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71" r:id="rId3"/>
    <p:sldId id="264" r:id="rId4"/>
    <p:sldId id="274" r:id="rId5"/>
    <p:sldId id="275" r:id="rId6"/>
    <p:sldId id="276" r:id="rId7"/>
    <p:sldId id="282" r:id="rId8"/>
    <p:sldId id="277" r:id="rId9"/>
    <p:sldId id="295" r:id="rId10"/>
    <p:sldId id="278" r:id="rId11"/>
    <p:sldId id="280" r:id="rId12"/>
    <p:sldId id="283" r:id="rId13"/>
    <p:sldId id="284" r:id="rId14"/>
    <p:sldId id="285" r:id="rId15"/>
    <p:sldId id="286" r:id="rId16"/>
    <p:sldId id="289" r:id="rId17"/>
    <p:sldId id="281" r:id="rId18"/>
    <p:sldId id="291" r:id="rId19"/>
    <p:sldId id="292" r:id="rId20"/>
    <p:sldId id="293" r:id="rId21"/>
  </p:sldIdLst>
  <p:sldSz cx="9144000" cy="6858000" type="screen4x3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884B3CA-0647-438A-9A7F-2733C76F5226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439F5E4-876D-4A07-9FD0-EF0CDBEB7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72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5803-A85B-4217-A3CC-FD041C43FB71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474D-475B-4EBC-AD08-4B80F92F0F17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FAE8-4ABD-4E9A-85EF-C5AE0E7AC5F2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41824-3ABF-4357-80A5-814A607D5C79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E6A6-629D-43AF-A761-12875933EB1B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BC93-A296-4CD7-A872-D80CF6CAECE2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C147-FB62-45A9-97AD-9A23FD08F5BF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9A64-D841-41F4-83B8-9495A713F059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83132-7568-484F-B202-142817A1F759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1D50-97DF-46F2-BA88-508CB42BBCDD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9FD7-1C79-4DA3-9272-A2F13BE69934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E0A15-E5DF-4AF4-9FD5-47248E112953}" type="datetime1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E5779-17B0-4E0D-9834-562D20846E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44620;&#52824;\video-2012-02-19-16-24-44.mp4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42988" y="1052513"/>
            <a:ext cx="7312025" cy="76944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4400" b="1" dirty="0" smtClean="0">
                <a:solidFill>
                  <a:schemeClr val="bg1"/>
                </a:solidFill>
                <a:latin typeface="Times New Roman" pitchFamily="18" charset="0"/>
              </a:rPr>
              <a:t>신호변경 </a:t>
            </a:r>
            <a:r>
              <a:rPr lang="ko-KR" altLang="en-US" sz="4400" b="1" dirty="0" err="1" smtClean="0">
                <a:solidFill>
                  <a:schemeClr val="bg1"/>
                </a:solidFill>
                <a:latin typeface="Times New Roman" pitchFamily="18" charset="0"/>
              </a:rPr>
              <a:t>예측형</a:t>
            </a:r>
            <a:r>
              <a:rPr lang="ko-KR" altLang="en-US" sz="4400" b="1" dirty="0" smtClean="0">
                <a:solidFill>
                  <a:schemeClr val="bg1"/>
                </a:solidFill>
                <a:latin typeface="Times New Roman" pitchFamily="18" charset="0"/>
              </a:rPr>
              <a:t> 보조신호등         </a:t>
            </a:r>
            <a:endParaRPr lang="en-US" altLang="ko-KR" sz="4400" b="1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95219904" descr="EMB00001dc0585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924944"/>
            <a:ext cx="3024336" cy="476855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95219504" descr="EMB00001dc058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573016"/>
            <a:ext cx="2135215" cy="576064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9" name="_x26692304"/>
          <p:cNvSpPr>
            <a:spLocks noChangeShapeType="1"/>
          </p:cNvSpPr>
          <p:nvPr/>
        </p:nvSpPr>
        <p:spPr bwMode="auto">
          <a:xfrm>
            <a:off x="1187624" y="3501008"/>
            <a:ext cx="7128792" cy="0"/>
          </a:xfrm>
          <a:prstGeom prst="line">
            <a:avLst/>
          </a:prstGeom>
          <a:noFill/>
          <a:ln w="53848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1" name="_x95219504" descr="EMB00001dc058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573016"/>
            <a:ext cx="2135215" cy="57606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763688" y="4869160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㈜</a:t>
            </a:r>
            <a:r>
              <a:rPr lang="ko-KR" altLang="en-US" sz="2400" b="1" dirty="0" err="1" smtClean="0"/>
              <a:t>한손</a:t>
            </a:r>
            <a:r>
              <a:rPr lang="ko-KR" altLang="en-US" sz="2400" b="1" dirty="0" smtClean="0"/>
              <a:t> </a:t>
            </a:r>
            <a:r>
              <a:rPr lang="ko-KR" altLang="en-US" sz="2400" b="1" dirty="0" smtClean="0"/>
              <a:t>에너지</a:t>
            </a:r>
            <a:endParaRPr lang="ko-KR" altLang="en-US" sz="2400" b="1" dirty="0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제안자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㈜</a:t>
            </a:r>
            <a:r>
              <a:rPr lang="ko-KR" altLang="en-US" dirty="0" err="1" smtClean="0"/>
              <a:t>한손</a:t>
            </a:r>
            <a:r>
              <a:rPr lang="ko-KR" altLang="en-US" dirty="0" smtClean="0"/>
              <a:t> </a:t>
            </a:r>
            <a:r>
              <a:rPr lang="ko-KR" altLang="en-US" dirty="0" smtClean="0"/>
              <a:t>에너지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대표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조 훈 철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부산시 </a:t>
            </a:r>
            <a:r>
              <a:rPr lang="ko-KR" altLang="en-US" dirty="0" smtClean="0"/>
              <a:t>동래구 </a:t>
            </a:r>
            <a:r>
              <a:rPr lang="ko-KR" altLang="en-US" dirty="0" err="1" smtClean="0"/>
              <a:t>온천</a:t>
            </a:r>
            <a:r>
              <a:rPr lang="ko-KR" altLang="en-US" dirty="0" err="1" smtClean="0"/>
              <a:t>동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제안배경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-</a:t>
            </a:r>
            <a:r>
              <a:rPr lang="ko-KR" altLang="en-US" dirty="0"/>
              <a:t>기존의 신호등의 경우 신호등의 신호 </a:t>
            </a:r>
            <a:r>
              <a:rPr lang="ko-KR" altLang="en-US" dirty="0" err="1"/>
              <a:t>변경시</a:t>
            </a:r>
            <a:r>
              <a:rPr lang="ko-KR" altLang="en-US" dirty="0"/>
              <a:t> 잔여신호의 시간을 사전에 운전자에게 알려주는 장치가 없어 운전자들이 적절한 대응을 하는 데에 한계가 있다</a:t>
            </a:r>
            <a:r>
              <a:rPr lang="en-US" altLang="ko-KR" dirty="0"/>
              <a:t>. </a:t>
            </a:r>
            <a:r>
              <a:rPr lang="ko-KR" altLang="en-US" dirty="0"/>
              <a:t>이에 운전자들의 의도와는 상관없이 신호를 어기게 되는 경우가 발생하며</a:t>
            </a:r>
            <a:r>
              <a:rPr lang="en-US" altLang="ko-KR" dirty="0"/>
              <a:t>, </a:t>
            </a:r>
            <a:r>
              <a:rPr lang="ko-KR" altLang="en-US" dirty="0"/>
              <a:t>때로는 사고에까지 이르게 되는 딜레마 존이 존재한다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신호변경예측이 필요한 사례</a:t>
            </a:r>
            <a:r>
              <a:rPr lang="en-US" altLang="ko-KR" dirty="0" smtClean="0"/>
              <a:t> 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터널 통과 후 </a:t>
            </a:r>
            <a:r>
              <a:rPr lang="ko-KR" altLang="en-US" dirty="0" err="1" smtClean="0"/>
              <a:t>내리막차로에</a:t>
            </a:r>
            <a:r>
              <a:rPr lang="ko-KR" altLang="en-US" dirty="0" smtClean="0"/>
              <a:t> 교차로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신호</a:t>
            </a:r>
            <a:r>
              <a:rPr lang="en-US" altLang="ko-KR" dirty="0" smtClean="0"/>
              <a:t> </a:t>
            </a:r>
            <a:r>
              <a:rPr lang="ko-KR" altLang="en-US" dirty="0" smtClean="0"/>
              <a:t>및 과속 단속위반장치 설치로 급정거 추돌사고 빈번 </a:t>
            </a:r>
            <a:r>
              <a:rPr lang="en-US" altLang="ko-KR" dirty="0" smtClean="0"/>
              <a:t>  </a:t>
            </a:r>
            <a:endParaRPr lang="ko-KR" altLang="en-US" dirty="0"/>
          </a:p>
          <a:p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4" name="그림 3" descr="DSC00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429000"/>
            <a:ext cx="4032448" cy="2679542"/>
          </a:xfrm>
          <a:prstGeom prst="rect">
            <a:avLst/>
          </a:prstGeom>
        </p:spPr>
      </p:pic>
      <p:pic>
        <p:nvPicPr>
          <p:cNvPr id="5" name="그림 4" descr="DSC001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429000"/>
            <a:ext cx="4009505" cy="2664296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신호변경예측이 필요한 사례</a:t>
            </a:r>
            <a:r>
              <a:rPr lang="en-US" altLang="ko-KR" dirty="0" smtClean="0"/>
              <a:t> 2-1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커브길 통과 후 직진 내리막 </a:t>
            </a:r>
            <a:r>
              <a:rPr lang="ko-KR" altLang="en-US" dirty="0" err="1" smtClean="0"/>
              <a:t>차로에서</a:t>
            </a:r>
            <a:r>
              <a:rPr lang="ko-KR" altLang="en-US" dirty="0" smtClean="0"/>
              <a:t> 신호변경으로 단속위반장치를 피하기 위해 급정거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급차로변경</a:t>
            </a:r>
            <a:r>
              <a:rPr lang="ko-KR" altLang="en-US" dirty="0" smtClean="0"/>
              <a:t> </a:t>
            </a:r>
            <a:r>
              <a:rPr lang="en-US" altLang="ko-KR" dirty="0" smtClean="0"/>
              <a:t>  </a:t>
            </a:r>
            <a:endParaRPr lang="ko-KR" altLang="en-US" dirty="0"/>
          </a:p>
          <a:p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6" name="내용 개체 틀 3" descr="DSC002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284984"/>
            <a:ext cx="4117869" cy="2736304"/>
          </a:xfrm>
          <a:prstGeom prst="rect">
            <a:avLst/>
          </a:prstGeom>
        </p:spPr>
      </p:pic>
      <p:pic>
        <p:nvPicPr>
          <p:cNvPr id="7" name="그림 6" descr="DSC002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284984"/>
            <a:ext cx="4117870" cy="2736304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신호변경예측이 필요한 사례</a:t>
            </a:r>
            <a:r>
              <a:rPr lang="en-US" altLang="ko-KR" dirty="0" smtClean="0"/>
              <a:t> 2-2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커브길 통과 후 직진 내리막 </a:t>
            </a:r>
            <a:r>
              <a:rPr lang="ko-KR" altLang="en-US" dirty="0" err="1" smtClean="0"/>
              <a:t>차로에서</a:t>
            </a:r>
            <a:r>
              <a:rPr lang="ko-KR" altLang="en-US" dirty="0" smtClean="0"/>
              <a:t> 신호변경으로 단속위반장치를 피하기 위해 급정거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급차로변경</a:t>
            </a:r>
            <a:r>
              <a:rPr lang="ko-KR" altLang="en-US" dirty="0" smtClean="0"/>
              <a:t> </a:t>
            </a:r>
            <a:r>
              <a:rPr lang="en-US" altLang="ko-KR" dirty="0" smtClean="0"/>
              <a:t>~</a:t>
            </a:r>
            <a:r>
              <a:rPr lang="ko-KR" altLang="en-US" dirty="0" smtClean="0">
                <a:solidFill>
                  <a:srgbClr val="FF0000"/>
                </a:solidFill>
              </a:rPr>
              <a:t>인도로 진입</a:t>
            </a:r>
            <a:r>
              <a:rPr lang="en-US" altLang="ko-KR" dirty="0" smtClean="0">
                <a:solidFill>
                  <a:srgbClr val="FF0000"/>
                </a:solidFill>
              </a:rPr>
              <a:t>. </a:t>
            </a:r>
            <a:endParaRPr lang="ko-KR" altLang="en-US" dirty="0">
              <a:solidFill>
                <a:srgbClr val="FF0000"/>
              </a:solidFill>
            </a:endParaRPr>
          </a:p>
          <a:p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9" name="그림 8" descr="DSC002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429000"/>
            <a:ext cx="4283968" cy="2846675"/>
          </a:xfrm>
          <a:prstGeom prst="rect">
            <a:avLst/>
          </a:prstGeom>
        </p:spPr>
      </p:pic>
      <p:pic>
        <p:nvPicPr>
          <p:cNvPr id="10" name="그림 9" descr="DSC002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429000"/>
            <a:ext cx="4246906" cy="2822048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신호변경예측이 필요한 사례</a:t>
            </a:r>
            <a:r>
              <a:rPr lang="en-US" altLang="ko-KR" dirty="0" smtClean="0"/>
              <a:t> 3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직선주로에서</a:t>
            </a:r>
            <a:r>
              <a:rPr lang="ko-KR" altLang="en-US" dirty="0" smtClean="0"/>
              <a:t> 신호변경으로 중앙선침범 또는 마을로 진입하여 인명사고 발생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>
                <a:solidFill>
                  <a:srgbClr val="FF0000"/>
                </a:solidFill>
              </a:rPr>
              <a:t>마을주민들의 민원으로 단속장비 철거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  <a:p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6" name="그림 5" descr="DSC001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789040"/>
            <a:ext cx="3923928" cy="2607431"/>
          </a:xfrm>
          <a:prstGeom prst="rect">
            <a:avLst/>
          </a:prstGeom>
        </p:spPr>
      </p:pic>
      <p:pic>
        <p:nvPicPr>
          <p:cNvPr id="7" name="그림 6" descr="DSC002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789040"/>
            <a:ext cx="3901138" cy="2592287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신호변경예측이 필요한 사례</a:t>
            </a:r>
            <a:r>
              <a:rPr lang="en-US" altLang="ko-KR" dirty="0" smtClean="0"/>
              <a:t> 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급커브 급경사 </a:t>
            </a:r>
            <a:r>
              <a:rPr lang="ko-KR" altLang="en-US" dirty="0" err="1" smtClean="0"/>
              <a:t>내리막차로</a:t>
            </a:r>
            <a:r>
              <a:rPr lang="ko-KR" altLang="en-US" dirty="0" smtClean="0"/>
              <a:t> 이후 </a:t>
            </a:r>
            <a:r>
              <a:rPr lang="en-US" altLang="ko-KR" dirty="0" smtClean="0"/>
              <a:t>150m </a:t>
            </a:r>
            <a:r>
              <a:rPr lang="ko-KR" altLang="en-US" dirty="0" smtClean="0"/>
              <a:t>후방 교차로 신호변경으로 사고 빈번 </a:t>
            </a:r>
            <a:r>
              <a:rPr lang="en-US" altLang="ko-KR" dirty="0" smtClean="0"/>
              <a:t>~ </a:t>
            </a:r>
            <a:r>
              <a:rPr lang="ko-KR" altLang="en-US" dirty="0" smtClean="0"/>
              <a:t>단속위반장치 철거</a:t>
            </a:r>
            <a:r>
              <a:rPr lang="en-US" altLang="ko-KR" dirty="0" smtClean="0"/>
              <a:t> </a:t>
            </a:r>
            <a:endParaRPr lang="ko-KR" altLang="en-US" dirty="0">
              <a:solidFill>
                <a:srgbClr val="FF0000"/>
              </a:solidFill>
            </a:endParaRPr>
          </a:p>
          <a:p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6" name="그림 5" descr="DSC003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3140968"/>
            <a:ext cx="4608512" cy="3062333"/>
          </a:xfrm>
          <a:prstGeom prst="rect">
            <a:avLst/>
          </a:prstGeom>
        </p:spPr>
      </p:pic>
      <p:pic>
        <p:nvPicPr>
          <p:cNvPr id="7" name="video-2012-02-19-16-24-4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868144" y="3573016"/>
            <a:ext cx="2780928" cy="1853952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신호변경예측이 필요한 사례</a:t>
            </a:r>
            <a:r>
              <a:rPr lang="en-US" altLang="ko-KR" dirty="0" smtClean="0"/>
              <a:t> </a:t>
            </a:r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어린이보호구역</a:t>
            </a:r>
            <a:r>
              <a:rPr lang="en-US" altLang="ko-KR" dirty="0" smtClean="0"/>
              <a:t> </a:t>
            </a:r>
            <a:r>
              <a:rPr lang="ko-KR" altLang="en-US" dirty="0" smtClean="0"/>
              <a:t>내 </a:t>
            </a:r>
            <a:r>
              <a:rPr lang="ko-KR" altLang="en-US" dirty="0" smtClean="0"/>
              <a:t>교</a:t>
            </a:r>
            <a:r>
              <a:rPr lang="ko-KR" altLang="en-US" dirty="0" smtClean="0"/>
              <a:t>통안전</a:t>
            </a:r>
            <a:r>
              <a:rPr lang="en-US" altLang="ko-KR" dirty="0" smtClean="0"/>
              <a:t>(“</a:t>
            </a:r>
            <a:r>
              <a:rPr lang="ko-KR" altLang="en-US" dirty="0" err="1" smtClean="0"/>
              <a:t>민식이법</a:t>
            </a:r>
            <a:r>
              <a:rPr lang="en-US" altLang="ko-KR" dirty="0" smtClean="0"/>
              <a:t>”)</a:t>
            </a:r>
            <a:endParaRPr lang="ko-KR" altLang="en-US" dirty="0">
              <a:solidFill>
                <a:srgbClr val="FF0000"/>
              </a:solidFill>
            </a:endParaRPr>
          </a:p>
          <a:p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4" name="KakaoTalk_20200717_19275064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5545" y="2286000"/>
            <a:ext cx="4158463" cy="2273419"/>
          </a:xfrm>
          <a:prstGeom prst="rect">
            <a:avLst/>
          </a:prstGeom>
        </p:spPr>
      </p:pic>
      <p:pic>
        <p:nvPicPr>
          <p:cNvPr id="5" name="KakaoTalk_20200717_19292890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32502" y="3422709"/>
            <a:ext cx="4333601" cy="236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9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잔여시간 표시등 설치 사례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/>
              <a:t>캐나다</a:t>
            </a:r>
            <a:r>
              <a:rPr lang="en-US" altLang="ko-KR" dirty="0"/>
              <a:t>, </a:t>
            </a:r>
            <a:r>
              <a:rPr lang="ko-KR" altLang="en-US" dirty="0" smtClean="0"/>
              <a:t>중국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미국 </a:t>
            </a:r>
            <a:r>
              <a:rPr lang="ko-KR" altLang="en-US" dirty="0"/>
              <a:t>등 세계 여러 국가에서 잔여시간 표시신호를 운영하고 있으며</a:t>
            </a:r>
            <a:r>
              <a:rPr lang="en-US" altLang="ko-KR" dirty="0"/>
              <a:t>, </a:t>
            </a:r>
            <a:r>
              <a:rPr lang="ko-KR" altLang="en-US" dirty="0"/>
              <a:t>다양한 디자인의 차량용 잔여시간 표시신호등이 개발</a:t>
            </a:r>
            <a:r>
              <a:rPr lang="en-US" altLang="ko-KR" dirty="0"/>
              <a:t>, </a:t>
            </a:r>
            <a:r>
              <a:rPr lang="ko-KR" altLang="en-US" dirty="0"/>
              <a:t>운영 중에 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r>
              <a:rPr lang="ko-KR" altLang="en-US" dirty="0" smtClean="0"/>
              <a:t>중국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4" name="그림 3" descr="중국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3789040"/>
            <a:ext cx="3456384" cy="2598851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잔여시간 표시등 설치 사례</a:t>
            </a:r>
            <a:r>
              <a:rPr lang="en-US" altLang="ko-KR" dirty="0" smtClean="0"/>
              <a:t>2-1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대만</a:t>
            </a:r>
            <a:r>
              <a:rPr lang="en-US" altLang="ko-KR" dirty="0" smtClean="0"/>
              <a:t> </a:t>
            </a:r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4" name="그림 3" descr="대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1916832"/>
            <a:ext cx="5076825" cy="3657600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잔여시간 표시등 설치 사례</a:t>
            </a:r>
            <a:r>
              <a:rPr lang="en-US" altLang="ko-KR" dirty="0" smtClean="0"/>
              <a:t>2-2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sz="3400" dirty="0" smtClean="0"/>
              <a:t>The results are quite interesting. A research institute within Taiwan’s Ministry of Transportation released a report showing that at 187 intersections which had the timers installed, those that counted down the remaining time on green lights saw a doubling in the number of reported accidents, with a </a:t>
            </a:r>
            <a:r>
              <a:rPr lang="en-US" altLang="ko-KR" sz="3400" b="1" dirty="0" smtClean="0">
                <a:solidFill>
                  <a:srgbClr val="FF0000"/>
                </a:solidFill>
              </a:rPr>
              <a:t>33 percent increase</a:t>
            </a:r>
            <a:r>
              <a:rPr lang="en-US" altLang="ko-KR" sz="3400" b="1" dirty="0" smtClean="0"/>
              <a:t> </a:t>
            </a:r>
            <a:r>
              <a:rPr lang="en-US" altLang="ko-KR" sz="3400" dirty="0" smtClean="0"/>
              <a:t>in the number of injuries, while those that counted down until a red light turned green saw a halving in both the number of reported accidents and injuries. Intersection that had both red and green light timers saw a </a:t>
            </a:r>
            <a:r>
              <a:rPr lang="en-US" altLang="ko-KR" sz="3400" b="1" dirty="0" smtClean="0">
                <a:solidFill>
                  <a:srgbClr val="FF0000"/>
                </a:solidFill>
              </a:rPr>
              <a:t>19 percent increase </a:t>
            </a:r>
            <a:r>
              <a:rPr lang="en-US" altLang="ko-KR" sz="3400" dirty="0" smtClean="0"/>
              <a:t>in reported accidents and a </a:t>
            </a:r>
            <a:r>
              <a:rPr lang="en-US" altLang="ko-KR" sz="3400" b="1" dirty="0" smtClean="0">
                <a:solidFill>
                  <a:srgbClr val="FF0000"/>
                </a:solidFill>
              </a:rPr>
              <a:t>23 percent increase </a:t>
            </a:r>
            <a:r>
              <a:rPr lang="en-US" altLang="ko-KR" sz="3400" dirty="0" smtClean="0"/>
              <a:t>in injuries</a:t>
            </a:r>
            <a:r>
              <a:rPr lang="en-US" altLang="ko-KR" sz="3400" b="1" dirty="0" smtClean="0"/>
              <a:t>.</a:t>
            </a:r>
            <a:r>
              <a:rPr lang="en-US" altLang="ko-KR" sz="3400" b="1" dirty="0" smtClean="0">
                <a:solidFill>
                  <a:srgbClr val="0070C0"/>
                </a:solidFill>
              </a:rPr>
              <a:t> </a:t>
            </a:r>
          </a:p>
          <a:p>
            <a:endParaRPr lang="en-US" altLang="ko-KR" sz="3400" b="1" dirty="0">
              <a:solidFill>
                <a:srgbClr val="0070C0"/>
              </a:solidFill>
            </a:endParaRPr>
          </a:p>
          <a:p>
            <a:r>
              <a:rPr lang="en-US" altLang="ko-KR" b="1" dirty="0" smtClean="0">
                <a:solidFill>
                  <a:srgbClr val="0070C0"/>
                </a:solidFill>
              </a:rPr>
              <a:t> - </a:t>
            </a:r>
            <a:r>
              <a:rPr lang="ko-KR" altLang="en-US" b="1" dirty="0" smtClean="0">
                <a:solidFill>
                  <a:srgbClr val="0070C0"/>
                </a:solidFill>
              </a:rPr>
              <a:t>대만의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숫자형</a:t>
            </a:r>
            <a:r>
              <a:rPr lang="ko-KR" altLang="en-US" b="1" dirty="0" smtClean="0">
                <a:solidFill>
                  <a:srgbClr val="0070C0"/>
                </a:solidFill>
              </a:rPr>
              <a:t> 신호잔여시간 표시장치 설치 후 분석 기사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잔여시간 표시등 설치 사례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울산</a:t>
            </a:r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5" name="그림 4" descr="현대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0325" y="1857374"/>
            <a:ext cx="4681794" cy="3731865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기존 잔여시간 표시등의 문제점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기존의 잔여시간 표시 신호등의 경우 신호 외에 숫자표기로 인해 원거리에서 판독이 불가하고 교통상황을 파악하기보다 남은 시간을 판독함에 따라 시계의 고정으로 주변교통상황을 인지하지 못해 사고위험성이 더 높아지는 폐해가 있음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제안 내용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장치의 구성 </a:t>
            </a:r>
            <a:r>
              <a:rPr lang="en-US" altLang="ko-KR" dirty="0" smtClean="0"/>
              <a:t>~</a:t>
            </a:r>
            <a:r>
              <a:rPr lang="ko-KR" altLang="en-US" dirty="0" smtClean="0"/>
              <a:t>기존 </a:t>
            </a:r>
            <a:r>
              <a:rPr lang="en-US" altLang="ko-KR" dirty="0" smtClean="0"/>
              <a:t>4</a:t>
            </a:r>
            <a:r>
              <a:rPr lang="ko-KR" altLang="en-US" dirty="0" smtClean="0"/>
              <a:t>구 신호등의 신호가 </a:t>
            </a:r>
            <a:r>
              <a:rPr lang="en-US" altLang="ko-KR" dirty="0" smtClean="0"/>
              <a:t>1</a:t>
            </a:r>
            <a:r>
              <a:rPr lang="ko-KR" altLang="en-US" dirty="0" smtClean="0"/>
              <a:t>구에 내장되어 있음으로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가지 신호 표시 가능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en-US" altLang="ko-KR" dirty="0" smtClean="0"/>
              <a:t> </a:t>
            </a:r>
            <a:endParaRPr lang="ko-KR" altLang="en-US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7" name="Rectangle 53"/>
          <p:cNvSpPr>
            <a:spLocks noChangeArrowheads="1"/>
          </p:cNvSpPr>
          <p:nvPr/>
        </p:nvSpPr>
        <p:spPr bwMode="auto">
          <a:xfrm>
            <a:off x="0" y="1828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2286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3" name="그림 62" descr="4색arrow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4509120"/>
            <a:ext cx="1800200" cy="1810606"/>
          </a:xfrm>
          <a:prstGeom prst="rect">
            <a:avLst/>
          </a:prstGeom>
        </p:spPr>
      </p:pic>
      <p:pic>
        <p:nvPicPr>
          <p:cNvPr id="64" name="그림 63" descr="4색gre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4581128"/>
            <a:ext cx="1808660" cy="1812105"/>
          </a:xfrm>
          <a:prstGeom prst="rect">
            <a:avLst/>
          </a:prstGeom>
        </p:spPr>
      </p:pic>
      <p:pic>
        <p:nvPicPr>
          <p:cNvPr id="65" name="그림 64" descr="4색red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509120"/>
            <a:ext cx="1962839" cy="1944216"/>
          </a:xfrm>
          <a:prstGeom prst="rect">
            <a:avLst/>
          </a:prstGeom>
        </p:spPr>
      </p:pic>
      <p:pic>
        <p:nvPicPr>
          <p:cNvPr id="66" name="그림 65" descr="4색yellow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4509120"/>
            <a:ext cx="1904487" cy="1872208"/>
          </a:xfrm>
          <a:prstGeom prst="rect">
            <a:avLst/>
          </a:prstGeom>
        </p:spPr>
      </p:pic>
      <p:pic>
        <p:nvPicPr>
          <p:cNvPr id="67" name="그림 66" descr="4색전체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07904" y="2780928"/>
            <a:ext cx="1800200" cy="1800200"/>
          </a:xfrm>
          <a:prstGeom prst="rect">
            <a:avLst/>
          </a:prstGeom>
        </p:spPr>
      </p:pic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제안 내용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잔여시간표시등 내에 </a:t>
            </a:r>
            <a:r>
              <a:rPr lang="en-US" altLang="ko-KR" dirty="0" smtClean="0"/>
              <a:t>CPU </a:t>
            </a:r>
            <a:r>
              <a:rPr lang="ko-KR" altLang="en-US" dirty="0" smtClean="0"/>
              <a:t>장착으로</a:t>
            </a:r>
            <a:r>
              <a:rPr lang="en-US" altLang="ko-KR" dirty="0" smtClean="0"/>
              <a:t> </a:t>
            </a:r>
            <a:r>
              <a:rPr lang="ko-KR" altLang="en-US" dirty="0" smtClean="0"/>
              <a:t>주 신호등과 연결 시 주 신호등의 신호 주기를 복제하여 제어기와 </a:t>
            </a:r>
            <a:r>
              <a:rPr lang="ko-KR" altLang="en-US" dirty="0" err="1" smtClean="0"/>
              <a:t>연결없이</a:t>
            </a:r>
            <a:r>
              <a:rPr lang="ko-KR" altLang="en-US" dirty="0" smtClean="0"/>
              <a:t> 상호연동 작용함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잔여시간 표시등 내에 배터리 장착으로 천재지변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정전으로 주 전원 차단 시에도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시간까지 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자체 신호출력가능</a:t>
            </a:r>
            <a:r>
              <a:rPr lang="en-US" altLang="ko-KR" dirty="0" smtClean="0"/>
              <a:t>.(CPU </a:t>
            </a:r>
            <a:r>
              <a:rPr lang="ko-KR" altLang="en-US" dirty="0" smtClean="0"/>
              <a:t>내장으로 기존 신호와 동일하게 신호 출력함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7" name="Rectangle 53"/>
          <p:cNvSpPr>
            <a:spLocks noChangeArrowheads="1"/>
          </p:cNvSpPr>
          <p:nvPr/>
        </p:nvSpPr>
        <p:spPr bwMode="auto">
          <a:xfrm>
            <a:off x="0" y="1828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2286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잔여시간 표시등이 필요한 사례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미국형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유럽형의 혼합으로 이중적인 신호등 설치</a:t>
            </a:r>
            <a:r>
              <a:rPr lang="en-US" altLang="ko-KR" dirty="0" smtClean="0"/>
              <a:t>  </a:t>
            </a:r>
            <a:endParaRPr lang="ko-KR" altLang="en-US" dirty="0"/>
          </a:p>
          <a:p>
            <a:endParaRPr lang="ko-KR" altLang="en-US" b="1" dirty="0">
              <a:solidFill>
                <a:srgbClr val="0070C0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4" name="그림 3" descr="DSC00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068960"/>
            <a:ext cx="4009505" cy="2664296"/>
          </a:xfrm>
          <a:prstGeom prst="rect">
            <a:avLst/>
          </a:prstGeom>
        </p:spPr>
      </p:pic>
      <p:pic>
        <p:nvPicPr>
          <p:cNvPr id="5" name="그림 4" descr="DSC001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068960"/>
            <a:ext cx="4009505" cy="2664296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기대 효과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 smtClean="0"/>
              <a:t>교통문화 선진화 기여</a:t>
            </a:r>
            <a:endParaRPr lang="ko-KR" altLang="en-US" dirty="0" smtClean="0"/>
          </a:p>
          <a:p>
            <a:pPr>
              <a:buNone/>
            </a:pPr>
            <a:r>
              <a:rPr lang="en-US" altLang="ko-KR" sz="2600" dirty="0" smtClean="0"/>
              <a:t>  </a:t>
            </a:r>
          </a:p>
          <a:p>
            <a:pPr>
              <a:buNone/>
            </a:pPr>
            <a:r>
              <a:rPr lang="en-US" altLang="ko-KR" sz="2200" dirty="0" smtClean="0"/>
              <a:t>  -</a:t>
            </a:r>
            <a:r>
              <a:rPr lang="ko-KR" altLang="en-US" sz="2200" dirty="0" smtClean="0"/>
              <a:t>전체 교통사고의 </a:t>
            </a:r>
            <a:r>
              <a:rPr lang="en-US" altLang="ko-KR" sz="2200" dirty="0" smtClean="0"/>
              <a:t>85%</a:t>
            </a:r>
            <a:r>
              <a:rPr lang="ko-KR" altLang="en-US" sz="2200" dirty="0" smtClean="0"/>
              <a:t>가 교차로에서 발생하나</a:t>
            </a: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 smtClean="0"/>
              <a:t>  </a:t>
            </a:r>
            <a:r>
              <a:rPr lang="ko-KR" altLang="en-US" sz="2200" dirty="0" smtClean="0"/>
              <a:t>잔여시간표시로 신호변경 예측 가능함으로 사고  감소</a:t>
            </a:r>
            <a:r>
              <a:rPr lang="en-US" altLang="ko-KR" sz="2200" dirty="0" smtClean="0"/>
              <a:t>. </a:t>
            </a:r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 smtClean="0"/>
              <a:t>  - </a:t>
            </a:r>
            <a:r>
              <a:rPr lang="ko-KR" altLang="en-US" sz="2200" dirty="0" smtClean="0"/>
              <a:t>신호변경예측을 가능하게 하여 딜레마 존에서 신호위반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사고에 대한 운전자들의 불안을 해소함</a:t>
            </a:r>
            <a:r>
              <a:rPr lang="en-US" altLang="ko-KR" sz="2200" dirty="0" smtClean="0"/>
              <a:t>.</a:t>
            </a:r>
            <a:r>
              <a:rPr lang="ko-KR" altLang="en-US" sz="2200" dirty="0" smtClean="0"/>
              <a:t>  </a:t>
            </a:r>
            <a:endParaRPr lang="en-US" altLang="ko-KR" sz="2200" dirty="0" smtClean="0"/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 smtClean="0"/>
              <a:t>  - </a:t>
            </a:r>
            <a:r>
              <a:rPr lang="ko-KR" altLang="en-US" sz="2200" dirty="0" smtClean="0"/>
              <a:t>꼬리물기</a:t>
            </a:r>
            <a:r>
              <a:rPr lang="en-US" altLang="ko-KR" sz="2200" dirty="0" smtClean="0"/>
              <a:t>/</a:t>
            </a:r>
            <a:r>
              <a:rPr lang="ko-KR" altLang="en-US" sz="2200" dirty="0" smtClean="0"/>
              <a:t>정지선 위반 등 교차로 통행방법 위반을 방지하여 교통 소통 원활 및 교통안전 </a:t>
            </a:r>
            <a:r>
              <a:rPr lang="ko-KR" altLang="en-US" sz="2200" dirty="0" smtClean="0"/>
              <a:t>증대</a:t>
            </a:r>
            <a:endParaRPr lang="en-US" altLang="ko-KR" sz="2200" dirty="0" smtClean="0"/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 smtClean="0"/>
              <a:t>  - </a:t>
            </a:r>
            <a:r>
              <a:rPr lang="ko-KR" altLang="en-US" sz="2200" dirty="0" smtClean="0"/>
              <a:t>교통질서 확립 및 글로벌 선진교통 환경 조성에 기여 </a:t>
            </a:r>
          </a:p>
          <a:p>
            <a:endParaRPr lang="ko-KR" altLang="en-US" dirty="0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7" name="Rectangle 53"/>
          <p:cNvSpPr>
            <a:spLocks noChangeArrowheads="1"/>
          </p:cNvSpPr>
          <p:nvPr/>
        </p:nvSpPr>
        <p:spPr bwMode="auto">
          <a:xfrm>
            <a:off x="0" y="1828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2286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기대 효과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b="1" dirty="0" err="1" smtClean="0"/>
              <a:t>저탄소</a:t>
            </a:r>
            <a:r>
              <a:rPr lang="ko-KR" altLang="en-US" b="1" dirty="0" smtClean="0"/>
              <a:t> 녹색성장 정책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en-US" altLang="ko-KR" sz="2400" dirty="0" smtClean="0"/>
              <a:t> - </a:t>
            </a:r>
            <a:r>
              <a:rPr lang="ko-KR" altLang="en-US" sz="2400" dirty="0" smtClean="0"/>
              <a:t>교차로 교통사고의 감소와 사고에 의한 직접비용 및 이에 따른 천문학적인 사회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경제적인 간접비용의 감소 효과가 있음</a:t>
            </a:r>
            <a:r>
              <a:rPr lang="en-US" altLang="ko-KR" sz="2400" dirty="0" smtClean="0"/>
              <a:t>. 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- </a:t>
            </a:r>
            <a:r>
              <a:rPr lang="ko-KR" altLang="en-US" sz="2400" dirty="0" smtClean="0"/>
              <a:t>제안 신기술이 응용될 경우 연간 약 </a:t>
            </a:r>
            <a:r>
              <a:rPr lang="en-US" altLang="ko-KR" sz="2400" dirty="0" smtClean="0"/>
              <a:t>3,000</a:t>
            </a:r>
            <a:r>
              <a:rPr lang="ko-KR" altLang="en-US" sz="2400" dirty="0" err="1" smtClean="0"/>
              <a:t>억원</a:t>
            </a:r>
            <a:r>
              <a:rPr lang="ko-KR" altLang="en-US" sz="2400" dirty="0" smtClean="0"/>
              <a:t> 가량의 실질적인 화석연료 절감과 이에 따른 이산화탄소의 감축이 예상되어 </a:t>
            </a:r>
            <a:r>
              <a:rPr lang="ko-KR" altLang="en-US" sz="2400" dirty="0" err="1" smtClean="0"/>
              <a:t>저탄소</a:t>
            </a:r>
            <a:r>
              <a:rPr lang="ko-KR" altLang="en-US" sz="2400" dirty="0" smtClean="0"/>
              <a:t> 녹색성장에 가장 부합한 정책이 될 것임</a:t>
            </a:r>
            <a:r>
              <a:rPr lang="en-US" altLang="ko-KR" sz="2400" dirty="0" smtClean="0"/>
              <a:t>.</a:t>
            </a:r>
          </a:p>
          <a:p>
            <a:pPr>
              <a:buNone/>
            </a:pPr>
            <a:endParaRPr lang="ko-KR" altLang="en-US" sz="2400" dirty="0" smtClean="0"/>
          </a:p>
          <a:p>
            <a:pPr>
              <a:buNone/>
            </a:pPr>
            <a:r>
              <a:rPr lang="en-US" altLang="ko-KR" sz="2400" dirty="0" smtClean="0"/>
              <a:t> - </a:t>
            </a:r>
            <a:r>
              <a:rPr lang="ko-KR" altLang="en-US" sz="2400" dirty="0" smtClean="0"/>
              <a:t>소통개선과 대기시간 감소로 에너지 절감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온실가스 저감 및 교통사고 감소 등으로 약 </a:t>
            </a:r>
            <a:r>
              <a:rPr lang="en-US" altLang="ko-KR" sz="2400" dirty="0" smtClean="0"/>
              <a:t>5</a:t>
            </a:r>
            <a:r>
              <a:rPr lang="ko-KR" altLang="en-US" sz="2400" dirty="0" smtClean="0"/>
              <a:t>조원 이상의 경제적 비용의 절감효과 </a:t>
            </a:r>
          </a:p>
          <a:p>
            <a:endParaRPr lang="ko-KR" altLang="en-US" dirty="0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7" name="Rectangle 53"/>
          <p:cNvSpPr>
            <a:spLocks noChangeArrowheads="1"/>
          </p:cNvSpPr>
          <p:nvPr/>
        </p:nvSpPr>
        <p:spPr bwMode="auto">
          <a:xfrm>
            <a:off x="0" y="1828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2286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참고자료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 White Paper: Intersection Driver      Behavior Testing</a:t>
            </a: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en-US" altLang="ko-KR" dirty="0" smtClean="0"/>
              <a:t>          </a:t>
            </a:r>
            <a:r>
              <a:rPr lang="en-US" altLang="ko-KR" sz="2000" dirty="0" smtClean="0"/>
              <a:t>-Jim </a:t>
            </a:r>
            <a:r>
              <a:rPr lang="en-US" altLang="ko-KR" sz="2000" dirty="0" err="1" smtClean="0"/>
              <a:t>Misener</a:t>
            </a:r>
            <a:r>
              <a:rPr lang="en-US" altLang="ko-KR" sz="2000" dirty="0" smtClean="0"/>
              <a:t>, Executive Director, California PATH</a:t>
            </a:r>
            <a:endParaRPr lang="ko-KR" altLang="en-US" sz="2000" dirty="0" smtClean="0"/>
          </a:p>
          <a:p>
            <a:r>
              <a:rPr lang="en-US" altLang="ko-KR" dirty="0" smtClean="0"/>
              <a:t>Letter, from city of AZUSA</a:t>
            </a:r>
          </a:p>
          <a:p>
            <a:r>
              <a:rPr lang="en-US" altLang="ko-KR" dirty="0" smtClean="0"/>
              <a:t>Letter, from Pasadena</a:t>
            </a:r>
          </a:p>
          <a:p>
            <a:r>
              <a:rPr lang="en-US" altLang="ko-KR" dirty="0" smtClean="0"/>
              <a:t>Letter, from Ontario</a:t>
            </a:r>
            <a:endParaRPr lang="ko-KR" altLang="en-US" dirty="0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7" name="Rectangle 53"/>
          <p:cNvSpPr>
            <a:spLocks noChangeArrowheads="1"/>
          </p:cNvSpPr>
          <p:nvPr/>
        </p:nvSpPr>
        <p:spPr bwMode="auto">
          <a:xfrm>
            <a:off x="0" y="1828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2286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5779-17B0-4E0D-9834-562D20846EA9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</TotalTime>
  <Words>628</Words>
  <Application>Microsoft Office PowerPoint</Application>
  <PresentationFormat>화면 슬라이드 쇼(4:3)</PresentationFormat>
  <Paragraphs>128</Paragraphs>
  <Slides>20</Slides>
  <Notes>0</Notes>
  <HiddenSlides>0</HiddenSlides>
  <MMClips>3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굴림</vt:lpstr>
      <vt:lpstr>맑은 고딕</vt:lpstr>
      <vt:lpstr>Arial</vt:lpstr>
      <vt:lpstr>Times New Roman</vt:lpstr>
      <vt:lpstr>Office 테마</vt:lpstr>
      <vt:lpstr>PowerPoint 프레젠테이션</vt:lpstr>
      <vt:lpstr>제안자</vt:lpstr>
      <vt:lpstr>제안배경</vt:lpstr>
      <vt:lpstr>신호변경예측이 필요한 사례 1</vt:lpstr>
      <vt:lpstr>신호변경예측이 필요한 사례 2-1</vt:lpstr>
      <vt:lpstr>신호변경예측이 필요한 사례 2-2</vt:lpstr>
      <vt:lpstr>신호변경예측이 필요한 사례 3</vt:lpstr>
      <vt:lpstr>신호변경예측이 필요한 사례 4</vt:lpstr>
      <vt:lpstr>신호변경예측이 필요한 사례 5</vt:lpstr>
      <vt:lpstr>잔여시간 표시등 설치 사례1</vt:lpstr>
      <vt:lpstr>잔여시간 표시등 설치 사례2-1</vt:lpstr>
      <vt:lpstr>잔여시간 표시등 설치 사례2-2</vt:lpstr>
      <vt:lpstr>잔여시간 표시등 설치 사례3</vt:lpstr>
      <vt:lpstr>기존 잔여시간 표시등의 문제점 </vt:lpstr>
      <vt:lpstr>제안 내용 </vt:lpstr>
      <vt:lpstr>제안 내용 </vt:lpstr>
      <vt:lpstr>잔여시간 표시등이 필요한 사례</vt:lpstr>
      <vt:lpstr>기대 효과 </vt:lpstr>
      <vt:lpstr>기대 효과 </vt:lpstr>
      <vt:lpstr>참고자료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Jimmycho</dc:creator>
  <cp:lastModifiedBy>admin</cp:lastModifiedBy>
  <cp:revision>28</cp:revision>
  <cp:lastPrinted>2020-07-20T08:36:58Z</cp:lastPrinted>
  <dcterms:created xsi:type="dcterms:W3CDTF">2012-02-19T11:07:20Z</dcterms:created>
  <dcterms:modified xsi:type="dcterms:W3CDTF">2020-07-20T08:37:20Z</dcterms:modified>
</cp:coreProperties>
</file>