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79" r:id="rId3"/>
    <p:sldId id="281" r:id="rId4"/>
    <p:sldId id="273" r:id="rId5"/>
    <p:sldId id="282" r:id="rId6"/>
    <p:sldId id="283" r:id="rId7"/>
    <p:sldId id="269" r:id="rId8"/>
  </p:sldIdLst>
  <p:sldSz cx="9144000" cy="6858000" type="screen4x3"/>
  <p:notesSz cx="6797675" cy="9928225"/>
  <p:custShowLst>
    <p:custShow name="재구성한 쇼 1" id="0">
      <p:sldLst>
        <p:sld r:id="rId2"/>
      </p:sldLst>
    </p:custShow>
  </p:custShow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57575"/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12" autoAdjust="0"/>
    <p:restoredTop sz="94660"/>
  </p:normalViewPr>
  <p:slideViewPr>
    <p:cSldViewPr>
      <p:cViewPr varScale="1">
        <p:scale>
          <a:sx n="102" d="100"/>
          <a:sy n="102" d="100"/>
        </p:scale>
        <p:origin x="4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3996" y="-102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99" cy="496967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399" cy="496967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B778C912-8138-4648-B731-2A30B73FE219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5630"/>
            <a:ext cx="5438775" cy="4467939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9672"/>
            <a:ext cx="2946399" cy="496966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9672"/>
            <a:ext cx="2946399" cy="496966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2EA278A6-4E61-4C20-9EE1-ABF3CD000E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7101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278A6-4E61-4C20-9EE1-ABF3CD000E8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278A6-4E61-4C20-9EE1-ABF3CD000E8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278A6-4E61-4C20-9EE1-ABF3CD000E8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8554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278A6-4E61-4C20-9EE1-ABF3CD000E8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015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278A6-4E61-4C20-9EE1-ABF3CD000E8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0189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6AC04-0F9C-4E5A-8904-88C026290AF5}" type="datetimeFigureOut">
              <a:rPr lang="ko-KR" altLang="en-US" smtClean="0"/>
              <a:pPr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D76D7-089E-4229-9EE1-60F1F2DBBE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jpe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jpe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jpeg"/><Relationship Id="rId5" Type="http://schemas.openxmlformats.org/officeDocument/2006/relationships/image" Target="../media/image10.png"/><Relationship Id="rId10" Type="http://schemas.openxmlformats.org/officeDocument/2006/relationships/image" Target="../media/image29.png"/><Relationship Id="rId4" Type="http://schemas.openxmlformats.org/officeDocument/2006/relationships/image" Target="../media/image8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39.jpeg"/><Relationship Id="rId5" Type="http://schemas.openxmlformats.org/officeDocument/2006/relationships/image" Target="../media/image10.pn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user\Desktop\0_도로공사 pt초안_141231\png\새 폴더 (2)\7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63688" y="1519624"/>
            <a:ext cx="72728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65000"/>
                    </a:scheme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초간편</a:t>
            </a:r>
            <a:r>
              <a:rPr lang="en-US" altLang="ko-KR" sz="3200" dirty="0" smtClean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65000"/>
                    </a:scheme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r>
              <a:rPr lang="ko-KR" altLang="en-US" sz="4400" dirty="0" smtClean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65000"/>
                    </a:scheme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다목적 이송장치 </a:t>
            </a:r>
            <a:r>
              <a:rPr lang="ko-KR" altLang="en-US" sz="4400" dirty="0" smtClean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ctr" rotWithShape="0">
                    <a:schemeClr val="tx1">
                      <a:alpha val="65000"/>
                    </a:scheme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개발</a:t>
            </a:r>
            <a:endParaRPr lang="ko-KR" altLang="en-US" sz="4400" dirty="0">
              <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76200" dist="50800" dir="5400000" algn="ctr" rotWithShape="0">
                  <a:schemeClr val="tx1">
                    <a:alpha val="65000"/>
                  </a:scheme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699792" y="6021288"/>
            <a:ext cx="4104456" cy="461665"/>
          </a:xfrm>
          <a:prstGeom prst="rect">
            <a:avLst/>
          </a:prstGeom>
          <a:noFill/>
          <a:ln>
            <a:noFill/>
          </a:ln>
          <a:scene3d>
            <a:camera prst="perspectiveLeft" fov="4800000">
              <a:rot lat="20999988" lon="0" rev="0"/>
            </a:camera>
            <a:lightRig rig="soft" dir="t"/>
          </a:scene3d>
          <a:sp3d/>
        </p:spPr>
        <p:txBody>
          <a:bodyPr wrap="square" anchor="ctr">
            <a:spAutoFit/>
            <a:scene3d>
              <a:camera prst="orthographicFront">
                <a:rot lat="2023840" lon="2454782" rev="1020267"/>
              </a:camera>
              <a:lightRig rig="threePt" dir="t"/>
            </a:scene3d>
            <a:sp3d contourW="44450">
              <a:bevelT w="0" h="44450"/>
              <a:contourClr>
                <a:schemeClr val="bg1"/>
              </a:contourClr>
            </a:sp3d>
          </a:bodyPr>
          <a:lstStyle/>
          <a:p>
            <a:pPr lvl="0" indent="-342900" algn="ctr" fontAlgn="base" latinLnBrk="0">
              <a:spcBef>
                <a:spcPts val="300"/>
              </a:spcBef>
              <a:buClr>
                <a:srgbClr val="161645"/>
              </a:buClr>
              <a:buSzPts val="1200"/>
              <a:defRPr/>
            </a:pPr>
            <a:r>
              <a:rPr lang="ko-KR" altLang="en-US" sz="2400" dirty="0" smtClean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ctr" rotWithShape="0">
                    <a:schemeClr val="tx1">
                      <a:alpha val="65000"/>
                    </a:scheme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한국도로공사 전북본부</a:t>
            </a:r>
            <a:endParaRPr kumimoji="0" lang="ko-KR" altLang="en-US" sz="2400" i="0" u="none" strike="noStrike" kern="0" cap="none" spc="0" normalizeH="0" baseline="0" noProof="0" dirty="0" smtClean="0">
              <a:ln>
                <a:noFill/>
              </a:ln>
              <a:effectLst>
                <a:glow rad="228600">
                  <a:sysClr val="window" lastClr="FFFFFF">
                    <a:alpha val="40000"/>
                  </a:sysClr>
                </a:glow>
              </a:effectLst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8" y="465982"/>
            <a:ext cx="1804438" cy="505986"/>
          </a:xfrm>
          <a:prstGeom prst="rect">
            <a:avLst/>
          </a:prstGeom>
        </p:spPr>
      </p:pic>
      <p:sp>
        <p:nvSpPr>
          <p:cNvPr id="26" name="폭발 2 25"/>
          <p:cNvSpPr/>
          <p:nvPr/>
        </p:nvSpPr>
        <p:spPr>
          <a:xfrm>
            <a:off x="722761" y="1210704"/>
            <a:ext cx="1242897" cy="606444"/>
          </a:xfrm>
          <a:prstGeom prst="irregularSeal2">
            <a:avLst/>
          </a:prstGeom>
          <a:pattFill prst="wdDnDiag">
            <a:fgClr>
              <a:schemeClr val="bg1">
                <a:lumMod val="75000"/>
              </a:schemeClr>
            </a:fgClr>
            <a:bgClr>
              <a:srgbClr val="2C719E"/>
            </a:bgClr>
          </a:pattFill>
          <a:ln w="15875">
            <a:noFill/>
          </a:ln>
          <a:effectLst>
            <a:outerShdw blurRad="381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ko-KR" altLang="en-US"/>
          </a:p>
        </p:txBody>
      </p:sp>
      <p:sp>
        <p:nvSpPr>
          <p:cNvPr id="27" name="폭발 2 26"/>
          <p:cNvSpPr/>
          <p:nvPr/>
        </p:nvSpPr>
        <p:spPr>
          <a:xfrm>
            <a:off x="610462" y="1124744"/>
            <a:ext cx="1513266" cy="698375"/>
          </a:xfrm>
          <a:prstGeom prst="irregularSeal2">
            <a:avLst/>
          </a:prstGeom>
          <a:gradFill>
            <a:gsLst>
              <a:gs pos="0">
                <a:srgbClr val="2C719E">
                  <a:alpha val="75000"/>
                </a:srgbClr>
              </a:gs>
              <a:gs pos="100000">
                <a:srgbClr val="2C719E"/>
              </a:gs>
            </a:gsLst>
            <a:lin ang="2700000" scaled="1"/>
          </a:gradFill>
          <a:ln w="15875">
            <a:solidFill>
              <a:schemeClr val="bg1"/>
            </a:solidFill>
          </a:ln>
          <a:effectLst>
            <a:innerShdw blurRad="63500">
              <a:prstClr val="black">
                <a:alpha val="5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 rot="21459025">
            <a:off x="887289" y="1370041"/>
            <a:ext cx="817833" cy="23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contourW="31750" prstMaterial="softEdge">
              <a:bevelT w="1270" h="31750"/>
              <a:contourClr>
                <a:schemeClr val="tx2">
                  <a:lumMod val="50000"/>
                </a:schemeClr>
              </a:contourClr>
            </a:sp3d>
          </a:bodyPr>
          <a:lstStyle/>
          <a:p>
            <a:pPr algn="ctr" defTabSz="1042988" latinLnBrk="0">
              <a:lnSpc>
                <a:spcPct val="95000"/>
              </a:lnSpc>
              <a:buClr>
                <a:srgbClr val="161645"/>
              </a:buClr>
              <a:buSzPts val="1200"/>
              <a:defRPr/>
            </a:pPr>
            <a:r>
              <a:rPr lang="ko-KR" altLang="en-US" sz="1400" b="1" spc="-15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Arial" pitchFamily="34" charset="0"/>
              </a:rPr>
              <a:t>국내유일</a:t>
            </a:r>
            <a:r>
              <a:rPr lang="en-US" altLang="ko-KR" sz="1600" b="1" spc="-15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Arial" pitchFamily="34" charset="0"/>
              </a:rPr>
              <a:t>!</a:t>
            </a:r>
            <a:endParaRPr lang="ko-KR" altLang="en-US" sz="1200" b="1" spc="-150" dirty="0" smtClean="0">
              <a:ln w="11430"/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Arial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555" y="607831"/>
            <a:ext cx="2202991" cy="956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077" y="620162"/>
            <a:ext cx="1341298" cy="971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66" y="2889070"/>
            <a:ext cx="2859934" cy="2916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2899208"/>
            <a:ext cx="3652834" cy="2906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" descr="C:\Users\user\Desktop\0_도로공사 pt초안_141231\png\새 폴더 (2)\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6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175601" y="404664"/>
            <a:ext cx="5412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추진배경</a:t>
            </a:r>
            <a:endParaRPr lang="ko-KR" altLang="en-US" sz="2800" dirty="0">
              <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</a:ln>
              <a:solidFill>
                <a:srgbClr val="00B0F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68" y="494681"/>
            <a:ext cx="375858" cy="37585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39084" y="-563364"/>
            <a:ext cx="5057452" cy="540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22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endParaRPr lang="en-US" altLang="ko-KR" sz="22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61896" y="1028636"/>
            <a:ext cx="41581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lnSpc>
                <a:spcPct val="150000"/>
              </a:lnSpc>
              <a:defRPr/>
            </a:pPr>
            <a:r>
              <a:rPr lang="ko-KR" altLang="en-US" sz="22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이동대차</a:t>
            </a:r>
            <a:r>
              <a:rPr lang="ko-KR" altLang="en-US" sz="22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 필요성</a:t>
            </a:r>
            <a:endParaRPr lang="en-US" altLang="ko-KR" sz="22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0000FF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7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1190940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7" name="그림 51" descr="바둑판.png"/>
          <p:cNvPicPr>
            <a:picLocks noChangeAspect="1"/>
          </p:cNvPicPr>
          <p:nvPr/>
        </p:nvPicPr>
        <p:blipFill>
          <a:blip r:embed="rId6" cstate="print"/>
          <a:srcRect b="41499"/>
          <a:stretch>
            <a:fillRect/>
          </a:stretch>
        </p:blipFill>
        <p:spPr bwMode="auto">
          <a:xfrm>
            <a:off x="35496" y="4753248"/>
            <a:ext cx="8712968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모서리가 둥근 직사각형 37"/>
          <p:cNvSpPr/>
          <p:nvPr/>
        </p:nvSpPr>
        <p:spPr bwMode="auto">
          <a:xfrm>
            <a:off x="526852" y="3284984"/>
            <a:ext cx="8149604" cy="1525564"/>
          </a:xfrm>
          <a:prstGeom prst="roundRect">
            <a:avLst>
              <a:gd name="adj" fmla="val 809"/>
            </a:avLst>
          </a:prstGeom>
          <a:noFill/>
          <a:ln w="19050" algn="ctr">
            <a:solidFill>
              <a:srgbClr val="1F735F"/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endParaRPr lang="ko-KR" altLang="ko-KR">
              <a:solidFill>
                <a:prstClr val="black"/>
              </a:solidFill>
              <a:latin typeface="굴림" pitchFamily="50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52254" y="1700808"/>
            <a:ext cx="1440000" cy="1440000"/>
            <a:chOff x="3479121" y="4280318"/>
            <a:chExt cx="2189163" cy="2232025"/>
          </a:xfrm>
        </p:grpSpPr>
        <p:sp>
          <p:nvSpPr>
            <p:cNvPr id="40" name="타원 39"/>
            <p:cNvSpPr/>
            <p:nvPr/>
          </p:nvSpPr>
          <p:spPr>
            <a:xfrm>
              <a:off x="3512640" y="4356490"/>
              <a:ext cx="2118720" cy="2118720"/>
            </a:xfrm>
            <a:prstGeom prst="ellipse">
              <a:avLst/>
            </a:prstGeom>
            <a:solidFill>
              <a:srgbClr val="92D05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3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479121" y="4280318"/>
              <a:ext cx="2189163" cy="223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4" name="그룹 43"/>
          <p:cNvGrpSpPr/>
          <p:nvPr/>
        </p:nvGrpSpPr>
        <p:grpSpPr>
          <a:xfrm>
            <a:off x="564387" y="5036493"/>
            <a:ext cx="1440000" cy="1440000"/>
            <a:chOff x="1877310" y="2641744"/>
            <a:chExt cx="2189163" cy="2232025"/>
          </a:xfrm>
        </p:grpSpPr>
        <p:sp>
          <p:nvSpPr>
            <p:cNvPr id="45" name="타원 44"/>
            <p:cNvSpPr/>
            <p:nvPr/>
          </p:nvSpPr>
          <p:spPr>
            <a:xfrm>
              <a:off x="1921600" y="2722380"/>
              <a:ext cx="2118720" cy="2118720"/>
            </a:xfrm>
            <a:prstGeom prst="ellipse">
              <a:avLst/>
            </a:prstGeom>
            <a:solidFill>
              <a:srgbClr val="7030A0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7310" y="2641744"/>
              <a:ext cx="2189163" cy="223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91" name="타원 90"/>
          <p:cNvSpPr/>
          <p:nvPr/>
        </p:nvSpPr>
        <p:spPr>
          <a:xfrm>
            <a:off x="624877" y="3470776"/>
            <a:ext cx="1219456" cy="1155180"/>
          </a:xfrm>
          <a:prstGeom prst="ellipse">
            <a:avLst/>
          </a:prstGeom>
          <a:solidFill>
            <a:srgbClr val="00FFFF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3" name="Picture 4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552" y="3321352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" name="모서리가 둥근 직사각형 104"/>
          <p:cNvSpPr/>
          <p:nvPr/>
        </p:nvSpPr>
        <p:spPr bwMode="auto">
          <a:xfrm>
            <a:off x="539552" y="1685358"/>
            <a:ext cx="8149604" cy="1494585"/>
          </a:xfrm>
          <a:prstGeom prst="roundRect">
            <a:avLst>
              <a:gd name="adj" fmla="val 809"/>
            </a:avLst>
          </a:prstGeom>
          <a:noFill/>
          <a:ln w="19050" algn="ctr">
            <a:solidFill>
              <a:srgbClr val="1F735F"/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endParaRPr lang="ko-KR" altLang="ko-KR">
              <a:solidFill>
                <a:prstClr val="black"/>
              </a:solidFill>
              <a:latin typeface="굴림" pitchFamily="50" charset="-127"/>
            </a:endParaRPr>
          </a:p>
        </p:txBody>
      </p:sp>
      <p:sp>
        <p:nvSpPr>
          <p:cNvPr id="106" name="모서리가 둥근 직사각형 105"/>
          <p:cNvSpPr/>
          <p:nvPr/>
        </p:nvSpPr>
        <p:spPr bwMode="auto">
          <a:xfrm>
            <a:off x="526852" y="4959383"/>
            <a:ext cx="8149604" cy="1565961"/>
          </a:xfrm>
          <a:prstGeom prst="roundRect">
            <a:avLst>
              <a:gd name="adj" fmla="val 809"/>
            </a:avLst>
          </a:prstGeom>
          <a:noFill/>
          <a:ln w="19050" algn="ctr">
            <a:solidFill>
              <a:srgbClr val="1F735F"/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endParaRPr lang="ko-KR" altLang="ko-KR">
              <a:solidFill>
                <a:prstClr val="black"/>
              </a:solidFill>
              <a:latin typeface="굴림" pitchFamily="50" charset="-127"/>
            </a:endParaRPr>
          </a:p>
        </p:txBody>
      </p:sp>
      <p:grpSp>
        <p:nvGrpSpPr>
          <p:cNvPr id="107" name="그룹 89"/>
          <p:cNvGrpSpPr>
            <a:grpSpLocks/>
          </p:cNvGrpSpPr>
          <p:nvPr/>
        </p:nvGrpSpPr>
        <p:grpSpPr bwMode="auto">
          <a:xfrm>
            <a:off x="1763688" y="3365956"/>
            <a:ext cx="4178298" cy="1368425"/>
            <a:chOff x="8626" y="1934084"/>
            <a:chExt cx="8380402" cy="4508147"/>
          </a:xfrm>
        </p:grpSpPr>
        <p:pic>
          <p:nvPicPr>
            <p:cNvPr id="108" name="Picture 4"/>
            <p:cNvPicPr>
              <a:picLocks noChangeAspect="1" noChangeArrowheads="1"/>
            </p:cNvPicPr>
            <p:nvPr/>
          </p:nvPicPr>
          <p:blipFill>
            <a:blip r:embed="rId10" cstate="print">
              <a:lum contrast="-6000"/>
            </a:blip>
            <a:srcRect l="18530" r="23042"/>
            <a:stretch>
              <a:fillRect/>
            </a:stretch>
          </p:blipFill>
          <p:spPr bwMode="auto">
            <a:xfrm>
              <a:off x="1196248" y="1934084"/>
              <a:ext cx="6674053" cy="4508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" name="Picture 4"/>
            <p:cNvPicPr>
              <a:picLocks noChangeAspect="1" noChangeArrowheads="1"/>
            </p:cNvPicPr>
            <p:nvPr/>
          </p:nvPicPr>
          <p:blipFill>
            <a:blip r:embed="rId11" cstate="print">
              <a:lum contrast="-6000"/>
            </a:blip>
            <a:srcRect r="81470"/>
            <a:stretch>
              <a:fillRect/>
            </a:stretch>
          </p:blipFill>
          <p:spPr bwMode="auto">
            <a:xfrm>
              <a:off x="8626" y="1934084"/>
              <a:ext cx="1187624" cy="4508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0" name="Picture 4"/>
            <p:cNvPicPr>
              <a:picLocks noChangeAspect="1" noChangeArrowheads="1"/>
            </p:cNvPicPr>
            <p:nvPr/>
          </p:nvPicPr>
          <p:blipFill>
            <a:blip r:embed="rId12" cstate="print">
              <a:lum contrast="-6000"/>
            </a:blip>
            <a:srcRect l="76958"/>
            <a:stretch>
              <a:fillRect/>
            </a:stretch>
          </p:blipFill>
          <p:spPr bwMode="auto">
            <a:xfrm>
              <a:off x="7878478" y="1934084"/>
              <a:ext cx="510550" cy="4508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1" name="Picture 4"/>
          <p:cNvPicPr>
            <a:picLocks noChangeAspect="1" noChangeArrowheads="1"/>
          </p:cNvPicPr>
          <p:nvPr/>
        </p:nvPicPr>
        <p:blipFill>
          <a:blip r:embed="rId10" cstate="print">
            <a:lum contrast="-6000"/>
          </a:blip>
          <a:srcRect l="18530" r="23042"/>
          <a:stretch>
            <a:fillRect/>
          </a:stretch>
        </p:blipFill>
        <p:spPr bwMode="auto">
          <a:xfrm>
            <a:off x="2353071" y="1755793"/>
            <a:ext cx="333436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4"/>
          <p:cNvPicPr>
            <a:picLocks noChangeAspect="1" noChangeArrowheads="1"/>
          </p:cNvPicPr>
          <p:nvPr/>
        </p:nvPicPr>
        <p:blipFill>
          <a:blip r:embed="rId11" cstate="print">
            <a:lum contrast="-6000"/>
          </a:blip>
          <a:srcRect r="81470"/>
          <a:stretch>
            <a:fillRect/>
          </a:stretch>
        </p:blipFill>
        <p:spPr bwMode="auto">
          <a:xfrm>
            <a:off x="1720255" y="1755793"/>
            <a:ext cx="675139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4"/>
          <p:cNvPicPr>
            <a:picLocks noChangeAspect="1" noChangeArrowheads="1"/>
          </p:cNvPicPr>
          <p:nvPr/>
        </p:nvPicPr>
        <p:blipFill>
          <a:blip r:embed="rId12" cstate="print">
            <a:lum contrast="-6000"/>
          </a:blip>
          <a:srcRect l="76958"/>
          <a:stretch>
            <a:fillRect/>
          </a:stretch>
        </p:blipFill>
        <p:spPr bwMode="auto">
          <a:xfrm>
            <a:off x="5680724" y="1755793"/>
            <a:ext cx="25942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그림 7" descr="핀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55776" y="5319423"/>
            <a:ext cx="195018" cy="20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그림 7" descr="핀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55776" y="6006505"/>
            <a:ext cx="195018" cy="20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Box 66"/>
          <p:cNvSpPr txBox="1"/>
          <p:nvPr/>
        </p:nvSpPr>
        <p:spPr>
          <a:xfrm>
            <a:off x="689459" y="3670928"/>
            <a:ext cx="1152128" cy="713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lnSpc>
                <a:spcPct val="120000"/>
              </a:lnSpc>
              <a:defRPr/>
            </a:pPr>
            <a:r>
              <a:rPr lang="ko-KR" altLang="en-US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산재사고위험노출</a:t>
            </a:r>
            <a:endParaRPr lang="en-US" altLang="ko-KR" kern="0" dirty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21409" y="5380967"/>
            <a:ext cx="1152128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lnSpc>
                <a:spcPct val="120000"/>
              </a:lnSpc>
              <a:defRPr/>
            </a:pPr>
            <a:r>
              <a:rPr lang="ko-KR" altLang="en-US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bg1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비효율적</a:t>
            </a:r>
            <a:endParaRPr lang="en-US" altLang="ko-KR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chemeClr val="bg1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lvl="0" algn="ctr" latinLnBrk="0">
              <a:defRPr/>
            </a:pPr>
            <a:r>
              <a:rPr lang="ko-KR" altLang="en-US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bg1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공간활용</a:t>
            </a:r>
            <a:endParaRPr lang="en-US" altLang="ko-KR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chemeClr val="bg1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97613" y="2052056"/>
            <a:ext cx="11521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lnSpc>
                <a:spcPct val="120000"/>
              </a:lnSpc>
              <a:defRPr/>
            </a:pPr>
            <a:r>
              <a:rPr lang="ko-KR" altLang="en-US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복 잡 한</a:t>
            </a:r>
            <a:endParaRPr lang="en-US" altLang="ko-KR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0000FF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lvl="0" latinLnBrk="0">
              <a:lnSpc>
                <a:spcPct val="120000"/>
              </a:lnSpc>
              <a:defRPr/>
            </a:pPr>
            <a:r>
              <a:rPr lang="ko-KR" altLang="en-US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장비이동</a:t>
            </a:r>
            <a:endParaRPr lang="en-US" altLang="ko-KR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267745" y="3447215"/>
            <a:ext cx="367240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lnSpc>
                <a:spcPct val="150000"/>
              </a:lnSpc>
              <a:defRPr/>
            </a:pP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kern="0" spc="-150" dirty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 대형 지게차</a:t>
            </a:r>
            <a:r>
              <a:rPr lang="en-US" altLang="ko-KR" sz="1600" kern="0" spc="-150" dirty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kern="0" spc="-150" dirty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임차 작업 시 </a:t>
            </a:r>
            <a:r>
              <a:rPr lang="ko-KR" altLang="en-US" sz="1600" kern="0" spc="-150" dirty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장비 추락 </a:t>
            </a:r>
            <a:r>
              <a:rPr lang="ko-KR" altLang="en-US" sz="1600" kern="0" spc="-15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위험</a:t>
            </a:r>
            <a:endParaRPr lang="en-US" altLang="ko-KR" sz="1600" kern="0" spc="-15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FF0000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lvl="0" latinLnBrk="0">
              <a:lnSpc>
                <a:spcPct val="150000"/>
              </a:lnSpc>
              <a:defRPr/>
            </a:pPr>
            <a:r>
              <a:rPr lang="en-US" altLang="ko-KR" sz="1600" kern="0" spc="-15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고소 </a:t>
            </a:r>
            <a:r>
              <a:rPr lang="ko-KR" altLang="en-US" sz="16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작업시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작업자 추락</a:t>
            </a:r>
            <a:r>
              <a:rPr lang="en-US" altLang="ko-KR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전도 내재</a:t>
            </a:r>
            <a:endParaRPr lang="en-US" altLang="ko-KR" sz="16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FF0000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lvl="0" latinLnBrk="0">
              <a:lnSpc>
                <a:spcPct val="150000"/>
              </a:lnSpc>
              <a:defRPr/>
            </a:pP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정비 </a:t>
            </a:r>
            <a:r>
              <a:rPr lang="ko-KR" altLang="en-US" sz="1400" b="1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작업시</a:t>
            </a:r>
            <a:r>
              <a:rPr lang="ko-KR" altLang="en-US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사다리 활용</a:t>
            </a:r>
            <a:endParaRPr lang="en-US" altLang="ko-KR" sz="1400" b="1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438828" y="1837688"/>
            <a:ext cx="3285300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lnSpc>
                <a:spcPct val="130000"/>
              </a:lnSpc>
              <a:defRPr/>
            </a:pPr>
            <a:r>
              <a:rPr lang="ko-KR" altLang="en-US" sz="1600" kern="0" spc="-15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살포기 세차</a:t>
            </a:r>
            <a:r>
              <a:rPr lang="en-US" altLang="ko-KR" sz="1600" kern="0" spc="-15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kern="0" spc="-15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수리 시 </a:t>
            </a:r>
            <a:r>
              <a:rPr lang="ko-KR" altLang="en-US" sz="1600" kern="0" spc="-15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복잡한 </a:t>
            </a:r>
            <a:r>
              <a:rPr lang="ko-KR" altLang="en-US" sz="1600" kern="0" spc="-15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운반과정</a:t>
            </a:r>
            <a:endParaRPr lang="en-US" altLang="ko-KR" sz="1600" kern="0" spc="-15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FF0000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덤프트럭 활용 </a:t>
            </a: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상차</a:t>
            </a: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→</a:t>
            </a:r>
            <a:r>
              <a:rPr lang="ko-KR" altLang="en-US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이동</a:t>
            </a: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→</a:t>
            </a:r>
            <a:r>
              <a:rPr lang="ko-KR" altLang="en-US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하차</a:t>
            </a: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]</a:t>
            </a:r>
          </a:p>
          <a:p>
            <a:pPr latinLnBrk="0">
              <a:lnSpc>
                <a:spcPct val="130000"/>
              </a:lnSpc>
              <a:defRPr/>
            </a:pP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☞ </a:t>
            </a: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50</a:t>
            </a:r>
            <a:r>
              <a:rPr lang="ko-KR" altLang="en-US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분 소요</a:t>
            </a: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4</a:t>
            </a:r>
            <a:r>
              <a:rPr lang="ko-KR" altLang="en-US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명 투입</a:t>
            </a:r>
            <a:endParaRPr lang="en-US" altLang="ko-KR" sz="1400" b="1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ko-KR" altLang="en-US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   *  대형 지게차 활용 시 임차 필요</a:t>
            </a:r>
            <a:endParaRPr lang="en-US" altLang="ko-KR" sz="1400" kern="0" dirty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64" name="그룹 89"/>
          <p:cNvGrpSpPr>
            <a:grpSpLocks/>
          </p:cNvGrpSpPr>
          <p:nvPr/>
        </p:nvGrpSpPr>
        <p:grpSpPr bwMode="auto">
          <a:xfrm>
            <a:off x="1691681" y="5036493"/>
            <a:ext cx="4281588" cy="1368425"/>
            <a:chOff x="-148237" y="1934084"/>
            <a:chExt cx="7841261" cy="4508147"/>
          </a:xfrm>
        </p:grpSpPr>
        <p:pic>
          <p:nvPicPr>
            <p:cNvPr id="65" name="Picture 4"/>
            <p:cNvPicPr>
              <a:picLocks noChangeAspect="1" noChangeArrowheads="1"/>
            </p:cNvPicPr>
            <p:nvPr/>
          </p:nvPicPr>
          <p:blipFill>
            <a:blip r:embed="rId10" cstate="print">
              <a:lum contrast="-6000"/>
            </a:blip>
            <a:srcRect l="18530" r="23042"/>
            <a:stretch>
              <a:fillRect/>
            </a:stretch>
          </p:blipFill>
          <p:spPr bwMode="auto">
            <a:xfrm>
              <a:off x="865106" y="1934084"/>
              <a:ext cx="6827918" cy="4508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4"/>
            <p:cNvPicPr>
              <a:picLocks noChangeAspect="1" noChangeArrowheads="1"/>
            </p:cNvPicPr>
            <p:nvPr/>
          </p:nvPicPr>
          <p:blipFill>
            <a:blip r:embed="rId11" cstate="print">
              <a:lum contrast="-6000"/>
            </a:blip>
            <a:srcRect r="81470"/>
            <a:stretch>
              <a:fillRect/>
            </a:stretch>
          </p:blipFill>
          <p:spPr bwMode="auto">
            <a:xfrm>
              <a:off x="-148237" y="1934084"/>
              <a:ext cx="1187624" cy="4508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" name="Picture 4"/>
            <p:cNvPicPr>
              <a:picLocks noChangeAspect="1" noChangeArrowheads="1"/>
            </p:cNvPicPr>
            <p:nvPr/>
          </p:nvPicPr>
          <p:blipFill>
            <a:blip r:embed="rId12" cstate="print">
              <a:lum contrast="-6000"/>
            </a:blip>
            <a:srcRect l="76958"/>
            <a:stretch>
              <a:fillRect/>
            </a:stretch>
          </p:blipFill>
          <p:spPr bwMode="auto">
            <a:xfrm>
              <a:off x="7157260" y="1934084"/>
              <a:ext cx="475114" cy="4508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4" name="TextBox 73"/>
          <p:cNvSpPr txBox="1"/>
          <p:nvPr/>
        </p:nvSpPr>
        <p:spPr>
          <a:xfrm>
            <a:off x="2353071" y="5156823"/>
            <a:ext cx="35409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lnSpc>
                <a:spcPct val="150000"/>
              </a:lnSpc>
              <a:defRPr/>
            </a:pP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살포기 지지대로 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넓은 주차공간 차지</a:t>
            </a:r>
            <a:endParaRPr lang="en-US" altLang="ko-KR" sz="14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FF0000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b="1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주차면적</a:t>
            </a:r>
            <a:r>
              <a:rPr lang="ko-KR" altLang="en-US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: 32㎡</a:t>
            </a: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폭</a:t>
            </a: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5.0m, </a:t>
            </a:r>
            <a:r>
              <a:rPr lang="ko-KR" altLang="en-US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길이 </a:t>
            </a:r>
            <a:r>
              <a:rPr lang="en-US" altLang="ko-KR" sz="1400" b="1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6.4m)</a:t>
            </a:r>
            <a:endParaRPr lang="en-US" altLang="ko-KR" sz="1400" b="1" kern="0" spc="-15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400" kern="0" dirty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☞ </a:t>
            </a: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latin typeface="HY견고딕" pitchFamily="18" charset="-127"/>
                <a:ea typeface="HY견고딕" pitchFamily="18" charset="-127"/>
              </a:rPr>
              <a:t>공사 </a:t>
            </a:r>
            <a:r>
              <a:rPr lang="ko-KR" altLang="en-US" sz="14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latin typeface="HY견고딕" pitchFamily="18" charset="-127"/>
                <a:ea typeface="HY견고딕" pitchFamily="18" charset="-127"/>
              </a:rPr>
              <a:t>작업차량</a:t>
            </a:r>
            <a:r>
              <a:rPr lang="ko-KR" altLang="en-US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실외 주차</a:t>
            </a:r>
            <a:endParaRPr lang="en-US" altLang="ko-KR" sz="14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7" name="그림 5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04664"/>
            <a:ext cx="1656184" cy="46441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730" y="5114614"/>
            <a:ext cx="1415725" cy="1290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15961" y="-522"/>
            <a:ext cx="9159961" cy="45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" name="_x607438000" descr="EMB00002e4405ce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"/>
          <a:stretch/>
        </p:blipFill>
        <p:spPr bwMode="auto">
          <a:xfrm>
            <a:off x="7262653" y="1796579"/>
            <a:ext cx="1407042" cy="1257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72" y="3407035"/>
            <a:ext cx="1289323" cy="1281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3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2125" y="1930991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5261" y="3551553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015" y="3910831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015" y="5265064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r="20075"/>
          <a:stretch/>
        </p:blipFill>
        <p:spPr>
          <a:xfrm>
            <a:off x="5870614" y="5157192"/>
            <a:ext cx="1461914" cy="1234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419749816" descr="EMB00002d800593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6"/>
          <a:stretch/>
        </p:blipFill>
        <p:spPr bwMode="auto">
          <a:xfrm>
            <a:off x="5940152" y="1742702"/>
            <a:ext cx="1326506" cy="1291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14563"/>
          <a:stretch/>
        </p:blipFill>
        <p:spPr>
          <a:xfrm>
            <a:off x="5910158" y="3366873"/>
            <a:ext cx="1456525" cy="1376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3" name="직사각형 82"/>
          <p:cNvSpPr/>
          <p:nvPr/>
        </p:nvSpPr>
        <p:spPr>
          <a:xfrm>
            <a:off x="8561015" y="6597352"/>
            <a:ext cx="50405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1/6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" descr="C:\Users\user\Desktop\0_도로공사 pt초안_141231\png\새 폴더 (2)\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79" y="-16879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242276" y="404664"/>
            <a:ext cx="5412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개선내용</a:t>
            </a:r>
            <a:endParaRPr lang="ko-KR" altLang="en-US" sz="2800" dirty="0">
              <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</a:ln>
              <a:solidFill>
                <a:srgbClr val="00B0F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43" y="494681"/>
            <a:ext cx="375858" cy="375858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7" name="그림 51" descr="바둑판.png"/>
          <p:cNvPicPr>
            <a:picLocks noChangeAspect="1"/>
          </p:cNvPicPr>
          <p:nvPr/>
        </p:nvPicPr>
        <p:blipFill>
          <a:blip r:embed="rId5" cstate="print"/>
          <a:srcRect b="41499"/>
          <a:stretch>
            <a:fillRect/>
          </a:stretch>
        </p:blipFill>
        <p:spPr bwMode="auto">
          <a:xfrm>
            <a:off x="246187" y="4797152"/>
            <a:ext cx="8712968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" name="Picture 2" descr="C:\Users\user\Desktop\0_도로공사 pt초안_141231\png\새 폴더 (2)\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7575" y="1268760"/>
            <a:ext cx="751906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41"/>
          <p:cNvSpPr/>
          <p:nvPr/>
        </p:nvSpPr>
        <p:spPr>
          <a:xfrm>
            <a:off x="981027" y="1628534"/>
            <a:ext cx="7591846" cy="919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  <a:defRPr/>
            </a:pP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원격조종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으로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염화물살포기를 적재하여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무한궤도 및 회전판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을 활용</a:t>
            </a:r>
            <a:r>
              <a:rPr lang="en-US" altLang="ko-KR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원하는 지점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으로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단시간에 이동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보관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이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가능한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초간편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다목적 이송장치 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개발</a:t>
            </a:r>
            <a:endParaRPr lang="ko-KR" altLang="en-US" sz="1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6675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모서리가 둥근 직사각형 30"/>
          <p:cNvSpPr/>
          <p:nvPr/>
        </p:nvSpPr>
        <p:spPr bwMode="auto">
          <a:xfrm>
            <a:off x="994105" y="1628534"/>
            <a:ext cx="7472527" cy="936370"/>
          </a:xfrm>
          <a:prstGeom prst="roundRect">
            <a:avLst>
              <a:gd name="adj" fmla="val 809"/>
            </a:avLst>
          </a:prstGeom>
          <a:noFill/>
          <a:ln w="19050" algn="ctr">
            <a:solidFill>
              <a:srgbClr val="1F735F"/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endParaRPr lang="ko-KR" altLang="ko-KR">
              <a:solidFill>
                <a:prstClr val="black"/>
              </a:solidFill>
              <a:latin typeface="굴림" pitchFamily="50" charset="-127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360360" y="-168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-5333" y="168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061896" y="1028636"/>
            <a:ext cx="4158176" cy="521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lnSpc>
                <a:spcPct val="150000"/>
              </a:lnSpc>
              <a:defRPr/>
            </a:pPr>
            <a:r>
              <a:rPr lang="ko-KR" altLang="en-US" sz="22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개선사항</a:t>
            </a:r>
            <a:endParaRPr lang="en-US" altLang="ko-KR" sz="22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0000FF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7" name="Picture 396" descr="그림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1190940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04664"/>
            <a:ext cx="1656184" cy="464414"/>
          </a:xfrm>
          <a:prstGeom prst="rect">
            <a:avLst/>
          </a:prstGeom>
        </p:spPr>
      </p:pic>
      <p:sp>
        <p:nvSpPr>
          <p:cNvPr id="39" name="직사각형 38"/>
          <p:cNvSpPr/>
          <p:nvPr/>
        </p:nvSpPr>
        <p:spPr>
          <a:xfrm>
            <a:off x="8561015" y="6597352"/>
            <a:ext cx="50405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2/6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43" y="2742668"/>
            <a:ext cx="7633375" cy="3710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2" descr="C:\Users\user\Desktop\0_도로공사 pt초안_141231\png\새 폴더 (2)\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-22447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175601" y="404664"/>
            <a:ext cx="5196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주요 구성</a:t>
            </a:r>
            <a:endParaRPr lang="ko-KR" altLang="en-US" sz="2800" dirty="0">
              <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</a:ln>
              <a:solidFill>
                <a:srgbClr val="00B0F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68" y="494681"/>
            <a:ext cx="375858" cy="37585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39084" y="-563364"/>
            <a:ext cx="5057452" cy="540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22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endParaRPr lang="en-US" altLang="ko-KR" sz="22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7" name="그림 51" descr="바둑판.png"/>
          <p:cNvPicPr>
            <a:picLocks noChangeAspect="1"/>
          </p:cNvPicPr>
          <p:nvPr/>
        </p:nvPicPr>
        <p:blipFill>
          <a:blip r:embed="rId5" cstate="print"/>
          <a:srcRect b="41499"/>
          <a:stretch>
            <a:fillRect/>
          </a:stretch>
        </p:blipFill>
        <p:spPr bwMode="auto">
          <a:xfrm>
            <a:off x="308300" y="4969272"/>
            <a:ext cx="8712968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1" name="모서리가 둥근 직사각형 70"/>
          <p:cNvSpPr/>
          <p:nvPr/>
        </p:nvSpPr>
        <p:spPr bwMode="auto">
          <a:xfrm>
            <a:off x="1035390" y="3512657"/>
            <a:ext cx="2522735" cy="3012687"/>
          </a:xfrm>
          <a:prstGeom prst="roundRect">
            <a:avLst>
              <a:gd name="adj" fmla="val 809"/>
            </a:avLst>
          </a:prstGeom>
          <a:gradFill rotWithShape="1">
            <a:gsLst>
              <a:gs pos="0">
                <a:schemeClr val="bg1"/>
              </a:gs>
              <a:gs pos="100000">
                <a:srgbClr val="E8E8E8"/>
              </a:gs>
            </a:gsLst>
            <a:lin ang="2700000" scaled="1"/>
          </a:gradFill>
          <a:ln w="19050" algn="ctr">
            <a:solidFill>
              <a:srgbClr val="1F735F"/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endParaRPr lang="ko-KR" altLang="ko-KR">
              <a:solidFill>
                <a:prstClr val="black"/>
              </a:solidFill>
              <a:latin typeface="굴림" pitchFamily="50" charset="-127"/>
            </a:endParaRPr>
          </a:p>
        </p:txBody>
      </p:sp>
      <p:pic>
        <p:nvPicPr>
          <p:cNvPr id="72" name="Picture 5" descr="F:\ptline이혜선\섬유산업연합회_김정현님\png\1.png"/>
          <p:cNvPicPr>
            <a:picLocks noChangeArrowheads="1"/>
          </p:cNvPicPr>
          <p:nvPr/>
        </p:nvPicPr>
        <p:blipFill>
          <a:blip r:embed="rId6" cstate="print">
            <a:lum bright="-4000" contras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427" y="3334331"/>
            <a:ext cx="1872208" cy="3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 Box 28"/>
          <p:cNvSpPr txBox="1">
            <a:spLocks noChangeArrowheads="1"/>
          </p:cNvSpPr>
          <p:nvPr/>
        </p:nvSpPr>
        <p:spPr bwMode="auto">
          <a:xfrm>
            <a:off x="1371223" y="3414143"/>
            <a:ext cx="1695546" cy="215444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ffectLst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 contourW="31750">
              <a:bevelT w="0" h="25400"/>
              <a:contourClr>
                <a:srgbClr val="20474C"/>
              </a:contourClr>
            </a:sp3d>
          </a:bodyPr>
          <a:lstStyle/>
          <a:p>
            <a:pPr algn="ctr" defTabSz="1042988" latinLnBrk="0">
              <a:buClr>
                <a:srgbClr val="161645"/>
              </a:buClr>
              <a:buSzPts val="1200"/>
              <a:defRPr/>
            </a:pPr>
            <a:r>
              <a:rPr lang="ko-KR" altLang="en-US" sz="1400" spc="3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주 요 </a:t>
            </a:r>
            <a:r>
              <a:rPr lang="ko-KR" altLang="en-US" sz="1400" spc="3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제 원</a:t>
            </a:r>
            <a:endParaRPr lang="en-US" altLang="ko-KR" sz="1400" spc="3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4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639111"/>
              </p:ext>
            </p:extLst>
          </p:nvPr>
        </p:nvGraphicFramePr>
        <p:xfrm>
          <a:off x="1079121" y="3750941"/>
          <a:ext cx="2448271" cy="2710708"/>
        </p:xfrm>
        <a:graphic>
          <a:graphicData uri="http://schemas.openxmlformats.org/drawingml/2006/table">
            <a:tbl>
              <a:tblPr/>
              <a:tblGrid>
                <a:gridCol w="106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7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  분</a:t>
                      </a:r>
                    </a:p>
                  </a:txBody>
                  <a:tcPr marT="45717" marB="45717" anchor="ctr" anchorCtr="1" horzOverflow="overflow">
                    <a:lnL>
                      <a:noFill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    용</a:t>
                      </a:r>
                    </a:p>
                  </a:txBody>
                  <a:tcPr marT="45717" marB="45717" anchor="ctr" anchorCtr="1" horzOverflow="overflow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99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무게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톤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45717" marB="45717" anchor="ctr" anchorCtr="1" horzOverflow="overflow">
                    <a:lnL>
                      <a:noFill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톤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45717" marB="45717" anchor="ctr" anchorCtr="1" horzOverflow="overflow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크기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(m)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45717" marB="45717" anchor="ctr" anchorCtr="1" horzOverflow="overflow">
                    <a:lnL>
                      <a:noFill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2.0x2.9x1.2</a:t>
                      </a:r>
                    </a:p>
                  </a:txBody>
                  <a:tcPr marT="45717" marB="45717" anchor="ctr" anchorCtr="1" horzOverflow="overflow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시동장치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45717" marB="45717" anchor="ctr" anchorCtr="1" horzOverflow="overflow">
                    <a:lnL>
                      <a:noFill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원격시동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45717" marB="45717" anchor="ctr" anchorCtr="1" horzOverflow="overflow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919708"/>
                  </a:ext>
                </a:extLst>
              </a:tr>
              <a:tr h="387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상차용량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45717" marB="45717" anchor="ctr" anchorCtr="1" horzOverflow="overflow">
                    <a:lnL>
                      <a:noFill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최대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톤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45717" marB="45717" anchor="ctr" anchorCtr="1" horzOverflow="overflow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상승높이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45717" marB="45717" anchor="ctr" anchorCtr="1" horzOverflow="overflow">
                    <a:lnL>
                      <a:noFill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0.8 m</a:t>
                      </a:r>
                    </a:p>
                  </a:txBody>
                  <a:tcPr marT="45717" marB="45717" anchor="ctr" anchorCtr="1" horzOverflow="overflow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이동속도</a:t>
                      </a:r>
                    </a:p>
                  </a:txBody>
                  <a:tcPr marT="45717" marB="45717" anchor="ctr" anchorCtr="1" horzOverflow="overflow">
                    <a:lnL>
                      <a:noFill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0~4.2km/h</a:t>
                      </a:r>
                    </a:p>
                  </a:txBody>
                  <a:tcPr marT="45717" marB="45717" anchor="ctr" anchorCtr="1" horzOverflow="overflow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75" y="1902168"/>
            <a:ext cx="2637084" cy="1291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6" name="그림 9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04664"/>
            <a:ext cx="1656184" cy="464414"/>
          </a:xfrm>
          <a:prstGeom prst="rect">
            <a:avLst/>
          </a:prstGeom>
        </p:spPr>
      </p:pic>
      <p:sp>
        <p:nvSpPr>
          <p:cNvPr id="104" name="모서리가 둥근 직사각형 103"/>
          <p:cNvSpPr/>
          <p:nvPr/>
        </p:nvSpPr>
        <p:spPr bwMode="auto">
          <a:xfrm>
            <a:off x="962075" y="1286037"/>
            <a:ext cx="2628793" cy="486779"/>
          </a:xfrm>
          <a:prstGeom prst="roundRect">
            <a:avLst>
              <a:gd name="adj" fmla="val 809"/>
            </a:avLst>
          </a:prstGeom>
          <a:gradFill rotWithShape="1">
            <a:gsLst>
              <a:gs pos="0">
                <a:schemeClr val="bg1"/>
              </a:gs>
              <a:gs pos="100000">
                <a:srgbClr val="E8E8E8"/>
              </a:gs>
            </a:gsLst>
            <a:lin ang="2700000" scaled="1"/>
          </a:gradFill>
          <a:ln w="19050" algn="ctr">
            <a:solidFill>
              <a:srgbClr val="1F735F"/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r>
              <a:rPr lang="ko-KR" alt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초간편 </a:t>
            </a:r>
            <a:r>
              <a:rPr lang="ko-KR" alt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이송장치</a:t>
            </a:r>
            <a:endParaRPr lang="ko-KR" altLang="ko-KR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5" name="덧셈 기호 104"/>
          <p:cNvSpPr/>
          <p:nvPr/>
        </p:nvSpPr>
        <p:spPr>
          <a:xfrm>
            <a:off x="6163965" y="1392363"/>
            <a:ext cx="280243" cy="276334"/>
          </a:xfrm>
          <a:prstGeom prst="mathPlus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 extrusionH="6350" contourW="38100">
            <a:bevelT w="0" h="2540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contourW="19050"/>
          </a:bodyPr>
          <a:lstStyle/>
          <a:p>
            <a:pPr algn="ctr"/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6" name="등호 105"/>
          <p:cNvSpPr/>
          <p:nvPr/>
        </p:nvSpPr>
        <p:spPr>
          <a:xfrm>
            <a:off x="3760862" y="1342992"/>
            <a:ext cx="288032" cy="360040"/>
          </a:xfrm>
          <a:prstGeom prst="mathEqual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7" name="모서리가 둥근 직사각형 106"/>
          <p:cNvSpPr/>
          <p:nvPr/>
        </p:nvSpPr>
        <p:spPr bwMode="auto">
          <a:xfrm>
            <a:off x="4283968" y="1286037"/>
            <a:ext cx="1645424" cy="486779"/>
          </a:xfrm>
          <a:prstGeom prst="roundRect">
            <a:avLst>
              <a:gd name="adj" fmla="val 809"/>
            </a:avLst>
          </a:prstGeom>
          <a:gradFill rotWithShape="1">
            <a:gsLst>
              <a:gs pos="0">
                <a:schemeClr val="bg1"/>
              </a:gs>
              <a:gs pos="100000">
                <a:srgbClr val="E8E8E8"/>
              </a:gs>
            </a:gsLst>
            <a:lin ang="2700000" scaled="1"/>
          </a:gradFill>
          <a:ln w="19050" algn="ctr">
            <a:solidFill>
              <a:srgbClr val="1F735F"/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r>
              <a:rPr lang="ko-KR" alt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이 </a:t>
            </a:r>
            <a:r>
              <a:rPr lang="ko-KR" alt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 장 치</a:t>
            </a:r>
            <a:endParaRPr lang="en-US" altLang="ko-KR" sz="20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8" name="모서리가 둥근 직사각형 107"/>
          <p:cNvSpPr/>
          <p:nvPr/>
        </p:nvSpPr>
        <p:spPr bwMode="auto">
          <a:xfrm>
            <a:off x="6678282" y="1286037"/>
            <a:ext cx="1839942" cy="486779"/>
          </a:xfrm>
          <a:prstGeom prst="roundRect">
            <a:avLst>
              <a:gd name="adj" fmla="val 809"/>
            </a:avLst>
          </a:prstGeom>
          <a:gradFill rotWithShape="1">
            <a:gsLst>
              <a:gs pos="0">
                <a:schemeClr val="bg1"/>
              </a:gs>
              <a:gs pos="100000">
                <a:srgbClr val="E8E8E8"/>
              </a:gs>
            </a:gsLst>
            <a:lin ang="2700000" scaled="1"/>
          </a:gradFill>
          <a:ln w="19050" algn="ctr">
            <a:solidFill>
              <a:srgbClr val="1F735F"/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r>
              <a:rPr lang="ko-KR" alt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무선 조종장치</a:t>
            </a:r>
            <a:endParaRPr lang="en-US" altLang="ko-KR" sz="20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61" y="1888772"/>
            <a:ext cx="1825583" cy="1280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155" y="1874447"/>
            <a:ext cx="1650825" cy="1308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23" y="3563230"/>
            <a:ext cx="5137966" cy="2890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" name="_x512235184" descr="EMB00002e4405ec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971" y="5589240"/>
            <a:ext cx="982527" cy="7408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50" name="직사각형 49"/>
          <p:cNvSpPr/>
          <p:nvPr/>
        </p:nvSpPr>
        <p:spPr>
          <a:xfrm>
            <a:off x="8561015" y="6597352"/>
            <a:ext cx="50405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3</a:t>
            </a:r>
            <a:r>
              <a:rPr lang="en-US" altLang="ko-KR" sz="1400" dirty="0" smtClean="0">
                <a:solidFill>
                  <a:schemeClr val="tx1"/>
                </a:solidFill>
              </a:rPr>
              <a:t>/6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" descr="C:\Users\user\Desktop\0_도로공사 pt초안_141231\png\새 폴더 (2)\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1" y="-27384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4339084" y="-563364"/>
            <a:ext cx="5057452" cy="540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 sz="22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endParaRPr lang="en-US" altLang="ko-KR" sz="22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67" name="그림 51" descr="바둑판.png"/>
          <p:cNvPicPr>
            <a:picLocks noChangeAspect="1"/>
          </p:cNvPicPr>
          <p:nvPr/>
        </p:nvPicPr>
        <p:blipFill>
          <a:blip r:embed="rId4" cstate="print"/>
          <a:srcRect b="41499"/>
          <a:stretch>
            <a:fillRect/>
          </a:stretch>
        </p:blipFill>
        <p:spPr bwMode="auto">
          <a:xfrm>
            <a:off x="179512" y="4704195"/>
            <a:ext cx="8712968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6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3463" y="1722701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모서리가 둥근 직사각형 15"/>
          <p:cNvSpPr/>
          <p:nvPr/>
        </p:nvSpPr>
        <p:spPr bwMode="auto">
          <a:xfrm>
            <a:off x="692760" y="1327639"/>
            <a:ext cx="1423162" cy="1061799"/>
          </a:xfrm>
          <a:prstGeom prst="roundRect">
            <a:avLst>
              <a:gd name="adj" fmla="val 4714"/>
            </a:avLst>
          </a:prstGeom>
          <a:solidFill>
            <a:srgbClr val="33CCFF"/>
          </a:solidFill>
          <a:ln w="6350" algn="ctr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t"/>
          <a:lstStyle/>
          <a:p>
            <a:pPr lvl="0" algn="ctr" latinLnBrk="0">
              <a:lnSpc>
                <a:spcPct val="150000"/>
              </a:lnSpc>
              <a:defRPr/>
            </a:pPr>
            <a:endParaRPr kumimoji="0"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9" name="TextBox 4"/>
          <p:cNvSpPr txBox="1"/>
          <p:nvPr/>
        </p:nvSpPr>
        <p:spPr bwMode="auto">
          <a:xfrm>
            <a:off x="755576" y="1610781"/>
            <a:ext cx="1286895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50800">
              <a:bevelT w="0" h="63500"/>
              <a:contourClr>
                <a:schemeClr val="bg1"/>
              </a:contourClr>
            </a:sp3d>
          </a:bodyPr>
          <a:lstStyle/>
          <a:p>
            <a:pPr marL="180975" indent="-180975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ko-KR" alt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신 속 성</a:t>
            </a:r>
          </a:p>
        </p:txBody>
      </p:sp>
      <p:sp>
        <p:nvSpPr>
          <p:cNvPr id="28" name="모서리가 둥근 직사각형 15"/>
          <p:cNvSpPr/>
          <p:nvPr/>
        </p:nvSpPr>
        <p:spPr bwMode="auto">
          <a:xfrm>
            <a:off x="685810" y="4005064"/>
            <a:ext cx="1423162" cy="1068691"/>
          </a:xfrm>
          <a:prstGeom prst="roundRect">
            <a:avLst>
              <a:gd name="adj" fmla="val 4714"/>
            </a:avLst>
          </a:prstGeom>
          <a:solidFill>
            <a:srgbClr val="33CCFF"/>
          </a:solidFill>
          <a:ln w="6350" algn="ctr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t"/>
          <a:lstStyle/>
          <a:p>
            <a:pPr lvl="0" algn="ctr" latinLnBrk="0">
              <a:lnSpc>
                <a:spcPct val="150000"/>
              </a:lnSpc>
              <a:defRPr/>
            </a:pPr>
            <a:endParaRPr kumimoji="0"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TextBox 4"/>
          <p:cNvSpPr txBox="1"/>
          <p:nvPr/>
        </p:nvSpPr>
        <p:spPr bwMode="auto">
          <a:xfrm>
            <a:off x="763928" y="4291613"/>
            <a:ext cx="1323744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50800">
              <a:bevelT w="0" h="63500"/>
              <a:contourClr>
                <a:schemeClr val="bg1"/>
              </a:contourClr>
            </a:sp3d>
          </a:bodyPr>
          <a:lstStyle/>
          <a:p>
            <a:pPr marL="180975" indent="-180975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ko-KR" alt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효 율 성</a:t>
            </a:r>
          </a:p>
        </p:txBody>
      </p:sp>
      <p:sp>
        <p:nvSpPr>
          <p:cNvPr id="30" name="모서리가 둥근 직사각형 15"/>
          <p:cNvSpPr/>
          <p:nvPr/>
        </p:nvSpPr>
        <p:spPr bwMode="auto">
          <a:xfrm>
            <a:off x="685811" y="2696320"/>
            <a:ext cx="1423162" cy="1092720"/>
          </a:xfrm>
          <a:prstGeom prst="roundRect">
            <a:avLst>
              <a:gd name="adj" fmla="val 4714"/>
            </a:avLst>
          </a:prstGeom>
          <a:solidFill>
            <a:srgbClr val="33CCFF"/>
          </a:solidFill>
          <a:ln w="6350" algn="ctr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t"/>
          <a:lstStyle/>
          <a:p>
            <a:pPr lvl="0" algn="ctr" latinLnBrk="0">
              <a:lnSpc>
                <a:spcPct val="150000"/>
              </a:lnSpc>
              <a:defRPr/>
            </a:pPr>
            <a:endParaRPr kumimoji="0"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TextBox 4"/>
          <p:cNvSpPr txBox="1"/>
          <p:nvPr/>
        </p:nvSpPr>
        <p:spPr bwMode="auto">
          <a:xfrm>
            <a:off x="842737" y="3004588"/>
            <a:ext cx="1262137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50800">
              <a:bevelT w="0" h="63500"/>
              <a:contourClr>
                <a:schemeClr val="bg1"/>
              </a:contourClr>
            </a:sp3d>
          </a:bodyPr>
          <a:lstStyle/>
          <a:p>
            <a:pPr marL="180975" indent="-180975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ko-KR" alt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안 전 성</a:t>
            </a:r>
          </a:p>
        </p:txBody>
      </p:sp>
      <p:pic>
        <p:nvPicPr>
          <p:cNvPr id="33" name="Picture 8" descr="104"/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/>
          <a:stretch>
            <a:fillRect/>
          </a:stretch>
        </p:blipFill>
        <p:spPr bwMode="auto">
          <a:xfrm rot="5400000">
            <a:off x="3970728" y="3958265"/>
            <a:ext cx="543943" cy="308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모서리가 둥근 직사각형 33"/>
          <p:cNvSpPr/>
          <p:nvPr/>
        </p:nvSpPr>
        <p:spPr bwMode="auto">
          <a:xfrm>
            <a:off x="755575" y="5769344"/>
            <a:ext cx="7586933" cy="671027"/>
          </a:xfrm>
          <a:prstGeom prst="roundRect">
            <a:avLst>
              <a:gd name="adj" fmla="val 1749"/>
            </a:avLst>
          </a:prstGeom>
          <a:solidFill>
            <a:schemeClr val="bg1"/>
          </a:solidFill>
          <a:ln w="19050" algn="ctr">
            <a:solidFill>
              <a:schemeClr val="tx2">
                <a:lumMod val="75000"/>
              </a:schemeClr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endParaRPr lang="ko-KR" altLang="ko-KR" dirty="0">
              <a:solidFill>
                <a:prstClr val="black"/>
              </a:solidFill>
              <a:ea typeface="HY견고딕" pitchFamily="18" charset="-127"/>
            </a:endParaRPr>
          </a:p>
        </p:txBody>
      </p:sp>
      <p:sp>
        <p:nvSpPr>
          <p:cNvPr id="35" name="TextBox 4"/>
          <p:cNvSpPr txBox="1"/>
          <p:nvPr/>
        </p:nvSpPr>
        <p:spPr bwMode="auto">
          <a:xfrm>
            <a:off x="858796" y="5879175"/>
            <a:ext cx="7483713" cy="4201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50800">
              <a:bevelT w="0" h="63500"/>
              <a:contourClr>
                <a:schemeClr val="bg1"/>
              </a:contourClr>
            </a:sp3d>
          </a:bodyPr>
          <a:lstStyle/>
          <a:p>
            <a:pPr marL="180975" indent="-180975" algn="ctr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국민이 안심하는 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(</a:t>
            </a:r>
            <a:r>
              <a:rPr lang="ko-KR" alt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안전경영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)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미래를 준비하는 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혁신경영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)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실현</a:t>
            </a:r>
            <a:endParaRPr lang="ko-KR" altLang="en-US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  <p:sp>
        <p:nvSpPr>
          <p:cNvPr id="37" name="AutoShape 22"/>
          <p:cNvSpPr>
            <a:spLocks noChangeArrowheads="1"/>
          </p:cNvSpPr>
          <p:nvPr/>
        </p:nvSpPr>
        <p:spPr bwMode="auto">
          <a:xfrm>
            <a:off x="2268970" y="1327639"/>
            <a:ext cx="4181968" cy="1061799"/>
          </a:xfrm>
          <a:prstGeom prst="homePlate">
            <a:avLst>
              <a:gd name="adj" fmla="val 24958"/>
            </a:avLst>
          </a:prstGeom>
          <a:gradFill rotWithShape="0">
            <a:gsLst>
              <a:gs pos="0">
                <a:srgbClr val="FFCDCD">
                  <a:gamma/>
                  <a:tint val="0"/>
                  <a:invGamma/>
                </a:srgbClr>
              </a:gs>
              <a:gs pos="100000">
                <a:srgbClr val="FFCDCD"/>
              </a:gs>
            </a:gsLst>
            <a:path path="shape">
              <a:fillToRect l="50000" t="50000" r="50000" b="50000"/>
            </a:path>
          </a:gradFill>
          <a:ln w="12700" cap="rnd">
            <a:solidFill>
              <a:schemeClr val="tx1"/>
            </a:solidFill>
            <a:miter lim="800000"/>
            <a:headEnd/>
            <a:tailEnd/>
          </a:ln>
          <a:effectLst>
            <a:outerShdw dist="56796" dir="3806097" algn="ctr" rotWithShape="0">
              <a:schemeClr val="folHlink"/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41" name="Rectangle 109"/>
          <p:cNvSpPr>
            <a:spLocks noChangeArrowheads="1"/>
          </p:cNvSpPr>
          <p:nvPr/>
        </p:nvSpPr>
        <p:spPr bwMode="auto">
          <a:xfrm>
            <a:off x="2334246" y="1450784"/>
            <a:ext cx="4138012" cy="38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0" bIns="44450">
            <a:spAutoFit/>
          </a:bodyPr>
          <a:lstStyle>
            <a:lvl1pPr marL="117475" indent="-117475" algn="l">
              <a:spcBef>
                <a:spcPts val="1000"/>
              </a:spcBef>
              <a:buSzPct val="70000"/>
              <a:buFont typeface="Wingdings" pitchFamily="2" charset="2"/>
              <a:buChar char="n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1pPr>
            <a:lvl2pPr marL="406400" indent="-114300" algn="l">
              <a:spcBef>
                <a:spcPts val="200"/>
              </a:spcBef>
              <a:buSzPct val="100000"/>
              <a:buFont typeface="Times New Roman" charset="0"/>
              <a:buChar char="–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2pPr>
            <a:lvl3pPr marL="749300" indent="-228600" algn="l">
              <a:spcBef>
                <a:spcPts val="200"/>
              </a:spcBef>
              <a:buSzPct val="100000"/>
              <a:buFont typeface="Times New Roman" charset="0"/>
              <a:buChar char="•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3pPr>
            <a:lvl4pPr marL="914400" indent="-50800" algn="l">
              <a:spcBef>
                <a:spcPts val="200"/>
              </a:spcBef>
              <a:buClr>
                <a:schemeClr val="tx1"/>
              </a:buClr>
              <a:buSzPct val="100000"/>
              <a:buFont typeface="Times New Roman" charset="0"/>
              <a:buChar char="—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4pPr>
            <a:lvl5pPr marL="2057400" indent="-228600" algn="l" latinLnBrk="1">
              <a:spcBef>
                <a:spcPct val="20000"/>
              </a:spcBef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ko-KR" altLang="en-US" sz="1600" dirty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살포기 지지대 분리없이</a:t>
            </a:r>
            <a:r>
              <a:rPr lang="ko-KR" altLang="en-US" sz="16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빠른 작업시간</a:t>
            </a:r>
            <a:endParaRPr lang="ko-KR" altLang="en-US" sz="1600" dirty="0"/>
          </a:p>
        </p:txBody>
      </p:sp>
      <p:sp>
        <p:nvSpPr>
          <p:cNvPr id="42" name="Rectangle 109"/>
          <p:cNvSpPr>
            <a:spLocks noChangeArrowheads="1"/>
          </p:cNvSpPr>
          <p:nvPr/>
        </p:nvSpPr>
        <p:spPr bwMode="auto">
          <a:xfrm>
            <a:off x="2334246" y="1864094"/>
            <a:ext cx="377901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0" bIns="44450">
            <a:spAutoFit/>
          </a:bodyPr>
          <a:lstStyle>
            <a:lvl1pPr marL="117475" indent="-117475" algn="l">
              <a:spcBef>
                <a:spcPts val="1000"/>
              </a:spcBef>
              <a:buSzPct val="70000"/>
              <a:buFont typeface="Wingdings" pitchFamily="2" charset="2"/>
              <a:buChar char="n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1pPr>
            <a:lvl2pPr marL="406400" indent="-114300" algn="l">
              <a:spcBef>
                <a:spcPts val="200"/>
              </a:spcBef>
              <a:buSzPct val="100000"/>
              <a:buFont typeface="Times New Roman" charset="0"/>
              <a:buChar char="–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2pPr>
            <a:lvl3pPr marL="749300" indent="-228600" algn="l">
              <a:spcBef>
                <a:spcPts val="200"/>
              </a:spcBef>
              <a:buSzPct val="100000"/>
              <a:buFont typeface="Times New Roman" charset="0"/>
              <a:buChar char="•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3pPr>
            <a:lvl4pPr marL="914400" indent="-50800" algn="l">
              <a:spcBef>
                <a:spcPts val="200"/>
              </a:spcBef>
              <a:buClr>
                <a:schemeClr val="tx1"/>
              </a:buClr>
              <a:buSzPct val="100000"/>
              <a:buFont typeface="Times New Roman" charset="0"/>
              <a:buChar char="—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4pPr>
            <a:lvl5pPr marL="2057400" indent="-228600" algn="l" latinLnBrk="1">
              <a:spcBef>
                <a:spcPct val="20000"/>
              </a:spcBef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ko-KR" altLang="en-US" sz="1600" dirty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 </a:t>
            </a:r>
            <a:r>
              <a:rPr lang="en-US" altLang="ko-KR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(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기존</a:t>
            </a:r>
            <a:r>
              <a:rPr lang="en-US" altLang="ko-KR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) </a:t>
            </a:r>
            <a:r>
              <a:rPr lang="en-US" altLang="ko-KR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50</a:t>
            </a:r>
            <a:r>
              <a:rPr lang="ko-KR" altLang="en-US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분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→ </a:t>
            </a:r>
            <a:r>
              <a:rPr lang="en-US" altLang="ko-KR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(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개선</a:t>
            </a:r>
            <a:r>
              <a:rPr lang="en-US" altLang="ko-KR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) </a:t>
            </a:r>
            <a:r>
              <a:rPr lang="en-US" altLang="ko-KR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5</a:t>
            </a:r>
            <a:r>
              <a:rPr lang="ko-KR" altLang="en-US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분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44" name="AutoShape 22"/>
          <p:cNvSpPr>
            <a:spLocks noChangeArrowheads="1"/>
          </p:cNvSpPr>
          <p:nvPr/>
        </p:nvSpPr>
        <p:spPr bwMode="auto">
          <a:xfrm>
            <a:off x="2267744" y="2703000"/>
            <a:ext cx="4249738" cy="1041536"/>
          </a:xfrm>
          <a:prstGeom prst="homePlate">
            <a:avLst>
              <a:gd name="adj" fmla="val 24958"/>
            </a:avLst>
          </a:prstGeom>
          <a:gradFill rotWithShape="0">
            <a:gsLst>
              <a:gs pos="0">
                <a:srgbClr val="FFCDCD">
                  <a:gamma/>
                  <a:tint val="0"/>
                  <a:invGamma/>
                </a:srgbClr>
              </a:gs>
              <a:gs pos="100000">
                <a:srgbClr val="FFCDCD"/>
              </a:gs>
            </a:gsLst>
            <a:path path="shape">
              <a:fillToRect l="50000" t="50000" r="50000" b="50000"/>
            </a:path>
          </a:gradFill>
          <a:ln w="12700" cap="rnd">
            <a:solidFill>
              <a:schemeClr val="tx1"/>
            </a:solidFill>
            <a:miter lim="800000"/>
            <a:headEnd/>
            <a:tailEnd/>
          </a:ln>
          <a:effectLst>
            <a:outerShdw dist="56796" dir="3806097" algn="ctr" rotWithShape="0">
              <a:schemeClr val="folHlink"/>
            </a:outerShdw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45" name="Rectangle 109"/>
          <p:cNvSpPr>
            <a:spLocks noChangeArrowheads="1"/>
          </p:cNvSpPr>
          <p:nvPr/>
        </p:nvSpPr>
        <p:spPr bwMode="auto">
          <a:xfrm>
            <a:off x="2299078" y="2780928"/>
            <a:ext cx="4183196" cy="38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0" bIns="44450">
            <a:spAutoFit/>
          </a:bodyPr>
          <a:lstStyle>
            <a:lvl1pPr marL="117475" indent="-117475" algn="l">
              <a:spcBef>
                <a:spcPts val="1000"/>
              </a:spcBef>
              <a:buSzPct val="70000"/>
              <a:buFont typeface="Wingdings" pitchFamily="2" charset="2"/>
              <a:buChar char="n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1pPr>
            <a:lvl2pPr marL="406400" indent="-114300" algn="l">
              <a:spcBef>
                <a:spcPts val="200"/>
              </a:spcBef>
              <a:buSzPct val="100000"/>
              <a:buFont typeface="Times New Roman" charset="0"/>
              <a:buChar char="–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2pPr>
            <a:lvl3pPr marL="749300" indent="-228600" algn="l">
              <a:spcBef>
                <a:spcPts val="200"/>
              </a:spcBef>
              <a:buSzPct val="100000"/>
              <a:buFont typeface="Times New Roman" charset="0"/>
              <a:buChar char="•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3pPr>
            <a:lvl4pPr marL="914400" indent="-50800" algn="l">
              <a:spcBef>
                <a:spcPts val="200"/>
              </a:spcBef>
              <a:buClr>
                <a:schemeClr val="tx1"/>
              </a:buClr>
              <a:buSzPct val="100000"/>
              <a:buFont typeface="Times New Roman" charset="0"/>
              <a:buChar char="—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4pPr>
            <a:lvl5pPr marL="2057400" indent="-228600" algn="l" latinLnBrk="1">
              <a:spcBef>
                <a:spcPct val="20000"/>
              </a:spcBef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 </a:t>
            </a:r>
            <a:r>
              <a:rPr lang="ko-KR" altLang="en-US" sz="1600" dirty="0" err="1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고소작업시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사다리 불필요</a:t>
            </a:r>
            <a:r>
              <a:rPr lang="en-US" altLang="ko-KR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, 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지게차 </a:t>
            </a:r>
            <a:r>
              <a:rPr lang="ko-KR" altLang="en-US" sz="1600" dirty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미 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사용</a:t>
            </a:r>
            <a:endParaRPr lang="ko-KR" altLang="en-US" sz="1600" dirty="0"/>
          </a:p>
        </p:txBody>
      </p:sp>
      <p:sp>
        <p:nvSpPr>
          <p:cNvPr id="46" name="Rectangle 109"/>
          <p:cNvSpPr>
            <a:spLocks noChangeArrowheads="1"/>
          </p:cNvSpPr>
          <p:nvPr/>
        </p:nvSpPr>
        <p:spPr bwMode="auto">
          <a:xfrm>
            <a:off x="2334246" y="3190724"/>
            <a:ext cx="4037954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0" bIns="44450">
            <a:spAutoFit/>
          </a:bodyPr>
          <a:lstStyle>
            <a:lvl1pPr marL="117475" indent="-117475" algn="l">
              <a:spcBef>
                <a:spcPts val="1000"/>
              </a:spcBef>
              <a:buSzPct val="70000"/>
              <a:buFont typeface="Wingdings" pitchFamily="2" charset="2"/>
              <a:buChar char="n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1pPr>
            <a:lvl2pPr marL="406400" indent="-114300" algn="l">
              <a:spcBef>
                <a:spcPts val="200"/>
              </a:spcBef>
              <a:buSzPct val="100000"/>
              <a:buFont typeface="Times New Roman" charset="0"/>
              <a:buChar char="–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2pPr>
            <a:lvl3pPr marL="749300" indent="-228600" algn="l">
              <a:spcBef>
                <a:spcPts val="200"/>
              </a:spcBef>
              <a:buSzPct val="100000"/>
              <a:buFont typeface="Times New Roman" charset="0"/>
              <a:buChar char="•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3pPr>
            <a:lvl4pPr marL="914400" indent="-50800" algn="l">
              <a:spcBef>
                <a:spcPts val="200"/>
              </a:spcBef>
              <a:buClr>
                <a:schemeClr val="tx1"/>
              </a:buClr>
              <a:buSzPct val="100000"/>
              <a:buFont typeface="Times New Roman" charset="0"/>
              <a:buChar char="—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4pPr>
            <a:lvl5pPr marL="2057400" indent="-228600" algn="l" latinLnBrk="1">
              <a:spcBef>
                <a:spcPct val="20000"/>
              </a:spcBef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 </a:t>
            </a:r>
            <a:r>
              <a:rPr lang="en-US" altLang="ko-KR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- 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작업장</a:t>
            </a:r>
            <a:r>
              <a:rPr lang="ko-KR" altLang="en-US" sz="16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</a:t>
            </a:r>
            <a:r>
              <a:rPr lang="ko-KR" altLang="en-US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산재 예방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2268971" y="4020780"/>
            <a:ext cx="4181968" cy="1052976"/>
          </a:xfrm>
          <a:prstGeom prst="homePlate">
            <a:avLst>
              <a:gd name="adj" fmla="val 24958"/>
            </a:avLst>
          </a:prstGeom>
          <a:gradFill rotWithShape="0">
            <a:gsLst>
              <a:gs pos="0">
                <a:srgbClr val="FFCDCD">
                  <a:gamma/>
                  <a:tint val="0"/>
                  <a:invGamma/>
                </a:srgbClr>
              </a:gs>
              <a:gs pos="100000">
                <a:srgbClr val="FFCDCD"/>
              </a:gs>
            </a:gsLst>
            <a:path path="shape">
              <a:fillToRect l="50000" t="50000" r="50000" b="50000"/>
            </a:path>
          </a:gradFill>
          <a:ln w="12700" cap="rnd">
            <a:solidFill>
              <a:schemeClr val="tx1"/>
            </a:solidFill>
            <a:miter lim="800000"/>
            <a:headEnd/>
            <a:tailEnd/>
          </a:ln>
          <a:effectLst>
            <a:outerShdw dist="56796" dir="3806097" algn="ctr" rotWithShape="0">
              <a:schemeClr val="folHlink"/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50" name="Rectangle 109"/>
          <p:cNvSpPr>
            <a:spLocks noChangeArrowheads="1"/>
          </p:cNvSpPr>
          <p:nvPr/>
        </p:nvSpPr>
        <p:spPr bwMode="auto">
          <a:xfrm>
            <a:off x="2195736" y="4105647"/>
            <a:ext cx="4176464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0" bIns="44450">
            <a:spAutoFit/>
          </a:bodyPr>
          <a:lstStyle>
            <a:lvl1pPr marL="117475" indent="-117475" algn="l">
              <a:spcBef>
                <a:spcPts val="1000"/>
              </a:spcBef>
              <a:buSzPct val="70000"/>
              <a:buFont typeface="Wingdings" pitchFamily="2" charset="2"/>
              <a:buChar char="n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1pPr>
            <a:lvl2pPr marL="406400" indent="-114300" algn="l">
              <a:spcBef>
                <a:spcPts val="200"/>
              </a:spcBef>
              <a:buSzPct val="100000"/>
              <a:buFont typeface="Times New Roman" charset="0"/>
              <a:buChar char="–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2pPr>
            <a:lvl3pPr marL="749300" indent="-228600" algn="l">
              <a:spcBef>
                <a:spcPts val="200"/>
              </a:spcBef>
              <a:buSzPct val="100000"/>
              <a:buFont typeface="Times New Roman" charset="0"/>
              <a:buChar char="•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3pPr>
            <a:lvl4pPr marL="914400" indent="-50800" algn="l">
              <a:spcBef>
                <a:spcPts val="200"/>
              </a:spcBef>
              <a:buClr>
                <a:schemeClr val="tx1"/>
              </a:buClr>
              <a:buSzPct val="100000"/>
              <a:buFont typeface="Times New Roman" charset="0"/>
              <a:buChar char="—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4pPr>
            <a:lvl5pPr marL="2057400" indent="-228600" algn="l" latinLnBrk="1">
              <a:spcBef>
                <a:spcPct val="20000"/>
              </a:spcBef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   </a:t>
            </a:r>
            <a:r>
              <a:rPr lang="ko-KR" altLang="en-US" sz="1600" dirty="0" err="1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작업인력</a:t>
            </a: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감소 </a:t>
            </a:r>
            <a:r>
              <a:rPr lang="en-US" altLang="ko-KR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:  </a:t>
            </a:r>
            <a:r>
              <a:rPr lang="en-US" altLang="ko-KR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4</a:t>
            </a:r>
            <a:r>
              <a:rPr lang="ko-KR" altLang="en-US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명</a:t>
            </a:r>
            <a:r>
              <a:rPr lang="ko-KR" altLang="en-US" sz="1600" dirty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→ </a:t>
            </a:r>
            <a:r>
              <a:rPr lang="en-US" altLang="ko-KR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1</a:t>
            </a:r>
            <a:r>
              <a:rPr lang="ko-KR" altLang="en-US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명</a:t>
            </a:r>
            <a:endParaRPr lang="ko-KR" altLang="en-US" sz="1600" dirty="0"/>
          </a:p>
        </p:txBody>
      </p:sp>
      <p:sp>
        <p:nvSpPr>
          <p:cNvPr id="53" name="Rectangle 109"/>
          <p:cNvSpPr>
            <a:spLocks noChangeArrowheads="1"/>
          </p:cNvSpPr>
          <p:nvPr/>
        </p:nvSpPr>
        <p:spPr bwMode="auto">
          <a:xfrm>
            <a:off x="2267744" y="4573598"/>
            <a:ext cx="3661879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0" bIns="44450">
            <a:spAutoFit/>
          </a:bodyPr>
          <a:lstStyle>
            <a:lvl1pPr marL="117475" indent="-117475" algn="l">
              <a:spcBef>
                <a:spcPts val="1000"/>
              </a:spcBef>
              <a:buSzPct val="70000"/>
              <a:buFont typeface="Wingdings" pitchFamily="2" charset="2"/>
              <a:buChar char="n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1pPr>
            <a:lvl2pPr marL="406400" indent="-114300" algn="l">
              <a:spcBef>
                <a:spcPts val="200"/>
              </a:spcBef>
              <a:buSzPct val="100000"/>
              <a:buFont typeface="Times New Roman" charset="0"/>
              <a:buChar char="–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2pPr>
            <a:lvl3pPr marL="749300" indent="-228600" algn="l">
              <a:spcBef>
                <a:spcPts val="200"/>
              </a:spcBef>
              <a:buSzPct val="100000"/>
              <a:buFont typeface="Times New Roman" charset="0"/>
              <a:buChar char="•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3pPr>
            <a:lvl4pPr marL="914400" indent="-50800" algn="l">
              <a:spcBef>
                <a:spcPts val="200"/>
              </a:spcBef>
              <a:buClr>
                <a:schemeClr val="tx1"/>
              </a:buClr>
              <a:buSzPct val="100000"/>
              <a:buFont typeface="Times New Roman" charset="0"/>
              <a:buChar char="—"/>
              <a:tabLst>
                <a:tab pos="1028700" algn="l"/>
              </a:tabLst>
              <a:defRPr kumimoji="1" sz="1400">
                <a:solidFill>
                  <a:schemeClr val="tx1"/>
                </a:solidFill>
                <a:latin typeface="Arial" charset="0"/>
                <a:ea typeface="돋움체" pitchFamily="49" charset="-127"/>
              </a:defRPr>
            </a:lvl4pPr>
            <a:lvl5pPr marL="2057400" indent="-228600" algn="l" latinLnBrk="1">
              <a:spcBef>
                <a:spcPct val="20000"/>
              </a:spcBef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kumimoji="1" sz="2000">
                <a:solidFill>
                  <a:schemeClr val="tx1"/>
                </a:solidFill>
                <a:latin typeface="Times New Roman" charset="0"/>
                <a:ea typeface="개성체" pitchFamily="18" charset="-127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ko-KR" altLang="en-US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  주차공간 증대 </a:t>
            </a:r>
            <a:r>
              <a:rPr lang="en-US" altLang="ko-KR" sz="1600" dirty="0" smtClean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:  </a:t>
            </a:r>
            <a:r>
              <a:rPr lang="en-US" altLang="ko-KR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5</a:t>
            </a:r>
            <a:r>
              <a:rPr lang="ko-KR" altLang="en-US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대</a:t>
            </a:r>
            <a:r>
              <a:rPr lang="ko-KR" altLang="en-US" sz="1600" dirty="0">
                <a:ln w="11430"/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 → </a:t>
            </a:r>
            <a:r>
              <a:rPr lang="en-US" altLang="ko-KR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10</a:t>
            </a:r>
            <a:r>
              <a:rPr lang="ko-KR" altLang="en-US" sz="2000" dirty="0" smtClean="0">
                <a:ln w="11430"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대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pic>
        <p:nvPicPr>
          <p:cNvPr id="61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8585" y="1522789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8088" y="2830983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9753" y="4209660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/>
          <p:cNvSpPr txBox="1"/>
          <p:nvPr/>
        </p:nvSpPr>
        <p:spPr>
          <a:xfrm>
            <a:off x="1175601" y="404664"/>
            <a:ext cx="1863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8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특</a:t>
            </a:r>
            <a:r>
              <a:rPr lang="ko-KR" altLang="en-US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    징</a:t>
            </a:r>
            <a:endParaRPr lang="ko-KR" altLang="en-US" sz="2800" dirty="0">
              <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</a:ln>
              <a:solidFill>
                <a:srgbClr val="00B0F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68" y="494681"/>
            <a:ext cx="375858" cy="375858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4" name="Picture 396" descr="그림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7000" y="4620745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3" r="13574"/>
          <a:stretch/>
        </p:blipFill>
        <p:spPr>
          <a:xfrm>
            <a:off x="6633262" y="2627892"/>
            <a:ext cx="1941582" cy="1245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"/>
          <a:stretch/>
        </p:blipFill>
        <p:spPr>
          <a:xfrm>
            <a:off x="6537534" y="1279612"/>
            <a:ext cx="2028721" cy="1259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5" name="그림 6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04664"/>
            <a:ext cx="1656184" cy="464414"/>
          </a:xfrm>
          <a:prstGeom prst="rect">
            <a:avLst/>
          </a:prstGeom>
        </p:spPr>
      </p:pic>
      <p:sp>
        <p:nvSpPr>
          <p:cNvPr id="67" name="직사각형 66"/>
          <p:cNvSpPr/>
          <p:nvPr/>
        </p:nvSpPr>
        <p:spPr>
          <a:xfrm>
            <a:off x="8561015" y="6597352"/>
            <a:ext cx="50405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5/6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pic>
        <p:nvPicPr>
          <p:cNvPr id="75" name="그림 7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653" y="4015961"/>
            <a:ext cx="2004898" cy="121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660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" descr="C:\Users\user\Desktop\0_도로공사 pt초안_141231\png\새 폴더 (2)\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44" y="-27384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175601" y="404664"/>
            <a:ext cx="2100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prstClr val="black">
                      <a:alpha val="40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76200" dist="50800" dir="5400000" algn="ctr" rotWithShape="0">
                    <a:prstClr val="black">
                      <a:alpha val="40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기대효과</a:t>
            </a:r>
            <a:endParaRPr lang="ko-KR" altLang="en-US" sz="280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srgbClr val="00B0F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68" y="494681"/>
            <a:ext cx="375858" cy="37585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39084" y="-563364"/>
            <a:ext cx="5057452" cy="540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 sz="22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endParaRPr lang="en-US" altLang="ko-KR" sz="22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67" name="그림 51" descr="바둑판.png"/>
          <p:cNvPicPr>
            <a:picLocks noChangeAspect="1"/>
          </p:cNvPicPr>
          <p:nvPr/>
        </p:nvPicPr>
        <p:blipFill>
          <a:blip r:embed="rId5" cstate="print"/>
          <a:srcRect b="41499"/>
          <a:stretch>
            <a:fillRect/>
          </a:stretch>
        </p:blipFill>
        <p:spPr bwMode="auto">
          <a:xfrm>
            <a:off x="179512" y="4725144"/>
            <a:ext cx="8712968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6" name="Picture 396" descr="그림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1131031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91"/>
          <p:cNvGrpSpPr>
            <a:grpSpLocks/>
          </p:cNvGrpSpPr>
          <p:nvPr/>
        </p:nvGrpSpPr>
        <p:grpSpPr bwMode="auto">
          <a:xfrm>
            <a:off x="971600" y="1602475"/>
            <a:ext cx="7200800" cy="2642360"/>
            <a:chOff x="3236191" y="2987097"/>
            <a:chExt cx="2622192" cy="3705195"/>
          </a:xfrm>
        </p:grpSpPr>
        <p:grpSp>
          <p:nvGrpSpPr>
            <p:cNvPr id="4" name="그룹 79"/>
            <p:cNvGrpSpPr>
              <a:grpSpLocks/>
            </p:cNvGrpSpPr>
            <p:nvPr/>
          </p:nvGrpSpPr>
          <p:grpSpPr bwMode="auto">
            <a:xfrm>
              <a:off x="3264230" y="3344292"/>
              <a:ext cx="2594153" cy="3348000"/>
              <a:chOff x="3264230" y="3321360"/>
              <a:chExt cx="2594153" cy="3348000"/>
            </a:xfrm>
          </p:grpSpPr>
          <p:pic>
            <p:nvPicPr>
              <p:cNvPr id="43" name="그림 70" descr="03.png"/>
              <p:cNvPicPr>
                <a:picLocks/>
              </p:cNvPicPr>
              <p:nvPr/>
            </p:nvPicPr>
            <p:blipFill>
              <a:blip r:embed="rId7" cstate="screen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lum bright="-26000" contrast="75000"/>
              </a:blip>
              <a:srcRect/>
              <a:stretch>
                <a:fillRect/>
              </a:stretch>
            </p:blipFill>
            <p:spPr bwMode="auto">
              <a:xfrm>
                <a:off x="3264230" y="3321360"/>
                <a:ext cx="2594153" cy="334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4" name="모서리가 둥근 직사각형 43"/>
              <p:cNvSpPr/>
              <p:nvPr/>
            </p:nvSpPr>
            <p:spPr>
              <a:xfrm>
                <a:off x="3303913" y="3364222"/>
                <a:ext cx="2509524" cy="1296974"/>
              </a:xfrm>
              <a:prstGeom prst="roundRect">
                <a:avLst>
                  <a:gd name="adj" fmla="val 3458"/>
                </a:avLst>
              </a:prstGeom>
              <a:gradFill>
                <a:gsLst>
                  <a:gs pos="0">
                    <a:srgbClr val="D9EBC3">
                      <a:alpha val="58824"/>
                    </a:srgbClr>
                  </a:gs>
                  <a:gs pos="100000">
                    <a:srgbClr val="EAF5DB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39" name="TextBox 4"/>
            <p:cNvSpPr txBox="1"/>
            <p:nvPr/>
          </p:nvSpPr>
          <p:spPr bwMode="auto">
            <a:xfrm>
              <a:off x="3236191" y="3532492"/>
              <a:ext cx="2613860" cy="27836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50800">
                <a:bevelT w="0" h="63500"/>
                <a:contourClr>
                  <a:schemeClr val="bg1"/>
                </a:contourClr>
              </a:sp3d>
            </a:bodyPr>
            <a:lstStyle/>
            <a:p>
              <a:pPr marL="180975" indent="-180975" algn="ctr"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defRPr/>
              </a:pPr>
              <a:endParaRPr lang="en-US" altLang="ko-KR" dirty="0" smtClean="0">
                <a:solidFill>
                  <a:srgbClr val="174529"/>
                </a:solidFill>
                <a:ea typeface="HY견고딕" pitchFamily="18" charset="-127"/>
                <a:sym typeface="Wingdings" pitchFamily="2" charset="2"/>
              </a:endParaRPr>
            </a:p>
            <a:p>
              <a:pPr marL="180975" indent="-180975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defRPr/>
              </a:pPr>
              <a:r>
                <a:rPr lang="ko-KR" altLang="en-US" dirty="0" smtClean="0">
                  <a:solidFill>
                    <a:srgbClr val="174529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   </a:t>
              </a:r>
              <a:r>
                <a:rPr lang="ko-KR" altLang="en-US" kern="0" dirty="0" smtClean="0">
                  <a:ln>
                    <a:solidFill>
                      <a:sysClr val="windowText" lastClr="000000">
                        <a:lumMod val="85000"/>
                        <a:lumOff val="15000"/>
                        <a:alpha val="0"/>
                      </a:sysClr>
                    </a:solidFill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/>
                  <a:ea typeface="휴먼모음T"/>
                </a:rPr>
                <a:t>▶ </a:t>
              </a:r>
              <a:r>
                <a:rPr lang="ko-KR" altLang="en-US" dirty="0" smtClean="0">
                  <a:solidFill>
                    <a:srgbClr val="174529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살포기 등 장비 운반 </a:t>
              </a:r>
              <a:r>
                <a:rPr lang="ko-KR" altLang="en-US" dirty="0" err="1" smtClean="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임차비용</a:t>
              </a:r>
              <a:r>
                <a:rPr lang="ko-KR" altLang="en-US" dirty="0" smtClean="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절감</a:t>
              </a:r>
              <a:endParaRPr lang="en-US" altLang="ko-KR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endParaRPr>
            </a:p>
            <a:p>
              <a:pPr marL="180975" indent="-180975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defRPr/>
              </a:pP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</a:t>
              </a:r>
              <a:r>
                <a:rPr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</a:t>
              </a:r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       </a:t>
              </a:r>
              <a:r>
                <a:rPr lang="en-US" altLang="ko-KR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- </a:t>
              </a:r>
              <a:r>
                <a:rPr lang="ko-KR" altLang="en-US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연간 지게차 임차료</a:t>
              </a:r>
              <a:r>
                <a:rPr lang="en-US" altLang="ko-KR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: 6,000</a:t>
              </a:r>
              <a:r>
                <a:rPr lang="ko-KR" altLang="en-US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만원</a:t>
              </a:r>
              <a:r>
                <a:rPr lang="en-US" altLang="ko-KR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</a:t>
              </a:r>
            </a:p>
            <a:p>
              <a:pPr marL="180975" indent="-180975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defRPr/>
              </a:pPr>
              <a:r>
                <a:rPr lang="en-US" altLang="ko-KR" sz="1200" dirty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</a:t>
              </a:r>
              <a:r>
                <a:rPr lang="en-US" altLang="ko-KR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             * 60</a:t>
              </a:r>
              <a:r>
                <a:rPr lang="ko-KR" altLang="en-US" sz="1200" dirty="0" err="1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개기관</a:t>
              </a:r>
              <a:r>
                <a:rPr lang="en-US" altLang="ko-KR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(</a:t>
              </a:r>
              <a:r>
                <a:rPr lang="ko-KR" altLang="en-US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지사 및 </a:t>
              </a:r>
              <a:r>
                <a:rPr lang="ko-KR" altLang="en-US" sz="1200" dirty="0" err="1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기계화팀</a:t>
              </a:r>
              <a:r>
                <a:rPr lang="en-US" altLang="ko-KR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), </a:t>
              </a:r>
              <a:r>
                <a:rPr lang="ko-KR" altLang="en-US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기관당 최소 임차료</a:t>
              </a:r>
              <a:r>
                <a:rPr lang="en-US" altLang="ko-KR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(100</a:t>
              </a:r>
              <a:r>
                <a:rPr lang="ko-KR" altLang="en-US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만원</a:t>
              </a:r>
              <a:r>
                <a:rPr lang="en-US" altLang="ko-KR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)  </a:t>
              </a:r>
            </a:p>
            <a:p>
              <a:pPr marL="180975" indent="-180975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defRPr/>
              </a:pPr>
              <a:r>
                <a:rPr lang="en-US" altLang="ko-KR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          - </a:t>
              </a:r>
              <a:r>
                <a:rPr lang="ko-KR" altLang="en-US" sz="1400" dirty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초간편 </a:t>
              </a:r>
              <a:r>
                <a:rPr lang="ko-KR" altLang="en-US" sz="1400" dirty="0" err="1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이동대차</a:t>
              </a:r>
              <a:r>
                <a:rPr lang="ko-KR" altLang="en-US" sz="1400" dirty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</a:t>
              </a:r>
              <a:r>
                <a:rPr lang="ko-KR" altLang="en-US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제작비</a:t>
              </a:r>
              <a:r>
                <a:rPr lang="en-US" altLang="ko-KR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: 5,500</a:t>
              </a:r>
              <a:r>
                <a:rPr lang="ko-KR" altLang="en-US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만원</a:t>
              </a:r>
              <a:r>
                <a:rPr lang="en-US" altLang="ko-KR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(</a:t>
              </a:r>
              <a:r>
                <a:rPr lang="ko-KR" altLang="en-US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대당</a:t>
              </a:r>
              <a:r>
                <a:rPr lang="en-US" altLang="ko-KR" sz="14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)</a:t>
              </a:r>
            </a:p>
            <a:p>
              <a:pPr marL="180975" indent="-180975">
                <a:lnSpc>
                  <a:spcPct val="150000"/>
                </a:lnSpc>
                <a:buClr>
                  <a:prstClr val="white"/>
                </a:buClr>
                <a:defRPr/>
              </a:pPr>
              <a:r>
                <a:rPr lang="en-US" altLang="ko-KR" sz="1200" dirty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</a:t>
              </a:r>
              <a:r>
                <a:rPr lang="en-US" altLang="ko-KR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             * 4</a:t>
              </a:r>
              <a:r>
                <a:rPr lang="ko-KR" altLang="en-US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개 </a:t>
              </a:r>
              <a:r>
                <a:rPr lang="ko-KR" altLang="en-US" sz="1200" dirty="0" err="1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기계화팀</a:t>
              </a:r>
              <a:r>
                <a:rPr lang="ko-KR" altLang="en-US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 제작</a:t>
              </a:r>
              <a:r>
                <a:rPr lang="en-US" altLang="ko-KR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, </a:t>
              </a:r>
              <a:r>
                <a:rPr lang="ko-KR" altLang="en-US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내용연수 </a:t>
              </a:r>
              <a:r>
                <a:rPr lang="en-US" altLang="ko-KR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10</a:t>
              </a:r>
              <a:r>
                <a:rPr lang="ko-KR" altLang="en-US" sz="1200" dirty="0" smtClean="0"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  <a:sym typeface="Wingdings" pitchFamily="2" charset="2"/>
                </a:rPr>
                <a:t>년 적용</a:t>
              </a:r>
              <a:endParaRPr lang="en-US" altLang="ko-KR" sz="1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endParaRPr>
            </a:p>
          </p:txBody>
        </p:sp>
        <p:grpSp>
          <p:nvGrpSpPr>
            <p:cNvPr id="5" name="그룹 87"/>
            <p:cNvGrpSpPr>
              <a:grpSpLocks/>
            </p:cNvGrpSpPr>
            <p:nvPr/>
          </p:nvGrpSpPr>
          <p:grpSpPr bwMode="auto">
            <a:xfrm>
              <a:off x="3367300" y="2987097"/>
              <a:ext cx="655549" cy="949390"/>
              <a:chOff x="3380000" y="2903327"/>
              <a:chExt cx="655549" cy="949390"/>
            </a:xfrm>
          </p:grpSpPr>
          <p:pic>
            <p:nvPicPr>
              <p:cNvPr id="41" name="그림 40" descr="라인박스.png"/>
              <p:cNvPicPr>
                <a:picLocks/>
              </p:cNvPicPr>
              <p:nvPr/>
            </p:nvPicPr>
            <p:blipFill>
              <a:blip r:embed="rId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lum bright="-16000" contrast="53000"/>
              </a:blip>
              <a:stretch>
                <a:fillRect/>
              </a:stretch>
            </p:blipFill>
            <p:spPr>
              <a:xfrm>
                <a:off x="3380000" y="2903327"/>
                <a:ext cx="655549" cy="949390"/>
              </a:xfrm>
              <a:prstGeom prst="rect">
                <a:avLst/>
              </a:prstGeom>
            </p:spPr>
          </p:pic>
          <p:sp>
            <p:nvSpPr>
              <p:cNvPr id="42" name="TextBox 4"/>
              <p:cNvSpPr txBox="1"/>
              <p:nvPr/>
            </p:nvSpPr>
            <p:spPr bwMode="auto">
              <a:xfrm>
                <a:off x="3406223" y="3182834"/>
                <a:ext cx="565073" cy="38841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lIns="0" tIns="0" rIns="0" bIns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38100" prstMaterial="matte">
                  <a:bevelT w="0" h="38100" prst="artDeco"/>
                  <a:extrusionClr>
                    <a:schemeClr val="bg1"/>
                  </a:extrusionClr>
                  <a:contourClr>
                    <a:schemeClr val="bg1"/>
                  </a:contourClr>
                </a:sp3d>
              </a:bodyPr>
              <a:lstStyle/>
              <a:p>
                <a:pPr marL="85725" indent="-85725" algn="ctr"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defRPr/>
                </a:pPr>
                <a:r>
                  <a:rPr lang="ko-KR" altLang="en-US" dirty="0" smtClean="0">
                    <a:ln w="11430"/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  <a:cs typeface="Arial" pitchFamily="34" charset="0"/>
                    <a:sym typeface="Wingdings" pitchFamily="2" charset="2"/>
                  </a:rPr>
                  <a:t> 절  감  액 </a:t>
                </a:r>
                <a:endParaRPr lang="en-US" altLang="ko-KR" dirty="0">
                  <a:ln w="1143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Arial" pitchFamily="34" charset="0"/>
                  <a:sym typeface="Wingdings" pitchFamily="2" charset="2"/>
                </a:endParaRPr>
              </a:p>
            </p:txBody>
          </p:sp>
        </p:grpSp>
      </p:grpSp>
      <p:sp>
        <p:nvSpPr>
          <p:cNvPr id="46" name="모서리가 둥근 직사각형 45"/>
          <p:cNvSpPr/>
          <p:nvPr/>
        </p:nvSpPr>
        <p:spPr bwMode="auto">
          <a:xfrm>
            <a:off x="539552" y="4293096"/>
            <a:ext cx="8136904" cy="72007"/>
          </a:xfrm>
          <a:prstGeom prst="roundRect">
            <a:avLst>
              <a:gd name="adj" fmla="val 6911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  <a:tileRect/>
          </a:gradFill>
          <a:ln w="22225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Below" fov="6600000"/>
            <a:lightRig rig="threePt" dir="t"/>
          </a:scene3d>
          <a:sp3d extrusionH="635000">
            <a:bevelT w="127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pic>
        <p:nvPicPr>
          <p:cNvPr id="48" name="Picture 396" descr="그림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5468" y="4678453"/>
            <a:ext cx="234275" cy="25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모서리가 둥근 직사각형 48"/>
          <p:cNvSpPr/>
          <p:nvPr/>
        </p:nvSpPr>
        <p:spPr bwMode="auto">
          <a:xfrm>
            <a:off x="1100758" y="5100727"/>
            <a:ext cx="7150779" cy="1352609"/>
          </a:xfrm>
          <a:prstGeom prst="roundRect">
            <a:avLst>
              <a:gd name="adj" fmla="val 1749"/>
            </a:avLst>
          </a:prstGeom>
          <a:solidFill>
            <a:schemeClr val="bg1"/>
          </a:solidFill>
          <a:ln w="19050" algn="ctr">
            <a:solidFill>
              <a:schemeClr val="tx2">
                <a:lumMod val="75000"/>
              </a:schemeClr>
            </a:solidFill>
            <a:round/>
            <a:headEnd/>
            <a:tailEnd/>
          </a:ln>
          <a:effectLst>
            <a:innerShdw blurRad="63500">
              <a:schemeClr val="tx1">
                <a:lumMod val="65000"/>
                <a:lumOff val="35000"/>
              </a:schemeClr>
            </a:innerShdw>
          </a:effectLst>
        </p:spPr>
        <p:txBody>
          <a:bodyPr anchor="ctr"/>
          <a:lstStyle/>
          <a:p>
            <a:pPr algn="ctr">
              <a:defRPr/>
            </a:pPr>
            <a:endParaRPr lang="ko-KR" altLang="ko-KR" dirty="0">
              <a:solidFill>
                <a:prstClr val="black"/>
              </a:solidFill>
              <a:ea typeface="HY견고딕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59632" y="5080114"/>
            <a:ext cx="6571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ts val="3200"/>
              </a:lnSpc>
              <a:buFont typeface="Wingdings" pitchFamily="2" charset="2"/>
              <a:buChar char="§"/>
              <a:defRPr/>
            </a:pP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작업인력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sz="16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운반시간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감소로 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효율성 향상</a:t>
            </a:r>
            <a:endParaRPr lang="en-US" altLang="ko-KR" sz="16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latinLnBrk="0">
              <a:lnSpc>
                <a:spcPts val="3200"/>
              </a:lnSpc>
              <a:buFont typeface="Wingdings" pitchFamily="2" charset="2"/>
              <a:buChar char="§"/>
              <a:defRPr/>
            </a:pP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고소작업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안전성 강화로 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산업재해 예방</a:t>
            </a:r>
            <a:r>
              <a:rPr lang="en-US" altLang="ko-KR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6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latinLnBrk="0">
              <a:lnSpc>
                <a:spcPts val="3200"/>
              </a:lnSpc>
              <a:buFont typeface="Wingdings" pitchFamily="2" charset="2"/>
              <a:buChar char="§"/>
              <a:defRPr/>
            </a:pPr>
            <a:r>
              <a:rPr lang="en-US" altLang="ko-KR" sz="1600" kern="0" dirty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살포기 보관장소 </a:t>
            </a:r>
            <a:r>
              <a:rPr lang="ko-KR" altLang="en-US" sz="16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집적화로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주차공간 </a:t>
            </a:r>
            <a:r>
              <a:rPr lang="ko-KR" altLang="en-US" sz="16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활용성</a:t>
            </a:r>
            <a:r>
              <a:rPr lang="ko-KR" altLang="en-US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증대</a:t>
            </a:r>
            <a:r>
              <a:rPr lang="en-US" altLang="ko-KR" sz="16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80" name="모서리가 둥근 직사각형 79"/>
          <p:cNvSpPr/>
          <p:nvPr/>
        </p:nvSpPr>
        <p:spPr>
          <a:xfrm>
            <a:off x="5868145" y="2120061"/>
            <a:ext cx="1944216" cy="848143"/>
          </a:xfrm>
          <a:prstGeom prst="roundRect">
            <a:avLst>
              <a:gd name="adj" fmla="val 36772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2400" b="1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600" b="1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억원</a:t>
            </a:r>
            <a:r>
              <a:rPr lang="ko-KR" altLang="en-US" b="1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2400" b="1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절감</a:t>
            </a:r>
            <a:endParaRPr lang="en-US" altLang="ko-KR" sz="2400" b="1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30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30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사용연수 </a:t>
            </a:r>
            <a:r>
              <a:rPr lang="en-US" altLang="ko-KR" sz="130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10</a:t>
            </a:r>
            <a:r>
              <a:rPr lang="ko-KR" altLang="en-US" sz="130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년적용</a:t>
            </a:r>
            <a:r>
              <a:rPr lang="en-US" altLang="ko-KR" sz="130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71600" y="956628"/>
            <a:ext cx="43204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lnSpc>
                <a:spcPct val="150000"/>
              </a:lnSpc>
              <a:defRPr/>
            </a:pPr>
            <a:r>
              <a:rPr lang="ko-KR" altLang="en-US" sz="22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재무적 성과</a:t>
            </a: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기계화팀</a:t>
            </a:r>
            <a:r>
              <a:rPr lang="ko-KR" altLang="en-US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 확대 </a:t>
            </a:r>
            <a:r>
              <a:rPr lang="ko-KR" altLang="en-US" sz="1400" kern="0" dirty="0" err="1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적용시</a:t>
            </a:r>
            <a:r>
              <a:rPr lang="en-US" altLang="ko-KR" sz="14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99592" y="4485020"/>
            <a:ext cx="20882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lnSpc>
                <a:spcPct val="150000"/>
              </a:lnSpc>
              <a:defRPr/>
            </a:pPr>
            <a:r>
              <a:rPr lang="ko-KR" altLang="en-US" sz="2200" kern="0" dirty="0" smtClean="0">
                <a:ln>
                  <a:solidFill>
                    <a:sysClr val="windowText" lastClr="000000">
                      <a:lumMod val="85000"/>
                      <a:lumOff val="15000"/>
                      <a:alpha val="0"/>
                    </a:sysClr>
                  </a:solidFill>
                </a:ln>
                <a:solidFill>
                  <a:srgbClr val="0000FF"/>
                </a:solidFill>
                <a:effectLst>
                  <a:outerShdw blurRad="76200" dist="50800" dir="5400000" algn="ctr" rotWithShape="0">
                    <a:schemeClr val="tx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비재무적 성과</a:t>
            </a:r>
            <a:endParaRPr lang="en-US" altLang="ko-KR" sz="2200" kern="0" dirty="0" smtClean="0">
              <a:ln>
                <a:solidFill>
                  <a:sysClr val="windowText" lastClr="000000">
                    <a:lumMod val="85000"/>
                    <a:lumOff val="15000"/>
                    <a:alpha val="0"/>
                  </a:sysClr>
                </a:solidFill>
              </a:ln>
              <a:solidFill>
                <a:srgbClr val="0000FF"/>
              </a:solidFill>
              <a:effectLst>
                <a:outerShdw blurRad="76200" dist="50800" dir="5400000" algn="ctr" rotWithShape="0">
                  <a:schemeClr val="tx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065347"/>
            <a:ext cx="1721071" cy="968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04664"/>
            <a:ext cx="1656184" cy="464414"/>
          </a:xfrm>
          <a:prstGeom prst="rect">
            <a:avLst/>
          </a:prstGeom>
        </p:spPr>
      </p:pic>
      <p:sp>
        <p:nvSpPr>
          <p:cNvPr id="56" name="직사각형 55"/>
          <p:cNvSpPr/>
          <p:nvPr/>
        </p:nvSpPr>
        <p:spPr>
          <a:xfrm>
            <a:off x="8561015" y="6597352"/>
            <a:ext cx="50405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6/6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451" y="5232965"/>
            <a:ext cx="2277086" cy="1106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5800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user\Desktop\0_도로공사 pt초안_141231\png\새 폴더 (2)\7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" y="-11938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colorTemperature colorTemp="112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0808"/>
            <a:ext cx="8837934" cy="4921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994" y="609998"/>
            <a:ext cx="2092470" cy="586754"/>
          </a:xfrm>
          <a:prstGeom prst="rect">
            <a:avLst/>
          </a:prstGeom>
        </p:spPr>
      </p:pic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520502" y="260648"/>
            <a:ext cx="842493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5400" spc="-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이제는</a:t>
            </a:r>
            <a:r>
              <a:rPr lang="ko-KR" altLang="en-US" sz="5400" spc="-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5400" spc="-3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5400" spc="-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초 </a:t>
            </a:r>
            <a:r>
              <a:rPr lang="en-US" altLang="ko-KR" sz="5400" spc="-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~</a:t>
            </a:r>
            <a:r>
              <a:rPr lang="ko-KR" altLang="en-US" sz="5400" spc="-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간편 시대 입니다</a:t>
            </a:r>
            <a:r>
              <a:rPr lang="en-US" altLang="ko-KR" sz="5400" spc="-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8000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7227</TotalTime>
  <Words>359</Words>
  <Application>Microsoft Office PowerPoint</Application>
  <PresentationFormat>화면 슬라이드 쇼(4:3)</PresentationFormat>
  <Paragraphs>85</Paragraphs>
  <Slides>7</Slides>
  <Notes>5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  <vt:variant>
        <vt:lpstr>재구성한 쇼</vt:lpstr>
      </vt:variant>
      <vt:variant>
        <vt:i4>1</vt:i4>
      </vt:variant>
    </vt:vector>
  </HeadingPairs>
  <TitlesOfParts>
    <vt:vector size="19" baseType="lpstr">
      <vt:lpstr>HY견고딕</vt:lpstr>
      <vt:lpstr>HY얕은샘물M</vt:lpstr>
      <vt:lpstr>HY헤드라인M</vt:lpstr>
      <vt:lpstr>굴림</vt:lpstr>
      <vt:lpstr>나눔고딕 ExtraBold</vt:lpstr>
      <vt:lpstr>돋움체</vt:lpstr>
      <vt:lpstr>맑은 고딕</vt:lpstr>
      <vt:lpstr>휴먼모음T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재구성한 쇼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</dc:creator>
  <cp:lastModifiedBy>Administrator</cp:lastModifiedBy>
  <cp:revision>454</cp:revision>
  <cp:lastPrinted>2020-06-22T00:48:27Z</cp:lastPrinted>
  <dcterms:created xsi:type="dcterms:W3CDTF">2012-09-17T05:42:58Z</dcterms:created>
  <dcterms:modified xsi:type="dcterms:W3CDTF">2020-09-11T00:51:46Z</dcterms:modified>
</cp:coreProperties>
</file>