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454" r:id="rId3"/>
    <p:sldId id="639" r:id="rId4"/>
    <p:sldId id="610" r:id="rId5"/>
    <p:sldId id="568" r:id="rId6"/>
    <p:sldId id="571" r:id="rId7"/>
    <p:sldId id="569" r:id="rId8"/>
    <p:sldId id="640" r:id="rId9"/>
    <p:sldId id="641" r:id="rId10"/>
    <p:sldId id="642" r:id="rId11"/>
    <p:sldId id="643" r:id="rId12"/>
    <p:sldId id="644" r:id="rId13"/>
    <p:sldId id="645" r:id="rId14"/>
    <p:sldId id="646" r:id="rId15"/>
    <p:sldId id="648" r:id="rId16"/>
    <p:sldId id="637" r:id="rId17"/>
    <p:sldId id="502" r:id="rId18"/>
    <p:sldId id="623" r:id="rId19"/>
    <p:sldId id="547" r:id="rId20"/>
    <p:sldId id="624" r:id="rId21"/>
    <p:sldId id="626" r:id="rId22"/>
    <p:sldId id="630" r:id="rId23"/>
    <p:sldId id="635" r:id="rId24"/>
    <p:sldId id="636" r:id="rId25"/>
    <p:sldId id="628" r:id="rId26"/>
    <p:sldId id="629" r:id="rId27"/>
    <p:sldId id="620" r:id="rId28"/>
    <p:sldId id="634" r:id="rId29"/>
    <p:sldId id="632" r:id="rId30"/>
    <p:sldId id="594" r:id="rId31"/>
  </p:sldIdLst>
  <p:sldSz cx="9144000" cy="6858000" type="screen4x3"/>
  <p:notesSz cx="6865938" cy="999807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00"/>
    <a:srgbClr val="00B0F0"/>
    <a:srgbClr val="FFFF00"/>
    <a:srgbClr val="0000FF"/>
    <a:srgbClr val="BFBFBF"/>
    <a:srgbClr val="080808"/>
    <a:srgbClr val="7030A0"/>
    <a:srgbClr val="000000"/>
    <a:srgbClr val="494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2080" autoAdjust="0"/>
  </p:normalViewPr>
  <p:slideViewPr>
    <p:cSldViewPr>
      <p:cViewPr varScale="1">
        <p:scale>
          <a:sx n="82" d="100"/>
          <a:sy n="82" d="100"/>
        </p:scale>
        <p:origin x="1651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63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53685;&#54633;%20&#47928;&#49436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53685;&#54633;%20&#47928;&#49436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23866432536307"/>
          <c:y val="0.12666454556072279"/>
          <c:w val="0.63489177642813821"/>
          <c:h val="0.5236576189799474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사용자부주의</c:v>
                </c:pt>
                <c:pt idx="1">
                  <c:v>전기적 요인</c:v>
                </c:pt>
                <c:pt idx="2">
                  <c:v>기계적 요인</c:v>
                </c:pt>
                <c:pt idx="3">
                  <c:v>방화</c:v>
                </c:pt>
                <c:pt idx="4">
                  <c:v>원인미상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59.8</c:v>
                </c:pt>
                <c:pt idx="1">
                  <c:v>18.8</c:v>
                </c:pt>
                <c:pt idx="2">
                  <c:v>5.3</c:v>
                </c:pt>
                <c:pt idx="3">
                  <c:v>4.0999999999999996</c:v>
                </c:pt>
                <c:pt idx="4">
                  <c:v>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8362072424051781"/>
          <c:y val="0.14315422645701856"/>
          <c:w val="0.28327983398669987"/>
          <c:h val="0.433467809009521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8.607174103237096E-2"/>
          <c:y val="5.1400554097404488E-2"/>
          <c:w val="0.89452690288713899"/>
          <c:h val="0.809078083989501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Sheet1!$B$16</c:f>
              <c:strCache>
                <c:ptCount val="1"/>
                <c:pt idx="0">
                  <c:v>불량수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74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Sheet1!$C$15:$K$15</c:f>
              <c:strCache>
                <c:ptCount val="9"/>
                <c:pt idx="0">
                  <c:v>1년</c:v>
                </c:pt>
                <c:pt idx="1">
                  <c:v>2년</c:v>
                </c:pt>
                <c:pt idx="2">
                  <c:v>3년</c:v>
                </c:pt>
                <c:pt idx="3">
                  <c:v>4년</c:v>
                </c:pt>
                <c:pt idx="4">
                  <c:v>5년</c:v>
                </c:pt>
                <c:pt idx="5">
                  <c:v>6년</c:v>
                </c:pt>
                <c:pt idx="6">
                  <c:v>7년</c:v>
                </c:pt>
                <c:pt idx="7">
                  <c:v>8년</c:v>
                </c:pt>
                <c:pt idx="8">
                  <c:v>합계</c:v>
                </c:pt>
              </c:strCache>
            </c:strRef>
          </c:cat>
          <c:val>
            <c:numRef>
              <c:f>Sheet1!$C$16:$K$16</c:f>
              <c:numCache>
                <c:formatCode>General</c:formatCode>
                <c:ptCount val="9"/>
                <c:pt idx="0">
                  <c:v>5</c:v>
                </c:pt>
                <c:pt idx="1">
                  <c:v>4</c:v>
                </c:pt>
                <c:pt idx="2">
                  <c:v>8</c:v>
                </c:pt>
                <c:pt idx="3">
                  <c:v>7</c:v>
                </c:pt>
                <c:pt idx="4">
                  <c:v>13</c:v>
                </c:pt>
                <c:pt idx="5">
                  <c:v>12</c:v>
                </c:pt>
                <c:pt idx="6">
                  <c:v>21</c:v>
                </c:pt>
                <c:pt idx="7">
                  <c:v>22</c:v>
                </c:pt>
                <c:pt idx="8">
                  <c:v>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0045080"/>
        <c:axId val="350041944"/>
        <c:axId val="0"/>
      </c:bar3DChart>
      <c:catAx>
        <c:axId val="350045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0041944"/>
        <c:crosses val="autoZero"/>
        <c:auto val="1"/>
        <c:lblAlgn val="ctr"/>
        <c:lblOffset val="100"/>
        <c:noMultiLvlLbl val="0"/>
      </c:catAx>
      <c:valAx>
        <c:axId val="350041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00450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817770625755949"/>
          <c:y val="0.1608761817162434"/>
          <c:w val="0.66700222916493279"/>
          <c:h val="0.61783245563841216"/>
        </c:manualLayout>
      </c:layout>
      <c:pie3DChart>
        <c:varyColors val="1"/>
        <c:ser>
          <c:idx val="0"/>
          <c:order val="0"/>
          <c:tx>
            <c:strRef>
              <c:f>Sheet1!$B$21</c:f>
              <c:strCache>
                <c:ptCount val="1"/>
                <c:pt idx="0">
                  <c:v>불량율</c:v>
                </c:pt>
              </c:strCache>
            </c:strRef>
          </c:tx>
          <c:dLbls>
            <c:dLbl>
              <c:idx val="0"/>
              <c:layout>
                <c:manualLayout>
                  <c:x val="4.9536104498565589E-2"/>
                  <c:y val="-7.8202828813065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2603777837251561E-3"/>
                  <c:y val="-0.11252004957713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723148978286947E-2"/>
                  <c:y val="5.3183798802336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Sheet1!$C$20:$E$20</c:f>
              <c:strCache>
                <c:ptCount val="3"/>
                <c:pt idx="0">
                  <c:v>1년이내</c:v>
                </c:pt>
                <c:pt idx="1">
                  <c:v>2년~5년</c:v>
                </c:pt>
                <c:pt idx="2">
                  <c:v>5년이후</c:v>
                </c:pt>
              </c:strCache>
            </c:strRef>
          </c:cat>
          <c:val>
            <c:numRef>
              <c:f>Sheet1!$C$21:$E$21</c:f>
              <c:numCache>
                <c:formatCode>0.0%</c:formatCode>
                <c:ptCount val="3"/>
                <c:pt idx="0">
                  <c:v>2.5987525987525989E-3</c:v>
                </c:pt>
                <c:pt idx="1">
                  <c:v>1.6632016632016633E-2</c:v>
                </c:pt>
                <c:pt idx="2">
                  <c:v>2.8586278586278588E-2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17910490530908046"/>
          <c:y val="0.83724708882475596"/>
          <c:w val="0.60672581869358877"/>
          <c:h val="0.14075826200189645"/>
        </c:manualLayout>
      </c:layout>
      <c:overlay val="0"/>
      <c:txPr>
        <a:bodyPr/>
        <a:lstStyle/>
        <a:p>
          <a:pPr rtl="0">
            <a:defRPr sz="1200" baseline="0"/>
          </a:pPr>
          <a:endParaRPr lang="ko-K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5988" cy="500463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347" y="1"/>
            <a:ext cx="2975988" cy="500463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r">
              <a:defRPr sz="1200"/>
            </a:lvl1pPr>
          </a:lstStyle>
          <a:p>
            <a:fld id="{D2FF060E-E37F-4771-A788-7B3F751B73E8}" type="datetimeFigureOut">
              <a:rPr lang="ko-KR" altLang="en-US" smtClean="0"/>
              <a:pPr/>
              <a:t>2019-10-29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90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0" tIns="46095" rIns="92190" bIns="4609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274" y="4748806"/>
            <a:ext cx="5493392" cy="4499373"/>
          </a:xfrm>
          <a:prstGeom prst="rect">
            <a:avLst/>
          </a:prstGeom>
        </p:spPr>
        <p:txBody>
          <a:bodyPr vert="horz" lIns="92190" tIns="46095" rIns="92190" bIns="4609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014"/>
            <a:ext cx="2975988" cy="500462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347" y="9496014"/>
            <a:ext cx="2975988" cy="500462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r">
              <a:defRPr sz="1200"/>
            </a:lvl1pPr>
          </a:lstStyle>
          <a:p>
            <a:fld id="{F74D1C1C-D3A4-4D3B-AB1F-A55C03CBF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754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D1C1C-D3A4-4D3B-AB1F-A55C03CBF2F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623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C495A17-B6F0-4924-A6D8-9B786801EAF5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1026" name="Picture 2" descr="K:\외장하드백업\강승규\tmp\KGS-로고\01해피체크(영문)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2" y="296398"/>
            <a:ext cx="928694" cy="520792"/>
          </a:xfrm>
          <a:prstGeom prst="rect">
            <a:avLst/>
          </a:prstGeom>
          <a:noFill/>
        </p:spPr>
      </p:pic>
      <p:pic>
        <p:nvPicPr>
          <p:cNvPr id="4" name="Picture 2" descr="K:\외장하드백업\강승규\tmp\KGS-로고\Basic01-02-1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CFBFB"/>
              </a:clrFrom>
              <a:clrTo>
                <a:srgbClr val="FC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86710" y="318528"/>
            <a:ext cx="1357322" cy="538704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 userDrawn="1"/>
        </p:nvSpPr>
        <p:spPr>
          <a:xfrm>
            <a:off x="0" y="980728"/>
            <a:ext cx="9144000" cy="58772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5135AC3-3247-411F-B396-55C3854ACC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" Type="http://schemas.openxmlformats.org/officeDocument/2006/relationships/image" Target="../media/image10.png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png"/><Relationship Id="rId19" Type="http://schemas.openxmlformats.org/officeDocument/2006/relationships/image" Target="../media/image27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19.png"/><Relationship Id="rId4" Type="http://schemas.openxmlformats.org/officeDocument/2006/relationships/image" Target="../media/image45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53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9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18.png"/><Relationship Id="rId7" Type="http://schemas.openxmlformats.org/officeDocument/2006/relationships/image" Target="../media/image7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G"/><Relationship Id="rId10" Type="http://schemas.openxmlformats.org/officeDocument/2006/relationships/image" Target="../media/image76.JPG"/><Relationship Id="rId4" Type="http://schemas.openxmlformats.org/officeDocument/2006/relationships/image" Target="../media/image19.png"/><Relationship Id="rId9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81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80.jpeg"/><Relationship Id="rId5" Type="http://schemas.openxmlformats.org/officeDocument/2006/relationships/image" Target="../media/image13.jpeg"/><Relationship Id="rId10" Type="http://schemas.openxmlformats.org/officeDocument/2006/relationships/image" Target="../media/image79.jpeg"/><Relationship Id="rId4" Type="http://schemas.openxmlformats.org/officeDocument/2006/relationships/image" Target="../media/image12.jpeg"/><Relationship Id="rId9" Type="http://schemas.openxmlformats.org/officeDocument/2006/relationships/image" Target="../media/image78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12" Type="http://schemas.openxmlformats.org/officeDocument/2006/relationships/image" Target="../media/image91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jpeg"/><Relationship Id="rId11" Type="http://schemas.openxmlformats.org/officeDocument/2006/relationships/image" Target="../media/image90.jpeg"/><Relationship Id="rId5" Type="http://schemas.openxmlformats.org/officeDocument/2006/relationships/image" Target="../media/image84.jpeg"/><Relationship Id="rId10" Type="http://schemas.openxmlformats.org/officeDocument/2006/relationships/image" Target="../media/image89.jpeg"/><Relationship Id="rId4" Type="http://schemas.openxmlformats.org/officeDocument/2006/relationships/image" Target="../media/image83.jpeg"/><Relationship Id="rId9" Type="http://schemas.openxmlformats.org/officeDocument/2006/relationships/image" Target="../media/image8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1" y="-12983"/>
            <a:ext cx="9151767" cy="6870983"/>
          </a:xfrm>
          <a:prstGeom prst="rect">
            <a:avLst/>
          </a:prstGeom>
        </p:spPr>
      </p:pic>
      <p:sp>
        <p:nvSpPr>
          <p:cNvPr id="13" name="Rectangle 10"/>
          <p:cNvSpPr>
            <a:spLocks noGrp="1" noChangeArrowheads="1"/>
          </p:cNvSpPr>
          <p:nvPr/>
        </p:nvSpPr>
        <p:spPr bwMode="auto">
          <a:xfrm>
            <a:off x="647563" y="1340768"/>
            <a:ext cx="784887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28408C"/>
                </a:solidFill>
                <a:latin typeface="휴먼모음T" pitchFamily="18" charset="-127"/>
                <a:ea typeface="휴먼모음T" pitchFamily="18" charset="-127"/>
                <a:cs typeface="+mj-cs"/>
              </a:defRPr>
            </a:lvl1pPr>
            <a:lvl2pPr algn="ctr" rtl="0" eaLnBrk="0" fontAlgn="base" latinLnBrk="1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28408C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ctr" rtl="0" eaLnBrk="0" fontAlgn="base" latinLnBrk="1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28408C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ctr" rtl="0" eaLnBrk="0" fontAlgn="base" latinLnBrk="1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28408C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ctr" rtl="0" eaLnBrk="0" fontAlgn="base" latinLnBrk="1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28408C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ctr" rtl="0" fontAlgn="base" latin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28408C"/>
                </a:solidFill>
                <a:latin typeface="MD아트체" pitchFamily="18" charset="-127"/>
                <a:ea typeface="MD아트체" pitchFamily="18" charset="-127"/>
              </a:defRPr>
            </a:lvl6pPr>
            <a:lvl7pPr marL="914400" algn="ctr" rtl="0" fontAlgn="base" latin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28408C"/>
                </a:solidFill>
                <a:latin typeface="MD아트체" pitchFamily="18" charset="-127"/>
                <a:ea typeface="MD아트체" pitchFamily="18" charset="-127"/>
              </a:defRPr>
            </a:lvl7pPr>
            <a:lvl8pPr marL="1371600" algn="ctr" rtl="0" fontAlgn="base" latin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28408C"/>
                </a:solidFill>
                <a:latin typeface="MD아트체" pitchFamily="18" charset="-127"/>
                <a:ea typeface="MD아트체" pitchFamily="18" charset="-127"/>
              </a:defRPr>
            </a:lvl8pPr>
            <a:lvl9pPr marL="1828800" algn="ctr" rtl="0" fontAlgn="base" latin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28408C"/>
                </a:solidFill>
                <a:latin typeface="MD아트체" pitchFamily="18" charset="-127"/>
                <a:ea typeface="MD아트체" pitchFamily="18" charset="-127"/>
              </a:defRPr>
            </a:lvl9pPr>
          </a:lstStyle>
          <a:p>
            <a:r>
              <a:rPr lang="ko-KR" altLang="en-US" sz="6600" dirty="0" err="1" smtClean="0"/>
              <a:t>다기능퓨즈콕</a:t>
            </a:r>
            <a:r>
              <a:rPr lang="ko-KR" altLang="en-US" sz="6600" dirty="0" smtClean="0"/>
              <a:t> </a:t>
            </a:r>
            <a:r>
              <a:rPr lang="ko-KR" altLang="en-US" sz="6600" dirty="0" err="1" smtClean="0"/>
              <a:t>디벨</a:t>
            </a:r>
            <a:endParaRPr lang="en-US" altLang="ko-KR" sz="6600" dirty="0" smtClean="0"/>
          </a:p>
        </p:txBody>
      </p:sp>
      <p:sp>
        <p:nvSpPr>
          <p:cNvPr id="14" name="Rectangle 10"/>
          <p:cNvSpPr>
            <a:spLocks noGrp="1" noChangeArrowheads="1"/>
          </p:cNvSpPr>
          <p:nvPr/>
        </p:nvSpPr>
        <p:spPr bwMode="auto">
          <a:xfrm>
            <a:off x="755576" y="5726228"/>
            <a:ext cx="7416824" cy="49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28408C"/>
                </a:solidFill>
                <a:latin typeface="휴먼모음T" pitchFamily="18" charset="-127"/>
                <a:ea typeface="휴먼모음T" pitchFamily="18" charset="-127"/>
                <a:cs typeface="+mj-cs"/>
              </a:defRPr>
            </a:lvl1pPr>
            <a:lvl2pPr algn="ctr" rtl="0" eaLnBrk="0" fontAlgn="base" latinLnBrk="1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28408C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ctr" rtl="0" eaLnBrk="0" fontAlgn="base" latinLnBrk="1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28408C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ctr" rtl="0" eaLnBrk="0" fontAlgn="base" latinLnBrk="1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28408C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ctr" rtl="0" eaLnBrk="0" fontAlgn="base" latinLnBrk="1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28408C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ctr" rtl="0" fontAlgn="base" latin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28408C"/>
                </a:solidFill>
                <a:latin typeface="MD아트체" pitchFamily="18" charset="-127"/>
                <a:ea typeface="MD아트체" pitchFamily="18" charset="-127"/>
              </a:defRPr>
            </a:lvl6pPr>
            <a:lvl7pPr marL="914400" algn="ctr" rtl="0" fontAlgn="base" latin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28408C"/>
                </a:solidFill>
                <a:latin typeface="MD아트체" pitchFamily="18" charset="-127"/>
                <a:ea typeface="MD아트체" pitchFamily="18" charset="-127"/>
              </a:defRPr>
            </a:lvl7pPr>
            <a:lvl8pPr marL="1371600" algn="ctr" rtl="0" fontAlgn="base" latin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28408C"/>
                </a:solidFill>
                <a:latin typeface="MD아트체" pitchFamily="18" charset="-127"/>
                <a:ea typeface="MD아트체" pitchFamily="18" charset="-127"/>
              </a:defRPr>
            </a:lvl8pPr>
            <a:lvl9pPr marL="1828800" algn="ctr" rtl="0" fontAlgn="base" latin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28408C"/>
                </a:solidFill>
                <a:latin typeface="MD아트체" pitchFamily="18" charset="-127"/>
                <a:ea typeface="MD아트체" pitchFamily="18" charset="-127"/>
              </a:defRPr>
            </a:lvl9pPr>
          </a:lstStyle>
          <a:p>
            <a:r>
              <a:rPr lang="ko-KR" altLang="en-US" sz="3200" dirty="0" smtClean="0"/>
              <a:t>㈜</a:t>
            </a:r>
            <a:r>
              <a:rPr lang="ko-KR" altLang="en-US" sz="3200" dirty="0" err="1" smtClean="0"/>
              <a:t>세이프텍</a:t>
            </a:r>
            <a:endParaRPr lang="en-US" altLang="ko-KR" sz="3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475656" y="1025266"/>
            <a:ext cx="7020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B050"/>
                </a:solidFill>
                <a:latin typeface="+mj-ea"/>
                <a:ea typeface="+mj-ea"/>
              </a:rPr>
              <a:t>    화재 및 가스사고로 </a:t>
            </a:r>
            <a:r>
              <a:rPr lang="ko-KR" altLang="en-US" sz="2000" b="1" dirty="0" err="1" smtClean="0">
                <a:solidFill>
                  <a:srgbClr val="00B050"/>
                </a:solidFill>
                <a:latin typeface="+mj-ea"/>
                <a:ea typeface="+mj-ea"/>
              </a:rPr>
              <a:t>부터</a:t>
            </a:r>
            <a:r>
              <a:rPr lang="ko-KR" altLang="en-US" sz="2000" b="1" dirty="0" smtClean="0">
                <a:solidFill>
                  <a:srgbClr val="00B050"/>
                </a:solidFill>
                <a:latin typeface="+mj-ea"/>
                <a:ea typeface="+mj-ea"/>
              </a:rPr>
              <a:t> </a:t>
            </a:r>
            <a:r>
              <a:rPr lang="ko-KR" altLang="en-US" sz="2000" b="1" dirty="0" err="1" smtClean="0">
                <a:solidFill>
                  <a:srgbClr val="00B050"/>
                </a:solidFill>
                <a:latin typeface="+mj-ea"/>
                <a:ea typeface="+mj-ea"/>
              </a:rPr>
              <a:t>우리집은</a:t>
            </a:r>
            <a:r>
              <a:rPr lang="ko-KR" altLang="en-US" sz="2000" b="1" dirty="0" smtClean="0">
                <a:solidFill>
                  <a:srgbClr val="00B050"/>
                </a:solidFill>
                <a:latin typeface="+mj-ea"/>
                <a:ea typeface="+mj-ea"/>
              </a:rPr>
              <a:t> 안전한가요</a:t>
            </a:r>
            <a:r>
              <a:rPr lang="en-US" altLang="ko-KR" sz="2000" b="1" dirty="0" smtClean="0">
                <a:solidFill>
                  <a:srgbClr val="00B050"/>
                </a:solidFill>
                <a:latin typeface="+mj-ea"/>
                <a:ea typeface="+mj-ea"/>
              </a:rPr>
              <a:t>?</a:t>
            </a:r>
            <a:endParaRPr lang="ko-KR" altLang="en-US" sz="2000" b="1" dirty="0">
              <a:solidFill>
                <a:srgbClr val="00B050"/>
              </a:solidFill>
              <a:latin typeface="+mj-ea"/>
              <a:ea typeface="+mj-ea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63" y="2860530"/>
            <a:ext cx="3200203" cy="2129423"/>
          </a:xfrm>
          <a:prstGeom prst="rect">
            <a:avLst/>
          </a:prstGeom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599" y="2832391"/>
            <a:ext cx="2946399" cy="220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833" y="2830833"/>
            <a:ext cx="2939819" cy="2204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3996"/>
            <a:ext cx="9144000" cy="587692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" name="내용 개체 틀 1"/>
          <p:cNvSpPr>
            <a:spLocks noGrp="1"/>
          </p:cNvSpPr>
          <p:nvPr/>
        </p:nvSpPr>
        <p:spPr>
          <a:xfrm>
            <a:off x="3330952" y="3284984"/>
            <a:ext cx="4968475" cy="3079244"/>
          </a:xfrm>
          <a:prstGeom prst="rect">
            <a:avLst/>
          </a:prstGeom>
        </p:spPr>
        <p:txBody>
          <a:bodyPr anchor="ctr"/>
          <a:lstStyle>
            <a:lvl1pPr marL="342900" indent="-342900" algn="l" rtl="0" eaLnBrk="1" latinLnBrk="1" hangingPunct="1">
              <a:spcBef>
                <a:spcPct val="20000"/>
              </a:spcBef>
              <a:buFont typeface="Arial"/>
              <a:buChar char="•"/>
              <a:defRPr kumimoji="0" sz="3200" kern="1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ko-KR" altLang="en-US" sz="2400" b="1" dirty="0" smtClean="0">
                <a:solidFill>
                  <a:schemeClr val="tx1"/>
                </a:solidFill>
              </a:rPr>
              <a:t>     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1.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회 사 현 황</a:t>
            </a:r>
            <a:endParaRPr lang="en-US" altLang="ko-KR" sz="2400" b="1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ko-KR" altLang="en-US" sz="2400" b="1" dirty="0" smtClean="0">
                <a:solidFill>
                  <a:schemeClr val="tx1"/>
                </a:solidFill>
              </a:rPr>
              <a:t>     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개 발 배 경</a:t>
            </a:r>
            <a:endParaRPr lang="en-US" altLang="ko-KR" sz="2400" b="1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ko-KR" altLang="en-US" sz="2400" b="1" dirty="0" smtClean="0">
                <a:solidFill>
                  <a:schemeClr val="tx1"/>
                </a:solidFill>
              </a:rPr>
              <a:t>     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제 품 소 개  </a:t>
            </a:r>
            <a:endParaRPr lang="en-US" altLang="ko-KR" sz="2400" b="1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ko-KR" altLang="en-US" sz="2400" b="1" dirty="0" smtClean="0">
                <a:solidFill>
                  <a:schemeClr val="tx1"/>
                </a:solidFill>
              </a:rPr>
              <a:t>     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4.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품질관리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, A/S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altLang="ko-KR" sz="2400" b="1" dirty="0">
                <a:solidFill>
                  <a:schemeClr val="tx1"/>
                </a:solidFill>
              </a:rPr>
              <a:t> 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    5.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특허 및 인증서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</a:t>
            </a:r>
            <a:endParaRPr lang="en-US" altLang="ko-KR" sz="2400" b="1" dirty="0" smtClean="0">
              <a:solidFill>
                <a:schemeClr val="tx1"/>
              </a:solidFill>
            </a:endParaRPr>
          </a:p>
          <a:p>
            <a:pPr marL="0" indent="0">
              <a:lnSpc>
                <a:spcPts val="3700"/>
              </a:lnSpc>
              <a:buNone/>
              <a:defRPr/>
            </a:pPr>
            <a:r>
              <a:rPr lang="en-US" altLang="ko-KR" sz="2400" b="1" dirty="0">
                <a:solidFill>
                  <a:schemeClr val="tx1"/>
                </a:solidFill>
              </a:rPr>
              <a:t> 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    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2"/>
            <a:ext cx="1406183" cy="48890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6749988" y="5794210"/>
            <a:ext cx="194421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err="1" smtClean="0">
                <a:solidFill>
                  <a:schemeClr val="bg1">
                    <a:lumMod val="9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Safetec</a:t>
            </a:r>
            <a:r>
              <a:rPr lang="en-US" altLang="ko-KR" b="1" dirty="0" smtClean="0">
                <a:solidFill>
                  <a:schemeClr val="bg1">
                    <a:lumMod val="9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. Co. Ltd</a:t>
            </a:r>
            <a:endParaRPr lang="ko-KR" altLang="en-US" b="1" dirty="0">
              <a:solidFill>
                <a:schemeClr val="bg1">
                  <a:lumMod val="95000"/>
                </a:scheme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71" y="44624"/>
            <a:ext cx="2217533" cy="789479"/>
          </a:xfrm>
          <a:prstGeom prst="rect">
            <a:avLst/>
          </a:prstGeom>
        </p:spPr>
      </p:pic>
      <p:sp>
        <p:nvSpPr>
          <p:cNvPr id="22" name="텍스트 개체 틀 2"/>
          <p:cNvSpPr txBox="1">
            <a:spLocks/>
          </p:cNvSpPr>
          <p:nvPr/>
        </p:nvSpPr>
        <p:spPr>
          <a:xfrm>
            <a:off x="323527" y="1052736"/>
            <a:ext cx="8678991" cy="551723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㈜</a:t>
            </a:r>
            <a:r>
              <a:rPr kumimoji="0" lang="ko-KR" altLang="en-US" sz="2000" b="1" dirty="0" err="1" smtClean="0"/>
              <a:t>세이프텍</a:t>
            </a:r>
            <a:r>
              <a:rPr kumimoji="0" lang="ko-KR" altLang="en-US" sz="2000" b="1" dirty="0" smtClean="0"/>
              <a:t> </a:t>
            </a:r>
            <a:r>
              <a:rPr kumimoji="0" lang="en-US" altLang="ko-KR" sz="2000" b="1" dirty="0" smtClean="0"/>
              <a:t>(</a:t>
            </a:r>
            <a:r>
              <a:rPr kumimoji="0" lang="en-US" altLang="ko-KR" sz="2000" b="1" dirty="0" err="1" smtClean="0"/>
              <a:t>Safetec</a:t>
            </a:r>
            <a:r>
              <a:rPr kumimoji="0" lang="en-US" altLang="ko-KR" sz="2000" b="1" dirty="0" smtClean="0"/>
              <a:t> </a:t>
            </a:r>
            <a:r>
              <a:rPr kumimoji="0" lang="en-US" altLang="ko-KR" sz="2000" b="1" dirty="0" err="1" smtClean="0"/>
              <a:t>Co.,Ltd</a:t>
            </a:r>
            <a:r>
              <a:rPr kumimoji="0" lang="en-US" altLang="ko-KR" sz="2000" b="1" dirty="0" smtClean="0"/>
              <a:t>)</a:t>
            </a:r>
          </a:p>
          <a:p>
            <a:pPr marL="75600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대표이사</a:t>
            </a:r>
            <a:r>
              <a:rPr kumimoji="0" lang="en-US" altLang="ko-KR" sz="1800" b="1" dirty="0" smtClean="0"/>
              <a:t>: </a:t>
            </a:r>
            <a:r>
              <a:rPr kumimoji="0" lang="ko-KR" altLang="en-US" sz="1800" b="1" dirty="0" smtClean="0"/>
              <a:t>김 인 </a:t>
            </a:r>
            <a:r>
              <a:rPr kumimoji="0" lang="ko-KR" altLang="en-US" sz="1800" b="1" dirty="0" err="1" smtClean="0"/>
              <a:t>규</a:t>
            </a:r>
            <a:r>
              <a:rPr kumimoji="0" lang="ko-KR" altLang="en-US" sz="1800" b="1" dirty="0" smtClean="0"/>
              <a:t> </a:t>
            </a:r>
            <a:endParaRPr kumimoji="0" lang="en-US" altLang="ko-KR" sz="1800" b="1" dirty="0" smtClean="0"/>
          </a:p>
          <a:p>
            <a:pPr marL="75600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kumimoji="0" lang="ko-KR" altLang="en-US" sz="1800" b="1" dirty="0" err="1" smtClean="0"/>
              <a:t>설립년도</a:t>
            </a:r>
            <a:r>
              <a:rPr kumimoji="0" lang="en-US" altLang="ko-KR" sz="1800" b="1" dirty="0" smtClean="0"/>
              <a:t>: 2015</a:t>
            </a:r>
            <a:r>
              <a:rPr kumimoji="0" lang="ko-KR" altLang="en-US" sz="1800" b="1" dirty="0" smtClean="0"/>
              <a:t>년</a:t>
            </a:r>
            <a:r>
              <a:rPr kumimoji="0" lang="en-US" altLang="ko-KR" sz="1800" b="1" dirty="0" smtClean="0"/>
              <a:t> 6</a:t>
            </a:r>
            <a:r>
              <a:rPr kumimoji="0" lang="ko-KR" altLang="en-US" sz="1800" b="1" dirty="0" smtClean="0"/>
              <a:t>월</a:t>
            </a:r>
            <a:r>
              <a:rPr kumimoji="0" lang="en-US" altLang="ko-KR" sz="1800" b="1" dirty="0" smtClean="0"/>
              <a:t>15</a:t>
            </a:r>
            <a:r>
              <a:rPr kumimoji="0" lang="ko-KR" altLang="en-US" sz="1800" b="1" dirty="0" smtClean="0"/>
              <a:t>일 </a:t>
            </a:r>
            <a:r>
              <a:rPr kumimoji="0" lang="en-US" altLang="ko-KR" sz="1800" b="1" dirty="0" smtClean="0"/>
              <a:t>(Since 2006</a:t>
            </a:r>
            <a:r>
              <a:rPr kumimoji="0" lang="ko-KR" altLang="en-US" sz="1800" b="1" dirty="0" smtClean="0"/>
              <a:t>년</a:t>
            </a:r>
            <a:r>
              <a:rPr kumimoji="0" lang="en-US" altLang="ko-KR" sz="1800" b="1" dirty="0" smtClean="0"/>
              <a:t>) </a:t>
            </a:r>
          </a:p>
          <a:p>
            <a:pPr marL="75600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본사</a:t>
            </a:r>
            <a:r>
              <a:rPr kumimoji="0" lang="en-US" altLang="ko-KR" sz="1800" b="1" dirty="0" smtClean="0"/>
              <a:t>, </a:t>
            </a:r>
            <a:r>
              <a:rPr kumimoji="0" lang="ko-KR" altLang="en-US" sz="1800" b="1" dirty="0" smtClean="0"/>
              <a:t>연구소 및 공장 </a:t>
            </a:r>
            <a:r>
              <a:rPr kumimoji="0" lang="en-US" altLang="ko-KR" sz="1800" b="1" dirty="0" smtClean="0"/>
              <a:t>: </a:t>
            </a:r>
            <a:r>
              <a:rPr kumimoji="0" lang="ko-KR" altLang="en-US" sz="1800" b="1" dirty="0" smtClean="0"/>
              <a:t>경기도 부천시 </a:t>
            </a:r>
            <a:r>
              <a:rPr kumimoji="0" lang="ko-KR" altLang="en-US" sz="1800" b="1" dirty="0" err="1" smtClean="0"/>
              <a:t>석천로</a:t>
            </a:r>
            <a:r>
              <a:rPr kumimoji="0" lang="ko-KR" altLang="en-US" sz="1800" b="1" dirty="0" smtClean="0"/>
              <a:t> </a:t>
            </a:r>
            <a:endParaRPr kumimoji="0" lang="en-US" altLang="ko-KR" sz="1800" b="1" dirty="0" smtClean="0"/>
          </a:p>
          <a:p>
            <a:pPr marL="470250" indent="0">
              <a:spcBef>
                <a:spcPts val="600"/>
              </a:spcBef>
              <a:buNone/>
            </a:pPr>
            <a:r>
              <a:rPr kumimoji="0" lang="en-US" altLang="ko-KR" sz="1800" b="1" dirty="0" smtClean="0"/>
              <a:t>    397,101</a:t>
            </a:r>
            <a:r>
              <a:rPr kumimoji="0" lang="ko-KR" altLang="en-US" sz="1800" b="1" dirty="0" smtClean="0"/>
              <a:t>동 </a:t>
            </a:r>
            <a:r>
              <a:rPr kumimoji="0" lang="en-US" altLang="ko-KR" sz="1800" b="1" dirty="0" smtClean="0"/>
              <a:t>1007~1008</a:t>
            </a:r>
            <a:r>
              <a:rPr kumimoji="0" lang="ko-KR" altLang="en-US" sz="1800" b="1" dirty="0" smtClean="0"/>
              <a:t>호 </a:t>
            </a:r>
            <a:r>
              <a:rPr kumimoji="0" lang="en-US" altLang="ko-KR" sz="1800" b="1" dirty="0" smtClean="0"/>
              <a:t>(</a:t>
            </a:r>
            <a:r>
              <a:rPr kumimoji="0" lang="ko-KR" altLang="en-US" sz="1800" b="1" dirty="0" err="1" smtClean="0"/>
              <a:t>부천테크노파크</a:t>
            </a:r>
            <a:r>
              <a:rPr kumimoji="0" lang="ko-KR" altLang="en-US" sz="1800" b="1" dirty="0" smtClean="0"/>
              <a:t> </a:t>
            </a:r>
            <a:r>
              <a:rPr kumimoji="0" lang="en-US" altLang="ko-KR" sz="1800" b="1" dirty="0" smtClean="0"/>
              <a:t>3</a:t>
            </a:r>
            <a:r>
              <a:rPr kumimoji="0" lang="ko-KR" altLang="en-US" sz="1800" b="1" dirty="0" smtClean="0"/>
              <a:t>차</a:t>
            </a:r>
            <a:r>
              <a:rPr kumimoji="0" lang="en-US" altLang="ko-KR" sz="1800" b="1" dirty="0" smtClean="0"/>
              <a:t>)</a:t>
            </a:r>
          </a:p>
          <a:p>
            <a:pPr marL="75600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가스용품 제조사업 허가업체</a:t>
            </a:r>
            <a:endParaRPr kumimoji="0" lang="en-US" altLang="ko-KR" sz="1800" b="1" dirty="0" smtClean="0"/>
          </a:p>
          <a:p>
            <a:pPr marL="75600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가정용 가스용품 원천특허기술 보유 벤처기업</a:t>
            </a:r>
            <a:endParaRPr kumimoji="0" lang="en-US" altLang="ko-KR" sz="1800" b="1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2</a:t>
            </a:r>
            <a:endParaRPr lang="ko-KR" altLang="en-US" dirty="0"/>
          </a:p>
        </p:txBody>
      </p:sp>
      <p:pic>
        <p:nvPicPr>
          <p:cNvPr id="5" name="그림 4" descr="디자인등록증.jp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42400" y="3878860"/>
            <a:ext cx="936000" cy="1296000"/>
          </a:xfrm>
          <a:prstGeom prst="rect">
            <a:avLst/>
          </a:prstGeom>
        </p:spPr>
      </p:pic>
      <p:pic>
        <p:nvPicPr>
          <p:cNvPr id="6" name="그림 5" descr="상표등록증.jp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9351" y="3924923"/>
            <a:ext cx="936000" cy="1296000"/>
          </a:xfrm>
          <a:prstGeom prst="rect">
            <a:avLst/>
          </a:prstGeom>
        </p:spPr>
      </p:pic>
      <p:pic>
        <p:nvPicPr>
          <p:cNvPr id="8" name="그림 7" descr="중국 특허증(메츠명의)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21673" y="3924923"/>
            <a:ext cx="936000" cy="1296000"/>
          </a:xfrm>
          <a:prstGeom prst="rect">
            <a:avLst/>
          </a:prstGeom>
        </p:spPr>
      </p:pic>
      <p:pic>
        <p:nvPicPr>
          <p:cNvPr id="9" name="그림 8" descr="특허1.jpg"/>
          <p:cNvPicPr preferRelativeResize="0"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31114" y="3891423"/>
            <a:ext cx="936000" cy="1296000"/>
          </a:xfrm>
          <a:prstGeom prst="rect">
            <a:avLst/>
          </a:prstGeom>
        </p:spPr>
      </p:pic>
      <p:pic>
        <p:nvPicPr>
          <p:cNvPr id="10" name="그림 9" descr="특허2.jpg"/>
          <p:cNvPicPr preferRelativeResize="0"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18795" y="3898081"/>
            <a:ext cx="936000" cy="1296000"/>
          </a:xfrm>
          <a:prstGeom prst="rect">
            <a:avLst/>
          </a:prstGeom>
        </p:spPr>
      </p:pic>
      <p:pic>
        <p:nvPicPr>
          <p:cNvPr id="17" name="그림 16" descr="공장사진2.jpg"/>
          <p:cNvPicPr>
            <a:picLocks noChangeAspect="1"/>
          </p:cNvPicPr>
          <p:nvPr/>
        </p:nvPicPr>
        <p:blipFill>
          <a:blip r:embed="rId8">
            <a:lum bright="35000" contrast="-50000"/>
          </a:blip>
          <a:stretch>
            <a:fillRect/>
          </a:stretch>
        </p:blipFill>
        <p:spPr>
          <a:xfrm>
            <a:off x="5963761" y="1342492"/>
            <a:ext cx="3144743" cy="23818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280" y="5291621"/>
            <a:ext cx="904401" cy="12783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1. </a:t>
            </a:r>
            <a:r>
              <a:rPr lang="ko-KR" altLang="en-US" sz="2400" b="1" dirty="0" smtClean="0">
                <a:latin typeface="+mn-ea"/>
                <a:ea typeface="+mn-ea"/>
              </a:rPr>
              <a:t>회사 소개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53022"/>
            <a:ext cx="1656184" cy="575816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2" y="116632"/>
            <a:ext cx="1385379" cy="190989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153" y="3897914"/>
            <a:ext cx="921955" cy="128950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330" y="3938968"/>
            <a:ext cx="920585" cy="12660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27" y="5346327"/>
            <a:ext cx="852102" cy="119335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792" y="5356924"/>
            <a:ext cx="874106" cy="122364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596" y="5346327"/>
            <a:ext cx="912152" cy="125447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835" y="5272178"/>
            <a:ext cx="941312" cy="1314875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816" y="5250336"/>
            <a:ext cx="968303" cy="1350468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962" y="5297527"/>
            <a:ext cx="938985" cy="131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3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000">
            <a:off x="5393523" y="1514221"/>
            <a:ext cx="5027780" cy="502778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6560485" y="1163428"/>
            <a:ext cx="2442034" cy="5616624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텍스트 개체 틀 2"/>
          <p:cNvSpPr txBox="1">
            <a:spLocks/>
          </p:cNvSpPr>
          <p:nvPr/>
        </p:nvSpPr>
        <p:spPr>
          <a:xfrm>
            <a:off x="323529" y="980728"/>
            <a:ext cx="8496944" cy="568863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회사연혁</a:t>
            </a:r>
            <a:endParaRPr kumimoji="0" lang="en-US" altLang="ko-KR" sz="20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2006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kumimoji="0" lang="ko-KR" altLang="en-US" sz="1600" b="1" dirty="0" smtClean="0"/>
              <a:t>삼성석유화학 분사기업 ㈜</a:t>
            </a:r>
            <a:r>
              <a:rPr kumimoji="0" lang="ko-KR" altLang="en-US" sz="1600" b="1" dirty="0" err="1" smtClean="0"/>
              <a:t>메츠</a:t>
            </a:r>
            <a:r>
              <a:rPr kumimoji="0" lang="ko-KR" altLang="en-US" sz="1600" b="1" dirty="0" smtClean="0"/>
              <a:t> </a:t>
            </a:r>
            <a:r>
              <a:rPr kumimoji="0" lang="en-US" altLang="ko-KR" sz="1600" b="1" dirty="0" smtClean="0"/>
              <a:t>HESTA</a:t>
            </a:r>
            <a:r>
              <a:rPr kumimoji="0" lang="ko-KR" altLang="en-US" sz="1600" b="1" dirty="0" smtClean="0"/>
              <a:t>사업 진출</a:t>
            </a:r>
            <a:endParaRPr kumimoji="0" lang="en-US" altLang="ko-KR" sz="16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600" b="1" dirty="0"/>
              <a:t> </a:t>
            </a:r>
            <a:r>
              <a:rPr kumimoji="0" lang="en-US" altLang="ko-KR" sz="1600" b="1" dirty="0" smtClean="0"/>
              <a:t>              HESTA </a:t>
            </a:r>
            <a:r>
              <a:rPr kumimoji="0" lang="ko-KR" altLang="en-US" sz="1600" b="1" dirty="0" smtClean="0"/>
              <a:t>국내특허 및 중국특허 출원</a:t>
            </a:r>
            <a:r>
              <a:rPr kumimoji="0" lang="en-US" altLang="ko-KR" sz="1600" b="1" dirty="0" smtClean="0"/>
              <a:t> 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2007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kumimoji="0" lang="en-US" altLang="ko-KR" sz="1600" b="1" dirty="0" smtClean="0"/>
              <a:t>HESTA </a:t>
            </a:r>
            <a:r>
              <a:rPr kumimoji="0" lang="ko-KR" altLang="en-US" sz="1600" b="1" dirty="0" smtClean="0"/>
              <a:t>개발 완료</a:t>
            </a:r>
            <a:r>
              <a:rPr kumimoji="0" lang="en-US" altLang="ko-KR" sz="1600" b="1" dirty="0" smtClean="0"/>
              <a:t>, V-CHECK</a:t>
            </a:r>
            <a:r>
              <a:rPr kumimoji="0" lang="ko-KR" altLang="en-US" sz="1600" b="1" dirty="0" smtClean="0"/>
              <a:t>마크 인증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smtClean="0"/>
              <a:t>한국가스안전공사</a:t>
            </a:r>
            <a:r>
              <a:rPr kumimoji="0" lang="en-US" altLang="ko-KR" sz="1600" b="1" dirty="0" smtClean="0"/>
              <a:t>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600" b="1" dirty="0" smtClean="0"/>
              <a:t>               </a:t>
            </a:r>
            <a:r>
              <a:rPr kumimoji="0" lang="ko-KR" altLang="en-US" sz="1600" b="1" dirty="0" smtClean="0"/>
              <a:t>한국브랜드협회 </a:t>
            </a:r>
            <a:r>
              <a:rPr kumimoji="0" lang="en-US" altLang="ko-KR" sz="1600" b="1" dirty="0" smtClean="0"/>
              <a:t>“2007 </a:t>
            </a:r>
            <a:r>
              <a:rPr kumimoji="0" lang="ko-KR" altLang="en-US" sz="1600" b="1" dirty="0" smtClean="0"/>
              <a:t>대한민국 베스트 신상품</a:t>
            </a:r>
            <a:r>
              <a:rPr kumimoji="0" lang="en-US" altLang="ko-KR" sz="1600" b="1" dirty="0" smtClean="0"/>
              <a:t>“ </a:t>
            </a:r>
            <a:r>
              <a:rPr kumimoji="0" lang="ko-KR" altLang="en-US" sz="1600" b="1" dirty="0" smtClean="0"/>
              <a:t>선정</a:t>
            </a:r>
            <a:r>
              <a:rPr kumimoji="0" lang="en-US" altLang="ko-KR" sz="1600" b="1" dirty="0" smtClean="0"/>
              <a:t> 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600" b="1" dirty="0" smtClean="0"/>
              <a:t>               GOOD DESIGN </a:t>
            </a:r>
            <a:r>
              <a:rPr kumimoji="0" lang="ko-KR" altLang="en-US" sz="1600" b="1" dirty="0" smtClean="0"/>
              <a:t>선정 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smtClean="0"/>
              <a:t>한국디자인진흥원</a:t>
            </a:r>
            <a:r>
              <a:rPr kumimoji="0" lang="en-US" altLang="ko-KR" sz="1600" b="1" dirty="0" smtClean="0"/>
              <a:t>)  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2008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kumimoji="0" lang="ko-KR" altLang="en-US" sz="1600" b="1" dirty="0" smtClean="0"/>
              <a:t>국내 특허 등록 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smtClean="0"/>
              <a:t>중간밸브</a:t>
            </a:r>
            <a:r>
              <a:rPr kumimoji="0" lang="en-US" altLang="ko-KR" sz="1600" b="1" dirty="0" smtClean="0"/>
              <a:t>/</a:t>
            </a:r>
            <a:r>
              <a:rPr kumimoji="0" lang="ko-KR" altLang="en-US" sz="1600" b="1" dirty="0" smtClean="0"/>
              <a:t>디지털 밸브용 </a:t>
            </a:r>
            <a:r>
              <a:rPr kumimoji="0" lang="ko-KR" altLang="en-US" sz="1600" b="1" dirty="0" err="1" smtClean="0"/>
              <a:t>안전잠금장치</a:t>
            </a:r>
            <a:r>
              <a:rPr kumimoji="0" lang="en-US" altLang="ko-KR" sz="1600" b="1" dirty="0" smtClean="0"/>
              <a:t>)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endParaRPr kumimoji="0" lang="en-US" altLang="ko-KR" sz="1800" b="1" i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2009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kumimoji="0" lang="ko-KR" altLang="en-US" sz="1600" b="1" dirty="0" smtClean="0"/>
              <a:t>중국 특허 등록</a:t>
            </a:r>
            <a:r>
              <a:rPr kumimoji="0" lang="en-US" altLang="ko-KR" sz="1600" b="1" dirty="0" smtClean="0"/>
              <a:t>, </a:t>
            </a:r>
            <a:r>
              <a:rPr kumimoji="0" lang="ko-KR" altLang="en-US" sz="1600" b="1" dirty="0" smtClean="0"/>
              <a:t>러시아 가스안전 인증 마크 획득</a:t>
            </a:r>
            <a:endParaRPr kumimoji="0" lang="en-US" altLang="ko-KR" sz="16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500" b="1" dirty="0" smtClean="0"/>
              <a:t>                </a:t>
            </a:r>
            <a:r>
              <a:rPr kumimoji="0" lang="ko-KR" altLang="en-US" sz="1600" b="1" dirty="0" smtClean="0"/>
              <a:t>전주 </a:t>
            </a:r>
            <a:r>
              <a:rPr kumimoji="0" lang="ko-KR" altLang="en-US" sz="1600" b="1" dirty="0" err="1" smtClean="0"/>
              <a:t>센트럴카운티</a:t>
            </a:r>
            <a:r>
              <a:rPr kumimoji="0" lang="ko-KR" altLang="en-US" sz="1600" b="1" dirty="0" smtClean="0"/>
              <a:t> 아파트 </a:t>
            </a:r>
            <a:r>
              <a:rPr kumimoji="0" lang="ko-KR" altLang="en-US" sz="1600" b="1" dirty="0" err="1" smtClean="0"/>
              <a:t>전세대</a:t>
            </a:r>
            <a:r>
              <a:rPr kumimoji="0" lang="ko-KR" altLang="en-US" sz="1600" b="1" dirty="0" smtClean="0"/>
              <a:t> 설치 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err="1" smtClean="0"/>
              <a:t>한토건설</a:t>
            </a:r>
            <a:r>
              <a:rPr kumimoji="0" lang="en-US" altLang="ko-KR" sz="1600" b="1" dirty="0" smtClean="0"/>
              <a:t>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2010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kumimoji="0" lang="ko-KR" altLang="en-US" sz="1600" b="1" dirty="0" smtClean="0"/>
              <a:t>서울 목동 </a:t>
            </a:r>
            <a:r>
              <a:rPr kumimoji="0" lang="ko-KR" altLang="en-US" sz="1600" b="1" dirty="0" err="1" smtClean="0"/>
              <a:t>부영그린타운</a:t>
            </a:r>
            <a:r>
              <a:rPr kumimoji="0" lang="ko-KR" altLang="en-US" sz="1600" b="1" dirty="0" smtClean="0"/>
              <a:t> </a:t>
            </a:r>
            <a:r>
              <a:rPr kumimoji="0" lang="ko-KR" altLang="en-US" sz="1600" b="1" dirty="0" err="1" smtClean="0"/>
              <a:t>전세대</a:t>
            </a:r>
            <a:r>
              <a:rPr kumimoji="0" lang="ko-KR" altLang="en-US" sz="1600" b="1" dirty="0" smtClean="0"/>
              <a:t> 설치 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err="1" smtClean="0"/>
              <a:t>부영건설</a:t>
            </a:r>
            <a:r>
              <a:rPr kumimoji="0" lang="en-US" altLang="ko-KR" sz="1600" b="1" dirty="0" smtClean="0"/>
              <a:t>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ko-KR" altLang="en-US" sz="1500" b="1" dirty="0" smtClean="0"/>
              <a:t>                </a:t>
            </a:r>
            <a:r>
              <a:rPr kumimoji="0" lang="ko-KR" altLang="en-US" sz="1600" b="1" dirty="0" smtClean="0"/>
              <a:t>서울 압구정동 </a:t>
            </a:r>
            <a:r>
              <a:rPr kumimoji="0" lang="ko-KR" altLang="en-US" sz="1600" b="1" dirty="0" err="1" smtClean="0"/>
              <a:t>신현대</a:t>
            </a:r>
            <a:r>
              <a:rPr kumimoji="0" lang="ko-KR" altLang="en-US" sz="1600" b="1" dirty="0" smtClean="0"/>
              <a:t> 아파트 </a:t>
            </a:r>
            <a:r>
              <a:rPr kumimoji="0" lang="ko-KR" altLang="en-US" sz="1600" b="1" dirty="0" err="1" smtClean="0"/>
              <a:t>전세대</a:t>
            </a:r>
            <a:r>
              <a:rPr kumimoji="0" lang="ko-KR" altLang="en-US" sz="1600" b="1" dirty="0" smtClean="0"/>
              <a:t> 설치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smtClean="0"/>
              <a:t>현대건설</a:t>
            </a:r>
            <a:r>
              <a:rPr kumimoji="0" lang="en-US" altLang="ko-KR" sz="1600" b="1" dirty="0" smtClean="0"/>
              <a:t>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2011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kumimoji="0" lang="ko-KR" altLang="en-US" sz="1600" b="1" dirty="0" smtClean="0"/>
              <a:t>순천 </a:t>
            </a:r>
            <a:r>
              <a:rPr kumimoji="0" lang="ko-KR" altLang="en-US" sz="1600" b="1" dirty="0" err="1" smtClean="0"/>
              <a:t>센트럴카운티</a:t>
            </a:r>
            <a:r>
              <a:rPr kumimoji="0" lang="ko-KR" altLang="en-US" sz="1600" b="1" dirty="0" smtClean="0"/>
              <a:t> </a:t>
            </a:r>
            <a:r>
              <a:rPr kumimoji="0" lang="ko-KR" altLang="en-US" sz="1600" b="1" dirty="0"/>
              <a:t>아파트 </a:t>
            </a:r>
            <a:r>
              <a:rPr kumimoji="0" lang="ko-KR" altLang="en-US" sz="1600" b="1" dirty="0" err="1"/>
              <a:t>전세대</a:t>
            </a:r>
            <a:r>
              <a:rPr kumimoji="0" lang="ko-KR" altLang="en-US" sz="1600" b="1" dirty="0"/>
              <a:t> </a:t>
            </a:r>
            <a:r>
              <a:rPr kumimoji="0" lang="ko-KR" altLang="en-US" sz="1600" b="1" dirty="0" smtClean="0"/>
              <a:t>설치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err="1" smtClean="0"/>
              <a:t>한토건설</a:t>
            </a:r>
            <a:r>
              <a:rPr kumimoji="0" lang="en-US" altLang="ko-KR" sz="1600" b="1" dirty="0" smtClean="0"/>
              <a:t>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500" b="1" dirty="0" smtClean="0"/>
              <a:t>                </a:t>
            </a:r>
            <a:r>
              <a:rPr kumimoji="0" lang="ko-KR" altLang="en-US" sz="1600" b="1" dirty="0" smtClean="0"/>
              <a:t>서울 뚝섬 </a:t>
            </a:r>
            <a:r>
              <a:rPr kumimoji="0" lang="ko-KR" altLang="en-US" sz="1600" b="1" dirty="0" err="1" smtClean="0"/>
              <a:t>갤러리아포레</a:t>
            </a:r>
            <a:r>
              <a:rPr kumimoji="0" lang="ko-KR" altLang="en-US" sz="1600" b="1" dirty="0" smtClean="0"/>
              <a:t> </a:t>
            </a:r>
            <a:r>
              <a:rPr kumimoji="0" lang="ko-KR" altLang="en-US" sz="1600" b="1" dirty="0" err="1" smtClean="0"/>
              <a:t>전세대</a:t>
            </a:r>
            <a:r>
              <a:rPr kumimoji="0" lang="ko-KR" altLang="en-US" sz="1600" b="1" dirty="0" smtClean="0"/>
              <a:t> 설치 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smtClean="0"/>
              <a:t>한화건설</a:t>
            </a:r>
            <a:r>
              <a:rPr kumimoji="0" lang="en-US" altLang="ko-KR" sz="1600" b="1" dirty="0" smtClean="0"/>
              <a:t>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   </a:t>
            </a:r>
            <a:r>
              <a:rPr kumimoji="0" lang="en-US" altLang="ko-KR" sz="1600" b="1" dirty="0" smtClean="0"/>
              <a:t>SH</a:t>
            </a:r>
            <a:r>
              <a:rPr kumimoji="0" lang="ko-KR" altLang="en-US" sz="1600" b="1" dirty="0" smtClean="0"/>
              <a:t>공사 </a:t>
            </a:r>
            <a:r>
              <a:rPr kumimoji="0" lang="en-US" altLang="ko-KR" sz="1600" b="1" dirty="0" smtClean="0"/>
              <a:t>120</a:t>
            </a:r>
            <a:r>
              <a:rPr kumimoji="0" lang="ko-KR" altLang="en-US" sz="1600" b="1" dirty="0" smtClean="0"/>
              <a:t>개 아파트단지 경로당 </a:t>
            </a:r>
            <a:r>
              <a:rPr kumimoji="0" lang="ko-KR" altLang="en-US" sz="1600" b="1" dirty="0" err="1" smtClean="0"/>
              <a:t>헤스타</a:t>
            </a:r>
            <a:r>
              <a:rPr kumimoji="0" lang="ko-KR" altLang="en-US" sz="1600" b="1" dirty="0" smtClean="0"/>
              <a:t> 설치</a:t>
            </a:r>
            <a:endParaRPr kumimoji="0" lang="en-US" altLang="ko-KR" sz="1600" b="1" dirty="0" smtClean="0"/>
          </a:p>
          <a:p>
            <a:pPr marL="684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kumimoji="0"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ko-KR" sz="1800" b="1" dirty="0"/>
              <a:t> </a:t>
            </a:r>
            <a:r>
              <a:rPr kumimoji="0" lang="en-US" altLang="ko-KR" sz="1800" b="1" dirty="0" smtClean="0"/>
              <a:t>  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3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2"/>
            <a:ext cx="1406183" cy="488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1. </a:t>
            </a:r>
            <a:r>
              <a:rPr lang="ko-KR" altLang="en-US" sz="2400" b="1" dirty="0" smtClean="0">
                <a:latin typeface="+mn-ea"/>
                <a:ea typeface="+mn-ea"/>
              </a:rPr>
              <a:t>회사 현황</a:t>
            </a:r>
            <a:endParaRPr lang="ko-KR" altLang="en-US" sz="24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406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2"/>
          <p:cNvSpPr txBox="1">
            <a:spLocks/>
          </p:cNvSpPr>
          <p:nvPr/>
        </p:nvSpPr>
        <p:spPr>
          <a:xfrm>
            <a:off x="323529" y="980728"/>
            <a:ext cx="8496944" cy="573569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회사연혁</a:t>
            </a:r>
            <a:endParaRPr kumimoji="0" lang="en-US" altLang="ko-KR" sz="20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7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0" lang="ko-KR" altLang="en-US" sz="1600" b="1" dirty="0"/>
              <a:t>㈜</a:t>
            </a:r>
            <a:r>
              <a:rPr kumimoji="0" lang="ko-KR" altLang="en-US" sz="1600" b="1" dirty="0" err="1"/>
              <a:t>세이프텍</a:t>
            </a:r>
            <a:r>
              <a:rPr kumimoji="0" lang="ko-KR" altLang="en-US" sz="1600" b="1" dirty="0"/>
              <a:t> 법인 </a:t>
            </a:r>
            <a:r>
              <a:rPr kumimoji="0" lang="ko-KR" altLang="en-US" sz="1600" b="1" dirty="0" smtClean="0"/>
              <a:t>설립 </a:t>
            </a:r>
            <a:endParaRPr kumimoji="0" lang="en-US" altLang="ko-KR" sz="16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kumimoji="0" lang="en-US" altLang="ko-K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8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en-US" altLang="ko-KR" sz="1600" b="1" dirty="0" smtClean="0"/>
              <a:t> “</a:t>
            </a:r>
            <a:r>
              <a:rPr kumimoji="0" lang="en-US" altLang="ko-KR" sz="1600" b="1" dirty="0"/>
              <a:t>Smart Home Service” MOU </a:t>
            </a:r>
            <a:r>
              <a:rPr kumimoji="0" lang="ko-KR" altLang="en-US" sz="1600" b="1" dirty="0" smtClean="0"/>
              <a:t>체결 </a:t>
            </a:r>
            <a:r>
              <a:rPr kumimoji="0" lang="en-US" altLang="ko-KR" sz="1600" b="1" dirty="0" smtClean="0"/>
              <a:t>(with SK Telecom)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600" b="1" dirty="0" smtClean="0"/>
              <a:t>                  </a:t>
            </a:r>
            <a:r>
              <a:rPr kumimoji="0" lang="ko-KR" altLang="en-US" sz="1600" b="1" dirty="0" smtClean="0"/>
              <a:t>전문건설업 </a:t>
            </a:r>
            <a:r>
              <a:rPr kumimoji="0" lang="en-US" altLang="ko-KR" sz="1600" b="1" dirty="0" smtClean="0"/>
              <a:t>“</a:t>
            </a:r>
            <a:r>
              <a:rPr kumimoji="0" lang="ko-KR" altLang="en-US" sz="1600" b="1" dirty="0" err="1" smtClean="0"/>
              <a:t>가스시설시공업</a:t>
            </a:r>
            <a:r>
              <a:rPr kumimoji="0" lang="ko-KR" altLang="en-US" sz="1600" b="1" dirty="0" smtClean="0"/>
              <a:t> 제</a:t>
            </a:r>
            <a:r>
              <a:rPr kumimoji="0" lang="en-US" altLang="ko-KR" sz="1600" b="1" dirty="0" smtClean="0"/>
              <a:t>2</a:t>
            </a:r>
            <a:r>
              <a:rPr kumimoji="0" lang="ko-KR" altLang="en-US" sz="1600" b="1" dirty="0" smtClean="0"/>
              <a:t>종</a:t>
            </a:r>
            <a:r>
              <a:rPr kumimoji="0" lang="en-US" altLang="ko-KR" sz="1600" b="1" dirty="0" smtClean="0"/>
              <a:t>” </a:t>
            </a:r>
            <a:r>
              <a:rPr kumimoji="0" lang="ko-KR" altLang="en-US" sz="1600" b="1" dirty="0" smtClean="0"/>
              <a:t>등록</a:t>
            </a:r>
            <a:endParaRPr kumimoji="0" lang="en-US" altLang="ko-KR" sz="1600" b="1" dirty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600" b="1" dirty="0" smtClean="0"/>
              <a:t>         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10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en-US" altLang="ko-KR" sz="1600" b="1" dirty="0" smtClean="0"/>
              <a:t> </a:t>
            </a:r>
            <a:r>
              <a:rPr kumimoji="0" lang="en-US" altLang="ko-KR" sz="1600" b="1" dirty="0"/>
              <a:t>Wi-Fi </a:t>
            </a:r>
            <a:r>
              <a:rPr kumimoji="0" lang="ko-KR" altLang="en-US" sz="1600" b="1" dirty="0"/>
              <a:t>통신 원격제어 </a:t>
            </a:r>
            <a:r>
              <a:rPr kumimoji="0" lang="en-US" altLang="ko-KR" sz="1600" b="1" dirty="0" err="1"/>
              <a:t>IoT</a:t>
            </a:r>
            <a:r>
              <a:rPr kumimoji="0" lang="en-US" altLang="ko-KR" sz="1600" b="1" dirty="0"/>
              <a:t> </a:t>
            </a:r>
            <a:r>
              <a:rPr kumimoji="0" lang="en-US" altLang="ko-KR" sz="1600" b="1" dirty="0" smtClean="0"/>
              <a:t>HESTA </a:t>
            </a:r>
            <a:r>
              <a:rPr kumimoji="0" lang="ko-KR" altLang="en-US" sz="1600" b="1" dirty="0" smtClean="0"/>
              <a:t>신제품 </a:t>
            </a:r>
            <a:r>
              <a:rPr kumimoji="0" lang="ko-KR" altLang="en-US" sz="1600" b="1" dirty="0"/>
              <a:t>개발</a:t>
            </a:r>
            <a:endParaRPr kumimoji="0" lang="en-US" altLang="ko-KR" sz="1600" b="1" dirty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ko-KR" altLang="en-US" sz="1400" b="1" dirty="0" smtClean="0"/>
              <a:t> </a:t>
            </a:r>
            <a:r>
              <a:rPr kumimoji="0" lang="ko-KR" altLang="en-US" sz="1600" b="1" dirty="0" smtClean="0">
                <a:latin typeface="+mj-ea"/>
                <a:ea typeface="+mj-ea"/>
              </a:rPr>
              <a:t>공장설립 및 등록 </a:t>
            </a:r>
            <a:r>
              <a:rPr kumimoji="0" lang="en-US" altLang="ko-KR" sz="1600" b="1" dirty="0" smtClean="0">
                <a:latin typeface="+mj-ea"/>
                <a:ea typeface="+mj-ea"/>
              </a:rPr>
              <a:t>(</a:t>
            </a:r>
            <a:r>
              <a:rPr kumimoji="0" lang="ko-KR" altLang="en-US" sz="1600" b="1" dirty="0" smtClean="0">
                <a:latin typeface="+mj-ea"/>
                <a:ea typeface="+mj-ea"/>
              </a:rPr>
              <a:t>경기도 시흥시 </a:t>
            </a:r>
            <a:r>
              <a:rPr kumimoji="0" lang="ko-KR" altLang="en-US" sz="1600" b="1" dirty="0" err="1" smtClean="0">
                <a:latin typeface="+mj-ea"/>
                <a:ea typeface="+mj-ea"/>
              </a:rPr>
              <a:t>정왕동</a:t>
            </a:r>
            <a:r>
              <a:rPr kumimoji="0" lang="en-US" altLang="ko-KR" sz="1600" b="1" dirty="0" smtClean="0">
                <a:latin typeface="+mj-ea"/>
                <a:ea typeface="+mj-ea"/>
              </a:rPr>
              <a:t>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dirty="0"/>
              <a:t> </a:t>
            </a:r>
            <a:r>
              <a:rPr kumimoji="0" lang="en-US" altLang="ko-KR" sz="1800" b="1" dirty="0" smtClean="0"/>
              <a:t>        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</a:t>
            </a:r>
            <a:r>
              <a:rPr kumimoji="0" lang="ko-KR" altLang="en-U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kumimoji="0" lang="en-US" altLang="ko-KR" sz="1600" b="1" dirty="0" smtClean="0"/>
              <a:t>“</a:t>
            </a:r>
            <a:r>
              <a:rPr kumimoji="0" lang="ko-KR" altLang="en-US" sz="1600" b="1" dirty="0" smtClean="0"/>
              <a:t>월드</a:t>
            </a:r>
            <a:r>
              <a:rPr kumimoji="0" lang="en-US" altLang="ko-KR" sz="1600" b="1" dirty="0" smtClean="0"/>
              <a:t>IT</a:t>
            </a:r>
            <a:r>
              <a:rPr kumimoji="0" lang="ko-KR" altLang="en-US" sz="1600" b="1" dirty="0" smtClean="0"/>
              <a:t>쇼 </a:t>
            </a:r>
            <a:r>
              <a:rPr kumimoji="0" lang="en-US" altLang="ko-KR" sz="1600" b="1" dirty="0" smtClean="0"/>
              <a:t>2016” </a:t>
            </a:r>
            <a:r>
              <a:rPr kumimoji="0" lang="ko-KR" altLang="en-US" sz="1600" b="1" dirty="0" smtClean="0"/>
              <a:t>전시회 참가 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smtClean="0"/>
              <a:t>성남시 공동관</a:t>
            </a:r>
            <a:r>
              <a:rPr kumimoji="0" lang="en-US" altLang="ko-KR" sz="1600" b="1" dirty="0" smtClean="0"/>
              <a:t>)</a:t>
            </a:r>
            <a:r>
              <a:rPr kumimoji="0" lang="en-US" altLang="ko-KR" sz="1600" b="1" dirty="0" smtClean="0">
                <a:latin typeface="+mj-ea"/>
              </a:rPr>
              <a:t> </a:t>
            </a:r>
            <a:endParaRPr kumimoji="0" lang="en-US" altLang="ko-KR" sz="16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dirty="0"/>
              <a:t> </a:t>
            </a:r>
            <a:r>
              <a:rPr kumimoji="0" lang="en-US" altLang="ko-KR" sz="1800" b="1" dirty="0" smtClean="0"/>
              <a:t>        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en-US" altLang="ko-KR" sz="1800" b="1" dirty="0" smtClean="0"/>
              <a:t> </a:t>
            </a:r>
            <a:r>
              <a:rPr kumimoji="0" lang="ko-KR" altLang="en-US" sz="1600" b="1" dirty="0" smtClean="0"/>
              <a:t>기업부설연구소 </a:t>
            </a:r>
            <a:r>
              <a:rPr kumimoji="0" lang="ko-KR" altLang="en-US" sz="1600" b="1" dirty="0"/>
              <a:t>인증 </a:t>
            </a:r>
            <a:r>
              <a:rPr kumimoji="0" lang="en-US" altLang="ko-KR" sz="1600" b="1" dirty="0"/>
              <a:t>(</a:t>
            </a:r>
            <a:r>
              <a:rPr kumimoji="0" lang="ko-KR" altLang="en-US" sz="1600" b="1" dirty="0"/>
              <a:t>한국산업기술진흥협회</a:t>
            </a:r>
            <a:r>
              <a:rPr kumimoji="0" lang="en-US" altLang="ko-KR" sz="1600" b="1" dirty="0"/>
              <a:t>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dirty="0" smtClean="0"/>
              <a:t>         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7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 </a:t>
            </a:r>
            <a:r>
              <a:rPr kumimoji="0" lang="ko-KR" altLang="en-US" sz="1600" b="1" dirty="0" err="1" smtClean="0"/>
              <a:t>한토건설</a:t>
            </a:r>
            <a:r>
              <a:rPr kumimoji="0" lang="ko-KR" altLang="en-US" sz="1600" b="1" dirty="0" smtClean="0"/>
              <a:t> 목포 </a:t>
            </a:r>
            <a:r>
              <a:rPr kumimoji="0" lang="ko-KR" altLang="en-US" sz="1600" b="1" dirty="0" err="1" smtClean="0"/>
              <a:t>센트럴카운티</a:t>
            </a:r>
            <a:r>
              <a:rPr kumimoji="0" lang="ko-KR" altLang="en-US" sz="1600" b="1" dirty="0" smtClean="0"/>
              <a:t> 모델하우스 전시</a:t>
            </a:r>
            <a:endParaRPr kumimoji="0" lang="en-US" altLang="ko-KR" sz="18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dirty="0"/>
              <a:t> </a:t>
            </a:r>
            <a:r>
              <a:rPr kumimoji="0" lang="en-US" altLang="ko-KR" sz="1800" b="1" dirty="0" smtClean="0"/>
              <a:t>              </a:t>
            </a:r>
            <a:r>
              <a:rPr kumimoji="0" lang="ko-KR" altLang="en-US" sz="1600" b="1" dirty="0" smtClean="0"/>
              <a:t>빌트인연소기 </a:t>
            </a:r>
            <a:r>
              <a:rPr kumimoji="0" lang="ko-KR" altLang="en-US" sz="1600" b="1" dirty="0"/>
              <a:t>의무설치 가스용품 </a:t>
            </a:r>
            <a:r>
              <a:rPr kumimoji="0" lang="ko-KR" altLang="en-US" sz="1600" b="1" dirty="0" smtClean="0"/>
              <a:t>인증 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err="1"/>
              <a:t>산자부장관</a:t>
            </a:r>
            <a:r>
              <a:rPr kumimoji="0" lang="ko-KR" altLang="en-US" sz="1600" b="1" dirty="0"/>
              <a:t> </a:t>
            </a:r>
            <a:r>
              <a:rPr kumimoji="0" lang="ko-KR" altLang="en-US" sz="1600" b="1" dirty="0" smtClean="0"/>
              <a:t>고시</a:t>
            </a:r>
            <a:r>
              <a:rPr kumimoji="0" lang="en-US" altLang="ko-KR" sz="1600" b="1" dirty="0" smtClean="0"/>
              <a:t>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ko-KR" altLang="en-US" sz="1600" b="1" dirty="0" smtClean="0"/>
              <a:t>          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8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ko-KR" altLang="en-US" sz="1600" b="1" dirty="0" smtClean="0"/>
              <a:t> 벤처기업 인증 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smtClean="0"/>
              <a:t>기술보증기금 기술평가</a:t>
            </a:r>
            <a:r>
              <a:rPr kumimoji="0" lang="en-US" altLang="ko-KR" sz="1600" b="1" dirty="0" smtClean="0"/>
              <a:t>)</a:t>
            </a:r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500" b="1" dirty="0" smtClean="0"/>
              <a:t>                  </a:t>
            </a:r>
            <a:r>
              <a:rPr kumimoji="0" lang="ko-KR" altLang="en-US" sz="1600" b="1" dirty="0" err="1" smtClean="0"/>
              <a:t>국제표준화기구</a:t>
            </a:r>
            <a:r>
              <a:rPr kumimoji="0" lang="ko-KR" altLang="en-US" sz="1600" b="1" dirty="0" smtClean="0"/>
              <a:t> </a:t>
            </a:r>
            <a:r>
              <a:rPr kumimoji="0" lang="en-US" altLang="ko-KR" sz="1600" b="1" dirty="0" smtClean="0"/>
              <a:t>ISO9001/ISO14001 </a:t>
            </a:r>
            <a:r>
              <a:rPr kumimoji="0" lang="ko-KR" altLang="en-US" sz="1600" b="1" dirty="0" smtClean="0"/>
              <a:t>인증 획득</a:t>
            </a:r>
            <a:endParaRPr kumimoji="0" lang="en-US" altLang="ko-KR" sz="16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600" b="1" dirty="0" smtClean="0"/>
              <a:t>          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9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en-US" altLang="ko-KR" sz="1600" b="1" dirty="0" smtClean="0"/>
              <a:t> 2016</a:t>
            </a:r>
            <a:r>
              <a:rPr kumimoji="0" lang="ko-KR" altLang="en-US" sz="1600" b="1" dirty="0" smtClean="0"/>
              <a:t>년 대한민국 혁신기업대상 수상</a:t>
            </a:r>
            <a:endParaRPr kumimoji="0" lang="en-US" altLang="ko-KR" sz="16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600" b="1" dirty="0" smtClean="0"/>
              <a:t>           </a:t>
            </a:r>
            <a:r>
              <a:rPr kumimoji="0" lang="en-US" altLang="ko-KR" sz="1400" b="1" dirty="0">
                <a:solidFill>
                  <a:srgbClr val="0070C0"/>
                </a:solidFill>
              </a:rPr>
              <a:t>12</a:t>
            </a:r>
            <a:r>
              <a:rPr kumimoji="0" lang="ko-KR" altLang="en-US" sz="1400" b="1" dirty="0">
                <a:solidFill>
                  <a:srgbClr val="0070C0"/>
                </a:solidFill>
              </a:rPr>
              <a:t>월</a:t>
            </a:r>
            <a:r>
              <a:rPr kumimoji="0" lang="en-US" altLang="ko-KR" sz="1600" b="1" dirty="0"/>
              <a:t> 2016</a:t>
            </a:r>
            <a:r>
              <a:rPr kumimoji="0" lang="ko-KR" altLang="en-US" sz="1600" b="1" dirty="0"/>
              <a:t>년 건설경제 </a:t>
            </a:r>
            <a:r>
              <a:rPr kumimoji="0" lang="en-US" altLang="ko-KR" sz="1600" b="1" dirty="0"/>
              <a:t>Best </a:t>
            </a:r>
            <a:r>
              <a:rPr kumimoji="0" lang="ko-KR" altLang="en-US" sz="1600" b="1" dirty="0"/>
              <a:t>상품 </a:t>
            </a:r>
            <a:r>
              <a:rPr kumimoji="0" lang="ko-KR" altLang="en-US" sz="1600" b="1" dirty="0" err="1"/>
              <a:t>스마트헤스타</a:t>
            </a:r>
            <a:r>
              <a:rPr kumimoji="0" lang="ko-KR" altLang="en-US" sz="1600" b="1" dirty="0"/>
              <a:t> 선정</a:t>
            </a:r>
            <a:endParaRPr kumimoji="0" lang="en-US" altLang="ko-KR" sz="1600" b="1" dirty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600" b="1" dirty="0" smtClean="0"/>
              <a:t>  </a:t>
            </a:r>
            <a:endParaRPr kumimoji="0" lang="en-US" altLang="ko-KR" sz="1600" b="1" dirty="0"/>
          </a:p>
          <a:p>
            <a:pPr marL="341100" indent="0">
              <a:lnSpc>
                <a:spcPct val="150000"/>
              </a:lnSpc>
              <a:buNone/>
            </a:pPr>
            <a:r>
              <a:rPr kumimoji="0" lang="en-US" altLang="ko-KR" sz="1500" b="1" dirty="0" smtClean="0"/>
              <a:t> </a:t>
            </a:r>
            <a:endParaRPr kumimoji="0" lang="en-US" altLang="ko-KR" sz="16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ko-KR" sz="1600" b="1" dirty="0"/>
              <a:t> </a:t>
            </a:r>
            <a:r>
              <a:rPr kumimoji="0" lang="en-US" altLang="ko-KR" sz="1600" b="1" dirty="0" smtClean="0"/>
              <a:t>                      </a:t>
            </a:r>
            <a:r>
              <a:rPr kumimoji="0" lang="ko-KR" altLang="en-US" sz="1600" b="1" dirty="0" smtClean="0"/>
              <a:t>   </a:t>
            </a:r>
            <a:endParaRPr kumimoji="0" lang="en-US" altLang="ko-KR" sz="1600" b="1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466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4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2"/>
            <a:ext cx="1406183" cy="488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1. </a:t>
            </a:r>
            <a:r>
              <a:rPr lang="ko-KR" altLang="en-US" sz="2400" b="1" dirty="0" smtClean="0">
                <a:latin typeface="+mn-ea"/>
                <a:ea typeface="+mn-ea"/>
              </a:rPr>
              <a:t>회사 현황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309" y="1700808"/>
            <a:ext cx="2952329" cy="49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4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000">
            <a:off x="5249508" y="1489270"/>
            <a:ext cx="5027780" cy="502778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6394513" y="1099794"/>
            <a:ext cx="2630319" cy="5616624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텍스트 개체 틀 2"/>
          <p:cNvSpPr txBox="1">
            <a:spLocks/>
          </p:cNvSpPr>
          <p:nvPr/>
        </p:nvSpPr>
        <p:spPr>
          <a:xfrm>
            <a:off x="323529" y="980728"/>
            <a:ext cx="8496944" cy="56166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회사연혁</a:t>
            </a:r>
            <a:endParaRPr kumimoji="0" lang="en-US" altLang="ko-KR" sz="20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ko-KR" altLang="en-US" sz="1800" b="1" dirty="0" smtClean="0"/>
              <a:t> </a:t>
            </a:r>
            <a:r>
              <a:rPr kumimoji="0" lang="ko-KR" altLang="en-US" sz="1600" b="1" dirty="0" err="1" smtClean="0"/>
              <a:t>용산파크자이아파트</a:t>
            </a:r>
            <a:r>
              <a:rPr kumimoji="0" lang="ko-KR" altLang="en-US" sz="1600" b="1" dirty="0" smtClean="0"/>
              <a:t> </a:t>
            </a:r>
            <a:r>
              <a:rPr kumimoji="0" lang="ko-KR" altLang="en-US" sz="1600" b="1" dirty="0" err="1" smtClean="0"/>
              <a:t>전세대</a:t>
            </a:r>
            <a:r>
              <a:rPr kumimoji="0" lang="ko-KR" altLang="en-US" sz="1600" b="1" dirty="0" smtClean="0"/>
              <a:t> </a:t>
            </a:r>
            <a:r>
              <a:rPr kumimoji="0" lang="ko-KR" altLang="en-US" sz="1600" b="1" dirty="0" err="1" smtClean="0"/>
              <a:t>스마트헤스타</a:t>
            </a:r>
            <a:r>
              <a:rPr kumimoji="0" lang="ko-KR" altLang="en-US" sz="1600" b="1" dirty="0" smtClean="0"/>
              <a:t> 설치</a:t>
            </a:r>
            <a:endParaRPr kumimoji="0" lang="en-US" altLang="ko-KR" sz="16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ko-KR" altLang="en-US" sz="1600" b="1" dirty="0" smtClean="0"/>
              <a:t>           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ko-KR" altLang="en-US" sz="1600" b="1" dirty="0" smtClean="0"/>
              <a:t> 한국무역협회 </a:t>
            </a:r>
            <a:r>
              <a:rPr kumimoji="0" lang="ko-KR" altLang="en-US" sz="1600" b="1" dirty="0" err="1" smtClean="0"/>
              <a:t>회원사</a:t>
            </a:r>
            <a:r>
              <a:rPr kumimoji="0" lang="ko-KR" altLang="en-US" sz="1600" b="1" dirty="0" smtClean="0"/>
              <a:t> 등록</a:t>
            </a:r>
            <a:r>
              <a:rPr kumimoji="0" lang="en-US" altLang="ko-KR" sz="1600" b="1" dirty="0" smtClean="0"/>
              <a:t>,</a:t>
            </a:r>
            <a:r>
              <a:rPr kumimoji="0" lang="ko-KR" altLang="en-US" sz="1600" b="1" dirty="0" smtClean="0"/>
              <a:t> </a:t>
            </a:r>
            <a:r>
              <a:rPr kumimoji="0" lang="en-US" altLang="ko-KR" sz="1600" b="1" dirty="0" smtClean="0"/>
              <a:t>“</a:t>
            </a:r>
            <a:r>
              <a:rPr kumimoji="0" lang="ko-KR" altLang="en-US" sz="1600" b="1" dirty="0" smtClean="0"/>
              <a:t>월드</a:t>
            </a:r>
            <a:r>
              <a:rPr kumimoji="0" lang="en-US" altLang="ko-KR" sz="1600" b="1" dirty="0" smtClean="0"/>
              <a:t>IT</a:t>
            </a:r>
            <a:r>
              <a:rPr kumimoji="0" lang="ko-KR" altLang="en-US" sz="1600" b="1" dirty="0" smtClean="0"/>
              <a:t>쇼 </a:t>
            </a:r>
            <a:r>
              <a:rPr kumimoji="0" lang="en-US" altLang="ko-KR" sz="1600" b="1" dirty="0" smtClean="0"/>
              <a:t>2017” </a:t>
            </a:r>
            <a:r>
              <a:rPr kumimoji="0" lang="ko-KR" altLang="en-US" sz="1600" b="1" dirty="0" smtClean="0"/>
              <a:t>전시회 참가</a:t>
            </a:r>
            <a:endParaRPr kumimoji="0" lang="en-US" altLang="ko-KR" sz="16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8</a:t>
            </a:r>
            <a:r>
              <a:rPr kumimoji="0" lang="ko-KR" altLang="en-US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en-US" altLang="ko-KR" sz="1500" b="1" dirty="0" smtClean="0"/>
              <a:t> </a:t>
            </a:r>
            <a:r>
              <a:rPr kumimoji="0" lang="ko-KR" altLang="en-US" sz="1600" b="1" dirty="0" smtClean="0"/>
              <a:t>북경</a:t>
            </a:r>
            <a:r>
              <a:rPr kumimoji="0" lang="en-US" altLang="ko-KR" sz="1600" b="1" dirty="0" smtClean="0"/>
              <a:t>BHZD</a:t>
            </a:r>
            <a:r>
              <a:rPr kumimoji="0" lang="ko-KR" altLang="en-US" sz="1600" b="1" dirty="0" smtClean="0"/>
              <a:t>유한공사 판매대리점 수권서 체결</a:t>
            </a:r>
            <a:endParaRPr kumimoji="0" lang="en-US" altLang="ko-KR" sz="16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600" b="1" dirty="0" smtClean="0"/>
              <a:t>          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12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</a:t>
            </a:r>
            <a:r>
              <a:rPr kumimoji="0" lang="en-US" altLang="ko-KR" sz="1600" b="1" dirty="0" smtClean="0"/>
              <a:t> </a:t>
            </a:r>
            <a:r>
              <a:rPr kumimoji="0" lang="ko-KR" altLang="en-US" sz="1600" b="1" dirty="0" smtClean="0"/>
              <a:t>목포 </a:t>
            </a:r>
            <a:r>
              <a:rPr kumimoji="0" lang="ko-KR" altLang="en-US" sz="1600" b="1" dirty="0" err="1" smtClean="0"/>
              <a:t>센트럴카운티</a:t>
            </a:r>
            <a:r>
              <a:rPr kumimoji="0" lang="ko-KR" altLang="en-US" sz="1600" b="1" dirty="0" smtClean="0"/>
              <a:t> 아파트 </a:t>
            </a:r>
            <a:r>
              <a:rPr kumimoji="0" lang="ko-KR" altLang="en-US" sz="1600" b="1" dirty="0" err="1" smtClean="0"/>
              <a:t>전세대</a:t>
            </a:r>
            <a:r>
              <a:rPr kumimoji="0" lang="ko-KR" altLang="en-US" sz="1600" b="1" dirty="0" smtClean="0"/>
              <a:t> 설치 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err="1" smtClean="0"/>
              <a:t>한토건설</a:t>
            </a:r>
            <a:r>
              <a:rPr kumimoji="0" lang="en-US" altLang="ko-KR" sz="1600" b="1" dirty="0" smtClean="0"/>
              <a:t>)</a:t>
            </a:r>
            <a:endParaRPr kumimoji="0" lang="en-US" altLang="ko-KR" sz="1600" b="1" dirty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500" b="1" dirty="0" smtClean="0"/>
              <a:t> </a:t>
            </a: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 </a:t>
            </a:r>
            <a:r>
              <a:rPr kumimoji="0" lang="ko-KR" altLang="en-US" sz="1600" b="1" dirty="0" smtClean="0"/>
              <a:t>본사</a:t>
            </a:r>
            <a:r>
              <a:rPr kumimoji="0" lang="en-US" altLang="ko-KR" sz="1600" b="1" dirty="0" smtClean="0"/>
              <a:t>/</a:t>
            </a:r>
            <a:r>
              <a:rPr kumimoji="0" lang="ko-KR" altLang="en-US" sz="1600" b="1" dirty="0" smtClean="0"/>
              <a:t>공장</a:t>
            </a:r>
            <a:r>
              <a:rPr kumimoji="0" lang="en-US" altLang="ko-KR" sz="1600" b="1" dirty="0" smtClean="0"/>
              <a:t>/</a:t>
            </a:r>
            <a:r>
              <a:rPr kumimoji="0" lang="ko-KR" altLang="en-US" sz="1600" b="1" dirty="0" smtClean="0"/>
              <a:t>연구소 </a:t>
            </a:r>
            <a:r>
              <a:rPr kumimoji="0" lang="ko-KR" altLang="en-US" sz="1600" b="1" dirty="0" err="1" smtClean="0"/>
              <a:t>부천테크노파크</a:t>
            </a:r>
            <a:r>
              <a:rPr kumimoji="0" lang="ko-KR" altLang="en-US" sz="1600" b="1" dirty="0" smtClean="0"/>
              <a:t> 통합 이전</a:t>
            </a:r>
            <a:endParaRPr kumimoji="0" lang="en-US" altLang="ko-KR" sz="1600" b="1" dirty="0" smtClean="0"/>
          </a:p>
          <a:p>
            <a:pPr marL="341100" indent="0">
              <a:lnSpc>
                <a:spcPts val="2700"/>
              </a:lnSpc>
              <a:buNone/>
            </a:pPr>
            <a:r>
              <a:rPr kumimoji="0" lang="en-US" altLang="ko-KR" sz="1400" b="1" dirty="0" smtClean="0">
                <a:solidFill>
                  <a:srgbClr val="0070C0"/>
                </a:solidFill>
              </a:rPr>
              <a:t>               5</a:t>
            </a:r>
            <a:r>
              <a:rPr kumimoji="0" lang="ko-KR" altLang="en-US" sz="1400" b="1" dirty="0" smtClean="0">
                <a:solidFill>
                  <a:srgbClr val="0070C0"/>
                </a:solidFill>
              </a:rPr>
              <a:t>월</a:t>
            </a:r>
            <a:r>
              <a:rPr kumimoji="0" lang="en-US" altLang="ko-KR" sz="1600" b="1" dirty="0" smtClean="0"/>
              <a:t> 2018 </a:t>
            </a:r>
            <a:r>
              <a:rPr kumimoji="0" lang="ko-KR" altLang="en-US" sz="1600" b="1" dirty="0" smtClean="0"/>
              <a:t>부천시 품질우수상품 최우수상 수상</a:t>
            </a:r>
            <a:endParaRPr kumimoji="0" lang="en-US" altLang="ko-KR" sz="16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ko-KR" sz="1400" b="1" dirty="0" smtClean="0">
                <a:solidFill>
                  <a:srgbClr val="0070C0"/>
                </a:solidFill>
              </a:rPr>
              <a:t>                     9</a:t>
            </a:r>
            <a:r>
              <a:rPr kumimoji="0" lang="ko-KR" altLang="en-US" sz="1400" b="1" dirty="0" smtClean="0">
                <a:solidFill>
                  <a:srgbClr val="0070C0"/>
                </a:solidFill>
              </a:rPr>
              <a:t>월</a:t>
            </a:r>
            <a:r>
              <a:rPr kumimoji="0" lang="en-US" altLang="ko-KR" sz="1600" b="1" dirty="0" smtClean="0"/>
              <a:t>  “</a:t>
            </a:r>
            <a:r>
              <a:rPr kumimoji="0" lang="ko-KR" altLang="en-US" sz="1600" b="1" dirty="0" smtClean="0"/>
              <a:t>스마트센서가 내장된 가스 </a:t>
            </a:r>
            <a:r>
              <a:rPr kumimoji="0" lang="ko-KR" altLang="en-US" sz="1600" b="1" dirty="0" err="1" smtClean="0"/>
              <a:t>퓨즈콕</a:t>
            </a:r>
            <a:r>
              <a:rPr kumimoji="0" lang="en-US" altLang="ko-KR" sz="1600" b="1" dirty="0" smtClean="0"/>
              <a:t>“ </a:t>
            </a:r>
            <a:r>
              <a:rPr kumimoji="0" lang="ko-KR" altLang="en-US" sz="1600" b="1" dirty="0" smtClean="0"/>
              <a:t>국내특허 등록</a:t>
            </a:r>
            <a:endParaRPr kumimoji="0" lang="en-US" altLang="ko-KR" sz="16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ko-KR" sz="1600" b="1" dirty="0">
                <a:solidFill>
                  <a:srgbClr val="FF0000"/>
                </a:solidFill>
              </a:rPr>
              <a:t> </a:t>
            </a:r>
            <a:r>
              <a:rPr kumimoji="0" lang="en-US" altLang="ko-KR" sz="1600" b="1" dirty="0" smtClean="0">
                <a:solidFill>
                  <a:srgbClr val="FF0000"/>
                </a:solidFill>
              </a:rPr>
              <a:t>                </a:t>
            </a:r>
            <a:r>
              <a:rPr kumimoji="0" lang="en-US" altLang="ko-KR" sz="1400" b="1" dirty="0" smtClean="0">
                <a:solidFill>
                  <a:srgbClr val="0070C0"/>
                </a:solidFill>
              </a:rPr>
              <a:t>10</a:t>
            </a:r>
            <a:r>
              <a:rPr kumimoji="0" lang="ko-KR" altLang="en-US" sz="1400" b="1" dirty="0" smtClean="0">
                <a:solidFill>
                  <a:srgbClr val="0070C0"/>
                </a:solidFill>
              </a:rPr>
              <a:t>월</a:t>
            </a:r>
            <a:r>
              <a:rPr kumimoji="0" lang="en-US" altLang="ko-KR" sz="1400" b="1" dirty="0" smtClean="0">
                <a:solidFill>
                  <a:srgbClr val="0070C0"/>
                </a:solidFill>
              </a:rPr>
              <a:t>  </a:t>
            </a:r>
            <a:r>
              <a:rPr kumimoji="0" lang="ko-KR" altLang="en-US" sz="1600" b="1" dirty="0"/>
              <a:t>부산 </a:t>
            </a:r>
            <a:r>
              <a:rPr kumimoji="0" lang="ko-KR" altLang="en-US" sz="1600" b="1" dirty="0" err="1"/>
              <a:t>두산위브센티움아파트</a:t>
            </a:r>
            <a:r>
              <a:rPr kumimoji="0" lang="ko-KR" altLang="en-US" sz="1600" b="1" dirty="0"/>
              <a:t> </a:t>
            </a:r>
            <a:r>
              <a:rPr kumimoji="0" lang="ko-KR" altLang="en-US" sz="1600" b="1" dirty="0" err="1"/>
              <a:t>전세대</a:t>
            </a:r>
            <a:r>
              <a:rPr kumimoji="0" lang="ko-KR" altLang="en-US" sz="1600" b="1" dirty="0"/>
              <a:t> </a:t>
            </a:r>
            <a:r>
              <a:rPr kumimoji="0" lang="ko-KR" altLang="en-US" sz="1600" b="1" dirty="0" err="1"/>
              <a:t>헤스타음성형</a:t>
            </a:r>
            <a:r>
              <a:rPr kumimoji="0" lang="ko-KR" altLang="en-US" sz="1600" b="1" dirty="0"/>
              <a:t> </a:t>
            </a:r>
            <a:r>
              <a:rPr kumimoji="0" lang="ko-KR" altLang="en-US" sz="1600" b="1" dirty="0" smtClean="0"/>
              <a:t>설치</a:t>
            </a:r>
            <a:endParaRPr kumimoji="0" lang="en-US" altLang="ko-KR" sz="16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ko-KR" sz="1500" b="1" dirty="0" smtClean="0"/>
              <a:t>                  </a:t>
            </a:r>
            <a:r>
              <a:rPr kumimoji="0" lang="en-US" altLang="ko-KR" sz="1400" b="1" dirty="0" smtClean="0">
                <a:solidFill>
                  <a:srgbClr val="0070C0"/>
                </a:solidFill>
              </a:rPr>
              <a:t>12</a:t>
            </a:r>
            <a:r>
              <a:rPr kumimoji="0" lang="ko-KR" altLang="en-US" sz="1400" b="1" dirty="0" smtClean="0">
                <a:solidFill>
                  <a:srgbClr val="0070C0"/>
                </a:solidFill>
              </a:rPr>
              <a:t>월</a:t>
            </a:r>
            <a:r>
              <a:rPr kumimoji="0" lang="en-US" altLang="ko-KR" sz="1200" b="1" dirty="0" smtClean="0">
                <a:solidFill>
                  <a:srgbClr val="0070C0"/>
                </a:solidFill>
              </a:rPr>
              <a:t>  “</a:t>
            </a:r>
            <a:r>
              <a:rPr kumimoji="0" lang="en-US" altLang="ko-KR" sz="1600" b="1" dirty="0" smtClean="0"/>
              <a:t>2018</a:t>
            </a:r>
            <a:r>
              <a:rPr kumimoji="0" lang="ko-KR" altLang="en-US" sz="1600" b="1" dirty="0" smtClean="0"/>
              <a:t>년 하반기 우수특허대상</a:t>
            </a:r>
            <a:r>
              <a:rPr kumimoji="0" lang="en-US" altLang="ko-KR" sz="1600" b="1" dirty="0" smtClean="0"/>
              <a:t>”</a:t>
            </a:r>
            <a:r>
              <a:rPr kumimoji="0" lang="ko-KR" altLang="en-US" sz="1600" b="1" dirty="0" smtClean="0"/>
              <a:t> 선정</a:t>
            </a:r>
            <a:r>
              <a:rPr kumimoji="0" lang="en-US" altLang="ko-KR" sz="1600" b="1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ko-KR" sz="1500" b="1" dirty="0" smtClean="0"/>
              <a:t>     </a:t>
            </a:r>
            <a:r>
              <a:rPr kumimoji="0" lang="en-US" altLang="ko-KR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</a:t>
            </a:r>
            <a:r>
              <a:rPr kumimoji="0" lang="ko-KR" altLang="en-U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</a:t>
            </a:r>
            <a:r>
              <a:rPr kumimoji="0"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kumimoji="0" lang="en-US" altLang="ko-K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  <a:r>
              <a:rPr kumimoji="0"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월 </a:t>
            </a:r>
            <a:r>
              <a:rPr kumimoji="0" lang="ko-KR" altLang="en-US" sz="1600" b="1" dirty="0"/>
              <a:t> </a:t>
            </a:r>
            <a:r>
              <a:rPr kumimoji="0" lang="ko-KR" altLang="en-US" sz="1600" b="1" dirty="0" smtClean="0"/>
              <a:t>소비자가 뽑은 </a:t>
            </a:r>
            <a:r>
              <a:rPr kumimoji="0" lang="en-US" altLang="ko-KR" sz="1600" b="1" dirty="0" smtClean="0"/>
              <a:t>“2019</a:t>
            </a:r>
            <a:r>
              <a:rPr kumimoji="0" lang="ko-KR" altLang="en-US" sz="1600" b="1" dirty="0" smtClean="0"/>
              <a:t>년 한국소비자만족지수 </a:t>
            </a:r>
            <a:r>
              <a:rPr kumimoji="0" lang="en-US" altLang="ko-KR" sz="1600" b="1" dirty="0" smtClean="0"/>
              <a:t>1</a:t>
            </a:r>
            <a:r>
              <a:rPr kumimoji="0" lang="ko-KR" altLang="en-US" sz="1600" b="1" dirty="0" smtClean="0"/>
              <a:t>위</a:t>
            </a:r>
            <a:r>
              <a:rPr kumimoji="0" lang="en-US" altLang="ko-KR" sz="1600" b="1" dirty="0" smtClean="0"/>
              <a:t>”</a:t>
            </a:r>
            <a:r>
              <a:rPr kumimoji="0" lang="ko-KR" altLang="en-US" sz="1600" b="1" dirty="0" smtClean="0"/>
              <a:t> 수상 </a:t>
            </a:r>
            <a:endParaRPr kumimoji="0" lang="en-US" altLang="ko-KR" sz="16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ko-KR" sz="1400" b="1" dirty="0">
                <a:solidFill>
                  <a:srgbClr val="FF0000"/>
                </a:solidFill>
              </a:rPr>
              <a:t> </a:t>
            </a:r>
            <a:r>
              <a:rPr kumimoji="0" lang="en-US" altLang="ko-KR" sz="1400" b="1" dirty="0" smtClean="0">
                <a:solidFill>
                  <a:srgbClr val="FF0000"/>
                </a:solidFill>
              </a:rPr>
              <a:t>                   </a:t>
            </a:r>
            <a:r>
              <a:rPr kumimoji="0" lang="en-US" altLang="ko-KR" sz="1400" b="1" dirty="0" smtClean="0">
                <a:solidFill>
                  <a:srgbClr val="0070C0"/>
                </a:solidFill>
              </a:rPr>
              <a:t>2</a:t>
            </a:r>
            <a:r>
              <a:rPr kumimoji="0" lang="ko-KR" altLang="en-US" sz="1400" b="1" dirty="0" smtClean="0">
                <a:solidFill>
                  <a:srgbClr val="0070C0"/>
                </a:solidFill>
              </a:rPr>
              <a:t>월  </a:t>
            </a:r>
            <a:r>
              <a:rPr kumimoji="0" lang="en-US" altLang="ko-KR" sz="1600" b="1" dirty="0" smtClean="0"/>
              <a:t>“</a:t>
            </a:r>
            <a:r>
              <a:rPr kumimoji="0" lang="ko-KR" altLang="en-US" sz="1600" b="1" dirty="0" smtClean="0"/>
              <a:t>스마트센서가 내장된 가스 </a:t>
            </a:r>
            <a:r>
              <a:rPr kumimoji="0" lang="ko-KR" altLang="en-US" sz="1600" b="1" dirty="0" err="1" smtClean="0"/>
              <a:t>퓨즈콕</a:t>
            </a:r>
            <a:r>
              <a:rPr kumimoji="0" lang="en-US" altLang="ko-KR" sz="1600" b="1" dirty="0" smtClean="0"/>
              <a:t>“ PCT</a:t>
            </a:r>
            <a:r>
              <a:rPr kumimoji="0" lang="ko-KR" altLang="en-US" sz="1600" b="1" dirty="0" smtClean="0"/>
              <a:t>출원 </a:t>
            </a:r>
            <a:r>
              <a:rPr kumimoji="0" lang="en-US" altLang="ko-KR" sz="1600" b="1" dirty="0" smtClean="0"/>
              <a:t>(PCT/KR2019/00136)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ko-KR" sz="1400" b="1" dirty="0">
                <a:solidFill>
                  <a:srgbClr val="FF0000"/>
                </a:solidFill>
              </a:rPr>
              <a:t> </a:t>
            </a:r>
            <a:r>
              <a:rPr kumimoji="0" lang="en-US" altLang="ko-KR" sz="1400" b="1" dirty="0" smtClean="0">
                <a:solidFill>
                  <a:srgbClr val="FF0000"/>
                </a:solidFill>
              </a:rPr>
              <a:t>                   </a:t>
            </a:r>
            <a:r>
              <a:rPr kumimoji="0" lang="en-US" altLang="ko-KR" sz="1400" b="1" dirty="0">
                <a:solidFill>
                  <a:srgbClr val="0070C0"/>
                </a:solidFill>
              </a:rPr>
              <a:t>6</a:t>
            </a:r>
            <a:r>
              <a:rPr kumimoji="0" lang="ko-KR" altLang="en-US" sz="1400" b="1" dirty="0" smtClean="0">
                <a:solidFill>
                  <a:srgbClr val="0070C0"/>
                </a:solidFill>
              </a:rPr>
              <a:t>월</a:t>
            </a:r>
            <a:r>
              <a:rPr kumimoji="0" lang="ko-KR" altLang="en-US" sz="1600" b="1" dirty="0" smtClean="0">
                <a:solidFill>
                  <a:srgbClr val="FF0000"/>
                </a:solidFill>
              </a:rPr>
              <a:t>  </a:t>
            </a:r>
            <a:r>
              <a:rPr kumimoji="0" lang="ko-KR" altLang="en-US" sz="1600" b="1" dirty="0" smtClean="0"/>
              <a:t>용인 </a:t>
            </a:r>
            <a:r>
              <a:rPr kumimoji="0" lang="ko-KR" altLang="en-US" sz="1600" b="1" dirty="0" err="1" smtClean="0"/>
              <a:t>신동백롯데캐슬에코</a:t>
            </a:r>
            <a:r>
              <a:rPr kumimoji="0" lang="en-US" altLang="ko-KR" sz="1600" b="1" dirty="0" smtClean="0"/>
              <a:t>1</a:t>
            </a:r>
            <a:r>
              <a:rPr kumimoji="0" lang="ko-KR" altLang="en-US" sz="1600" b="1" dirty="0" smtClean="0"/>
              <a:t>단지 </a:t>
            </a:r>
            <a:r>
              <a:rPr kumimoji="0" lang="ko-KR" altLang="en-US" sz="1600" b="1" dirty="0" err="1" smtClean="0"/>
              <a:t>전세대</a:t>
            </a:r>
            <a:r>
              <a:rPr kumimoji="0" lang="ko-KR" altLang="en-US" sz="1600" b="1" dirty="0" smtClean="0"/>
              <a:t> </a:t>
            </a:r>
            <a:r>
              <a:rPr kumimoji="0" lang="ko-KR" altLang="en-US" sz="1600" b="1" dirty="0" err="1" smtClean="0"/>
              <a:t>디벨</a:t>
            </a:r>
            <a:r>
              <a:rPr kumimoji="0" lang="ko-KR" altLang="en-US" sz="1600" b="1" dirty="0" smtClean="0"/>
              <a:t> </a:t>
            </a:r>
            <a:r>
              <a:rPr kumimoji="0" lang="ko-KR" altLang="en-US" sz="1600" b="1" dirty="0" err="1" smtClean="0"/>
              <a:t>음성형</a:t>
            </a:r>
            <a:r>
              <a:rPr kumimoji="0" lang="ko-KR" altLang="en-US" sz="1600" b="1" dirty="0" smtClean="0"/>
              <a:t> 설치 </a:t>
            </a:r>
            <a:endParaRPr kumimoji="0" lang="en-US" altLang="ko-KR" sz="1600" b="1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466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5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2"/>
            <a:ext cx="1406183" cy="488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1. </a:t>
            </a:r>
            <a:r>
              <a:rPr lang="ko-KR" altLang="en-US" sz="2400" b="1" dirty="0" smtClean="0">
                <a:latin typeface="+mn-ea"/>
                <a:ea typeface="+mn-ea"/>
              </a:rPr>
              <a:t>회사 현황</a:t>
            </a:r>
            <a:endParaRPr lang="ko-KR" altLang="en-US" sz="24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6232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2"/>
          <p:cNvSpPr txBox="1">
            <a:spLocks/>
          </p:cNvSpPr>
          <p:nvPr/>
        </p:nvSpPr>
        <p:spPr>
          <a:xfrm>
            <a:off x="323529" y="1340768"/>
            <a:ext cx="8496944" cy="525658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대표이사</a:t>
            </a:r>
            <a:endParaRPr kumimoji="0" lang="en-US" altLang="ko-KR" sz="2000" b="1" dirty="0" smtClean="0"/>
          </a:p>
          <a:p>
            <a:pPr marL="75600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연세대학교 경영학과 졸업 </a:t>
            </a:r>
            <a:r>
              <a:rPr kumimoji="0" lang="en-US" altLang="ko-KR" sz="1800" b="1" dirty="0" smtClean="0"/>
              <a:t>(1984)</a:t>
            </a:r>
          </a:p>
          <a:p>
            <a:pPr marL="75600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㈜유공</a:t>
            </a:r>
            <a:r>
              <a:rPr kumimoji="0" lang="en-US" altLang="ko-KR" sz="1800" b="1" dirty="0" smtClean="0"/>
              <a:t>(SK Energy)</a:t>
            </a:r>
            <a:r>
              <a:rPr kumimoji="0" lang="ko-KR" altLang="en-US" sz="1800" b="1" dirty="0" smtClean="0"/>
              <a:t> 입사 </a:t>
            </a:r>
            <a:r>
              <a:rPr kumimoji="0" lang="en-US" altLang="ko-KR" sz="1800" b="1" dirty="0" smtClean="0"/>
              <a:t>(1984)</a:t>
            </a:r>
          </a:p>
          <a:p>
            <a:pPr marL="75600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㈜</a:t>
            </a:r>
            <a:r>
              <a:rPr kumimoji="0" lang="en-US" altLang="ko-KR" sz="1800" b="1" dirty="0" smtClean="0"/>
              <a:t>SK Energy</a:t>
            </a:r>
            <a:r>
              <a:rPr kumimoji="0" lang="ko-KR" altLang="en-US" sz="1800" b="1" dirty="0" smtClean="0"/>
              <a:t> 서울지사장 </a:t>
            </a:r>
            <a:r>
              <a:rPr kumimoji="0" lang="en-US" altLang="ko-KR" sz="1800" b="1" dirty="0" smtClean="0"/>
              <a:t>(1999)</a:t>
            </a:r>
          </a:p>
          <a:p>
            <a:pPr marL="75600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㈜</a:t>
            </a:r>
            <a:r>
              <a:rPr kumimoji="0" lang="en-US" altLang="ko-KR" sz="1800" b="1" dirty="0" smtClean="0"/>
              <a:t>SK Networks </a:t>
            </a:r>
            <a:r>
              <a:rPr kumimoji="0" lang="ko-KR" altLang="en-US" sz="1800" b="1" dirty="0" smtClean="0"/>
              <a:t>특수영업본부장</a:t>
            </a:r>
            <a:r>
              <a:rPr kumimoji="0" lang="ko-KR" altLang="en-US" sz="1800" b="1" dirty="0" smtClean="0">
                <a:solidFill>
                  <a:srgbClr val="FF0000"/>
                </a:solidFill>
              </a:rPr>
              <a:t> </a:t>
            </a:r>
            <a:r>
              <a:rPr kumimoji="0" lang="en-US" altLang="ko-KR" sz="1800" b="1" dirty="0" smtClean="0"/>
              <a:t>(2002)</a:t>
            </a:r>
          </a:p>
          <a:p>
            <a:pPr marL="75600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㈜</a:t>
            </a:r>
            <a:r>
              <a:rPr kumimoji="0" lang="en-US" altLang="ko-KR" sz="1800" b="1" dirty="0" smtClean="0"/>
              <a:t>SK Networks</a:t>
            </a:r>
            <a:r>
              <a:rPr kumimoji="0" lang="ko-KR" altLang="en-US" sz="1800" b="1" dirty="0" smtClean="0"/>
              <a:t> </a:t>
            </a:r>
            <a:r>
              <a:rPr kumimoji="0" lang="ko-KR" altLang="en-US" sz="1800" b="1" dirty="0" err="1" smtClean="0"/>
              <a:t>신유통사업본부장</a:t>
            </a:r>
            <a:r>
              <a:rPr kumimoji="0" lang="ko-KR" altLang="en-US" sz="1800" b="1" dirty="0" smtClean="0"/>
              <a:t> </a:t>
            </a:r>
            <a:r>
              <a:rPr kumimoji="0" lang="en-US" altLang="ko-KR" sz="1800" b="1" dirty="0" smtClean="0"/>
              <a:t>(2006)</a:t>
            </a:r>
          </a:p>
          <a:p>
            <a:pPr marL="75600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㈜</a:t>
            </a:r>
            <a:r>
              <a:rPr kumimoji="0" lang="en-US" altLang="ko-KR" sz="1800" b="1" dirty="0" smtClean="0"/>
              <a:t>SK Networks</a:t>
            </a:r>
            <a:r>
              <a:rPr kumimoji="0" lang="ko-KR" altLang="en-US" sz="1800" b="1" dirty="0" smtClean="0"/>
              <a:t> 영남본부장 </a:t>
            </a:r>
            <a:r>
              <a:rPr kumimoji="0" lang="en-US" altLang="ko-KR" sz="1800" b="1" dirty="0" smtClean="0"/>
              <a:t>(2010)</a:t>
            </a:r>
          </a:p>
          <a:p>
            <a:pPr marL="75600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㈜</a:t>
            </a:r>
            <a:r>
              <a:rPr kumimoji="0" lang="en-US" altLang="ko-KR" sz="1800" b="1" dirty="0" smtClean="0"/>
              <a:t>METS HESTA </a:t>
            </a:r>
            <a:r>
              <a:rPr kumimoji="0" lang="ko-KR" altLang="en-US" sz="1800" b="1" dirty="0" smtClean="0"/>
              <a:t>사업본부장 </a:t>
            </a:r>
            <a:r>
              <a:rPr kumimoji="0" lang="en-US" altLang="ko-KR" sz="1800" b="1" dirty="0" smtClean="0"/>
              <a:t>(2012)</a:t>
            </a:r>
          </a:p>
          <a:p>
            <a:pPr marL="75600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800" b="1" dirty="0" smtClean="0"/>
              <a:t>㈜</a:t>
            </a:r>
            <a:r>
              <a:rPr kumimoji="0" lang="ko-KR" altLang="en-US" sz="1800" b="1" dirty="0" err="1" smtClean="0"/>
              <a:t>세이프텍</a:t>
            </a:r>
            <a:r>
              <a:rPr kumimoji="0" lang="ko-KR" altLang="en-US" sz="1800" b="1" dirty="0" smtClean="0"/>
              <a:t> 대표이사 </a:t>
            </a:r>
            <a:r>
              <a:rPr kumimoji="0" lang="en-US" altLang="ko-KR" sz="1800" b="1" dirty="0" smtClean="0"/>
              <a:t>(2015~ )</a:t>
            </a:r>
          </a:p>
          <a:p>
            <a:pPr marL="75600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en-US" altLang="ko-KR" sz="1800" b="1" dirty="0" smtClean="0"/>
              <a:t>2016</a:t>
            </a:r>
            <a:r>
              <a:rPr kumimoji="0" lang="ko-KR" altLang="en-US" sz="1800" b="1" dirty="0" smtClean="0"/>
              <a:t>년 대한민국 혁신기업대상 수상</a:t>
            </a:r>
            <a:endParaRPr kumimoji="0" lang="en-US" altLang="ko-KR" sz="1800" b="1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62225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6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2"/>
            <a:ext cx="1406183" cy="4889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812355"/>
            <a:ext cx="2858435" cy="42845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1. </a:t>
            </a:r>
            <a:r>
              <a:rPr lang="ko-KR" altLang="en-US" sz="2400" b="1" dirty="0" smtClean="0">
                <a:latin typeface="+mn-ea"/>
                <a:ea typeface="+mn-ea"/>
              </a:rPr>
              <a:t>회사 현황</a:t>
            </a:r>
            <a:endParaRPr lang="ko-KR" altLang="en-US" sz="24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1354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71" y="44624"/>
            <a:ext cx="2217533" cy="78947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-108520" y="981692"/>
            <a:ext cx="4536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가스화재사고 발생 현황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7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2. </a:t>
            </a:r>
            <a:r>
              <a:rPr lang="ko-KR" altLang="en-US" sz="2400" b="1" dirty="0" smtClean="0">
                <a:latin typeface="+mn-ea"/>
                <a:ea typeface="+mn-ea"/>
              </a:rPr>
              <a:t>개발 배경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30521"/>
            <a:ext cx="2376264" cy="1705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차트 12"/>
          <p:cNvGraphicFramePr/>
          <p:nvPr>
            <p:extLst/>
          </p:nvPr>
        </p:nvGraphicFramePr>
        <p:xfrm>
          <a:off x="3131840" y="1685135"/>
          <a:ext cx="6192688" cy="2489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직사각형 13"/>
          <p:cNvSpPr/>
          <p:nvPr/>
        </p:nvSpPr>
        <p:spPr>
          <a:xfrm>
            <a:off x="552953" y="5429355"/>
            <a:ext cx="8195511" cy="12961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tIns="288000" bIns="108000" rtlCol="0" anchor="ctr"/>
          <a:lstStyle/>
          <a:p>
            <a:pPr>
              <a:lnSpc>
                <a:spcPct val="150000"/>
              </a:lnSpc>
            </a:pPr>
            <a:r>
              <a:rPr lang="ko-KR" altLang="en-US" sz="1700" dirty="0"/>
              <a:t>▷ </a:t>
            </a:r>
            <a:r>
              <a:rPr lang="ko-KR" altLang="en-US" sz="1700" dirty="0" smtClean="0">
                <a:latin typeface="+mj-lt"/>
              </a:rPr>
              <a:t>전국 취사용 가스</a:t>
            </a:r>
            <a:r>
              <a:rPr lang="en-US" altLang="ko-KR" sz="1700" dirty="0" smtClean="0">
                <a:latin typeface="+mj-lt"/>
              </a:rPr>
              <a:t>(</a:t>
            </a:r>
            <a:r>
              <a:rPr lang="ko-KR" altLang="en-US" sz="1700" dirty="0" smtClean="0">
                <a:latin typeface="+mj-lt"/>
              </a:rPr>
              <a:t>도시가스</a:t>
            </a:r>
            <a:r>
              <a:rPr lang="en-US" altLang="ko-KR" sz="1700" dirty="0" smtClean="0">
                <a:latin typeface="+mj-lt"/>
              </a:rPr>
              <a:t>,LPG)</a:t>
            </a:r>
            <a:r>
              <a:rPr lang="ko-KR" altLang="en-US" sz="1700" dirty="0" smtClean="0">
                <a:latin typeface="+mj-lt"/>
              </a:rPr>
              <a:t> 사용세대는 약 </a:t>
            </a:r>
            <a:r>
              <a:rPr lang="en-US" altLang="ko-KR" sz="1700" dirty="0" smtClean="0">
                <a:latin typeface="+mj-lt"/>
              </a:rPr>
              <a:t>2,200</a:t>
            </a:r>
            <a:r>
              <a:rPr lang="ko-KR" altLang="en-US" sz="1700" dirty="0" smtClean="0">
                <a:latin typeface="+mj-lt"/>
              </a:rPr>
              <a:t>만 세대 </a:t>
            </a:r>
            <a:endParaRPr lang="en-US" altLang="ko-KR" sz="1700" dirty="0" smtClean="0">
              <a:latin typeface="+mj-lt"/>
            </a:endParaRPr>
          </a:p>
          <a:p>
            <a:r>
              <a:rPr lang="ko-KR" altLang="en-US" sz="1700" dirty="0">
                <a:latin typeface="+mj-lt"/>
              </a:rPr>
              <a:t>▷ </a:t>
            </a:r>
            <a:r>
              <a:rPr lang="en-US" altLang="ko-KR" sz="1700" dirty="0" smtClean="0">
                <a:solidFill>
                  <a:schemeClr val="tx1"/>
                </a:solidFill>
                <a:latin typeface="+mj-lt"/>
              </a:rPr>
              <a:t>2018</a:t>
            </a:r>
            <a:r>
              <a:rPr lang="ko-KR" altLang="en-US" sz="1700" dirty="0" smtClean="0">
                <a:solidFill>
                  <a:schemeClr val="tx1"/>
                </a:solidFill>
                <a:latin typeface="+mj-lt"/>
              </a:rPr>
              <a:t>년</a:t>
            </a:r>
            <a:r>
              <a:rPr lang="ko-KR" altLang="en-US" sz="17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ko-KR" altLang="en-US" sz="1700" dirty="0" smtClean="0">
                <a:latin typeface="+mj-lt"/>
              </a:rPr>
              <a:t>주택</a:t>
            </a:r>
            <a:r>
              <a:rPr lang="en-US" altLang="ko-KR" sz="1700" dirty="0">
                <a:latin typeface="+mj-lt"/>
              </a:rPr>
              <a:t>, </a:t>
            </a:r>
            <a:r>
              <a:rPr lang="ko-KR" altLang="en-US" sz="1700" dirty="0">
                <a:latin typeface="+mj-lt"/>
              </a:rPr>
              <a:t>아파트 등 주거용 건물에서 </a:t>
            </a:r>
            <a:r>
              <a:rPr lang="en-US" altLang="ko-KR" sz="1700" dirty="0" smtClean="0">
                <a:latin typeface="+mj-lt"/>
              </a:rPr>
              <a:t>11,548</a:t>
            </a:r>
            <a:r>
              <a:rPr lang="ko-KR" altLang="en-US" sz="1700" dirty="0" smtClean="0">
                <a:latin typeface="+mj-lt"/>
              </a:rPr>
              <a:t>건</a:t>
            </a:r>
            <a:r>
              <a:rPr lang="en-US" altLang="ko-KR" sz="1700" dirty="0" smtClean="0">
                <a:latin typeface="+mj-lt"/>
              </a:rPr>
              <a:t>(</a:t>
            </a:r>
            <a:r>
              <a:rPr lang="ko-KR" altLang="en-US" sz="1700" dirty="0" smtClean="0">
                <a:latin typeface="+mj-lt"/>
              </a:rPr>
              <a:t>일</a:t>
            </a:r>
            <a:r>
              <a:rPr lang="en-US" altLang="ko-KR" sz="1700" dirty="0" smtClean="0">
                <a:latin typeface="+mj-lt"/>
              </a:rPr>
              <a:t>30</a:t>
            </a:r>
            <a:r>
              <a:rPr lang="ko-KR" altLang="en-US" sz="1700" dirty="0" smtClean="0">
                <a:latin typeface="+mj-lt"/>
              </a:rPr>
              <a:t>여건</a:t>
            </a:r>
            <a:r>
              <a:rPr lang="en-US" altLang="ko-KR" sz="1700" dirty="0" smtClean="0">
                <a:latin typeface="+mj-lt"/>
              </a:rPr>
              <a:t>)</a:t>
            </a:r>
            <a:r>
              <a:rPr lang="ko-KR" altLang="en-US" sz="1700" dirty="0" smtClean="0">
                <a:latin typeface="+mj-lt"/>
              </a:rPr>
              <a:t>의 화재사고로</a:t>
            </a:r>
            <a:r>
              <a:rPr lang="en-US" altLang="ko-KR" sz="1700" dirty="0" smtClean="0">
                <a:latin typeface="+mj-lt"/>
              </a:rPr>
              <a:t>   </a:t>
            </a:r>
          </a:p>
          <a:p>
            <a:r>
              <a:rPr lang="en-US" altLang="ko-KR" sz="1700" dirty="0">
                <a:latin typeface="+mj-lt"/>
              </a:rPr>
              <a:t> </a:t>
            </a:r>
            <a:r>
              <a:rPr lang="en-US" altLang="ko-KR" sz="1700" dirty="0" smtClean="0">
                <a:latin typeface="+mj-lt"/>
              </a:rPr>
              <a:t>   </a:t>
            </a:r>
            <a:r>
              <a:rPr lang="ko-KR" altLang="en-US" sz="1700" dirty="0" smtClean="0">
                <a:latin typeface="+mj-lt"/>
              </a:rPr>
              <a:t>사망 </a:t>
            </a:r>
            <a:r>
              <a:rPr lang="en-US" altLang="ko-KR" sz="1700" dirty="0" smtClean="0">
                <a:latin typeface="+mj-lt"/>
              </a:rPr>
              <a:t>167</a:t>
            </a:r>
            <a:r>
              <a:rPr lang="ko-KR" altLang="en-US" sz="1700" dirty="0" smtClean="0">
                <a:latin typeface="+mj-lt"/>
              </a:rPr>
              <a:t>명</a:t>
            </a:r>
            <a:r>
              <a:rPr lang="en-US" altLang="ko-KR" sz="1700" dirty="0" smtClean="0">
                <a:latin typeface="+mj-lt"/>
              </a:rPr>
              <a:t>, </a:t>
            </a:r>
            <a:r>
              <a:rPr lang="ko-KR" altLang="en-US" sz="1700" dirty="0" smtClean="0">
                <a:latin typeface="+mj-lt"/>
              </a:rPr>
              <a:t>부상 </a:t>
            </a:r>
            <a:r>
              <a:rPr lang="en-US" altLang="ko-KR" sz="1700" dirty="0" smtClean="0">
                <a:latin typeface="+mj-lt"/>
              </a:rPr>
              <a:t>885</a:t>
            </a:r>
            <a:r>
              <a:rPr lang="ko-KR" altLang="en-US" sz="1700" dirty="0" smtClean="0">
                <a:latin typeface="+mj-lt"/>
              </a:rPr>
              <a:t>명</a:t>
            </a:r>
            <a:r>
              <a:rPr lang="en-US" altLang="ko-KR" sz="1700" dirty="0" smtClean="0">
                <a:latin typeface="+mj-lt"/>
              </a:rPr>
              <a:t>, 531</a:t>
            </a:r>
            <a:r>
              <a:rPr lang="ko-KR" altLang="en-US" sz="1700" dirty="0" err="1" smtClean="0">
                <a:latin typeface="+mj-lt"/>
              </a:rPr>
              <a:t>억원의</a:t>
            </a:r>
            <a:r>
              <a:rPr lang="ko-KR" altLang="en-US" sz="1700" dirty="0" smtClean="0">
                <a:latin typeface="+mj-lt"/>
              </a:rPr>
              <a:t> 재산 피해가 발생하였음</a:t>
            </a:r>
            <a:r>
              <a:rPr lang="en-US" altLang="ko-KR" sz="1700" dirty="0" smtClean="0">
                <a:latin typeface="+mj-lt"/>
              </a:rPr>
              <a:t>.</a:t>
            </a:r>
            <a:r>
              <a:rPr lang="ko-KR" altLang="en-US" sz="1700" dirty="0" smtClean="0">
                <a:latin typeface="+mj-lt"/>
              </a:rPr>
              <a:t> </a:t>
            </a:r>
            <a:endParaRPr lang="en-US" altLang="ko-KR" sz="17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ko-KR" altLang="en-US" sz="1700" dirty="0">
                <a:latin typeface="+mj-lt"/>
              </a:rPr>
              <a:t>▷ </a:t>
            </a:r>
            <a:r>
              <a:rPr lang="ko-KR" altLang="en-US" sz="1700" b="1" dirty="0" smtClean="0">
                <a:solidFill>
                  <a:srgbClr val="002060"/>
                </a:solidFill>
                <a:latin typeface="+mj-lt"/>
              </a:rPr>
              <a:t>사고원인 중 부주의가 </a:t>
            </a:r>
            <a:r>
              <a:rPr lang="en-US" altLang="ko-KR" sz="1700" b="1" dirty="0" smtClean="0">
                <a:solidFill>
                  <a:srgbClr val="002060"/>
                </a:solidFill>
                <a:latin typeface="+mj-lt"/>
              </a:rPr>
              <a:t>60%, </a:t>
            </a:r>
            <a:r>
              <a:rPr lang="ko-KR" altLang="en-US" sz="1700" b="1" dirty="0" smtClean="0">
                <a:solidFill>
                  <a:srgbClr val="002060"/>
                </a:solidFill>
                <a:latin typeface="+mj-lt"/>
              </a:rPr>
              <a:t>그 중 </a:t>
            </a:r>
            <a:r>
              <a:rPr lang="ko-KR" altLang="en-US" sz="1700" b="1" dirty="0" smtClean="0">
                <a:solidFill>
                  <a:srgbClr val="FF0000"/>
                </a:solidFill>
                <a:latin typeface="+mj-lt"/>
              </a:rPr>
              <a:t>주방에서 음식물 </a:t>
            </a:r>
            <a:r>
              <a:rPr lang="ko-KR" altLang="en-US" sz="1700" b="1" dirty="0" err="1" smtClean="0">
                <a:solidFill>
                  <a:srgbClr val="FF0000"/>
                </a:solidFill>
                <a:latin typeface="+mj-lt"/>
              </a:rPr>
              <a:t>조리중</a:t>
            </a:r>
            <a:r>
              <a:rPr lang="ko-KR" altLang="en-US" sz="1700" b="1" dirty="0" smtClean="0">
                <a:solidFill>
                  <a:srgbClr val="FF0000"/>
                </a:solidFill>
                <a:latin typeface="+mj-lt"/>
              </a:rPr>
              <a:t> 화재가 </a:t>
            </a:r>
            <a:r>
              <a:rPr lang="en-US" altLang="ko-KR" sz="1700" b="1" dirty="0" smtClean="0">
                <a:solidFill>
                  <a:srgbClr val="FF0000"/>
                </a:solidFill>
                <a:latin typeface="+mj-lt"/>
              </a:rPr>
              <a:t>3</a:t>
            </a:r>
            <a:r>
              <a:rPr lang="ko-KR" altLang="en-US" sz="1700" b="1" dirty="0" smtClean="0">
                <a:solidFill>
                  <a:srgbClr val="FF0000"/>
                </a:solidFill>
                <a:latin typeface="+mj-lt"/>
              </a:rPr>
              <a:t>천</a:t>
            </a:r>
            <a:r>
              <a:rPr lang="en-US" altLang="ko-KR" sz="1700" b="1" dirty="0" smtClean="0">
                <a:solidFill>
                  <a:srgbClr val="FF0000"/>
                </a:solidFill>
                <a:latin typeface="+mj-lt"/>
              </a:rPr>
              <a:t>6</a:t>
            </a:r>
            <a:r>
              <a:rPr lang="ko-KR" altLang="en-US" sz="1700" b="1" dirty="0" smtClean="0">
                <a:solidFill>
                  <a:srgbClr val="FF0000"/>
                </a:solidFill>
                <a:latin typeface="+mj-lt"/>
              </a:rPr>
              <a:t>백여건</a:t>
            </a:r>
            <a:r>
              <a:rPr lang="en-US" altLang="ko-KR" sz="1700" b="1" dirty="0" smtClean="0">
                <a:solidFill>
                  <a:srgbClr val="FF0000"/>
                </a:solidFill>
                <a:latin typeface="+mj-lt"/>
              </a:rPr>
              <a:t>!</a:t>
            </a:r>
            <a:r>
              <a:rPr lang="ko-KR" altLang="en-US" sz="17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ko-KR" sz="1700" dirty="0" smtClean="0">
                <a:solidFill>
                  <a:srgbClr val="FF0000"/>
                </a:solidFill>
                <a:latin typeface="+mj-lt"/>
              </a:rPr>
              <a:t> </a:t>
            </a:r>
            <a:endParaRPr lang="en-US" altLang="ko-KR" sz="1700" dirty="0" smtClean="0">
              <a:solidFill>
                <a:srgbClr val="002060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700" dirty="0">
                <a:solidFill>
                  <a:srgbClr val="002060"/>
                </a:solidFill>
                <a:latin typeface="+mj-ea"/>
              </a:rPr>
              <a:t> </a:t>
            </a:r>
            <a:r>
              <a:rPr lang="en-US" altLang="ko-KR" sz="1700" dirty="0" smtClean="0">
                <a:solidFill>
                  <a:srgbClr val="002060"/>
                </a:solidFill>
                <a:latin typeface="+mj-ea"/>
              </a:rPr>
              <a:t>   </a:t>
            </a:r>
            <a:endParaRPr lang="ko-KR" altLang="en-US" sz="1700" dirty="0">
              <a:solidFill>
                <a:srgbClr val="002060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92446" y="1500469"/>
            <a:ext cx="3679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000066"/>
                </a:solidFill>
              </a:rPr>
              <a:t>▣</a:t>
            </a:r>
            <a:r>
              <a:rPr lang="ko-KR" altLang="en-US" b="1" dirty="0">
                <a:solidFill>
                  <a:srgbClr val="002060"/>
                </a:solidFill>
              </a:rPr>
              <a:t> </a:t>
            </a:r>
            <a:r>
              <a:rPr lang="ko-KR" altLang="en-US" b="1" dirty="0" smtClean="0">
                <a:solidFill>
                  <a:srgbClr val="002060"/>
                </a:solidFill>
              </a:rPr>
              <a:t>주거시설 화재사고</a:t>
            </a:r>
            <a:r>
              <a:rPr lang="en-US" altLang="ko-KR" sz="1600" b="1" dirty="0">
                <a:solidFill>
                  <a:srgbClr val="002060"/>
                </a:solidFill>
              </a:rPr>
              <a:t>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+mj-ea"/>
                <a:ea typeface="+mj-ea"/>
              </a:rPr>
              <a:t>일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</a:rPr>
              <a:t>30</a:t>
            </a:r>
            <a:r>
              <a:rPr lang="ko-KR" altLang="en-US" sz="1600" b="1" dirty="0" smtClean="0">
                <a:solidFill>
                  <a:srgbClr val="002060"/>
                </a:solidFill>
                <a:latin typeface="+mj-ea"/>
                <a:ea typeface="+mj-ea"/>
              </a:rPr>
              <a:t>여건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r>
              <a:rPr lang="ko-KR" altLang="en-US" sz="1600" b="1" dirty="0" smtClean="0">
                <a:solidFill>
                  <a:srgbClr val="002060"/>
                </a:solidFill>
                <a:latin typeface="+mj-ea"/>
                <a:ea typeface="+mj-ea"/>
              </a:rPr>
              <a:t> 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374231" y="1474575"/>
            <a:ext cx="4752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000066"/>
                </a:solidFill>
              </a:rPr>
              <a:t>▣</a:t>
            </a:r>
            <a:r>
              <a:rPr lang="ko-KR" altLang="en-US" b="1" dirty="0">
                <a:solidFill>
                  <a:srgbClr val="002060"/>
                </a:solidFill>
              </a:rPr>
              <a:t> </a:t>
            </a:r>
            <a:r>
              <a:rPr lang="ko-KR" altLang="en-US" b="1" dirty="0" smtClean="0">
                <a:solidFill>
                  <a:srgbClr val="002060"/>
                </a:solidFill>
              </a:rPr>
              <a:t>사고원인 분석 </a:t>
            </a:r>
            <a:r>
              <a:rPr lang="en-US" altLang="ko-KR" sz="1400" b="1" dirty="0" smtClean="0">
                <a:solidFill>
                  <a:srgbClr val="002060"/>
                </a:solidFill>
              </a:rPr>
              <a:t>(2018</a:t>
            </a:r>
            <a:r>
              <a:rPr lang="ko-KR" altLang="en-US" sz="1400" b="1" dirty="0" smtClean="0">
                <a:solidFill>
                  <a:srgbClr val="002060"/>
                </a:solidFill>
              </a:rPr>
              <a:t>년</a:t>
            </a:r>
            <a:r>
              <a:rPr lang="en-US" altLang="ko-KR" sz="14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</a:rPr>
              <a:t>국가화재정보센터</a:t>
            </a:r>
            <a:r>
              <a:rPr lang="en-US" altLang="ko-KR" sz="1400" b="1" dirty="0" smtClean="0">
                <a:solidFill>
                  <a:srgbClr val="002060"/>
                </a:solidFill>
              </a:rPr>
              <a:t>) </a:t>
            </a:r>
            <a:r>
              <a:rPr lang="ko-KR" altLang="en-US" sz="1400" b="1" dirty="0" smtClean="0">
                <a:solidFill>
                  <a:srgbClr val="002060"/>
                </a:solidFill>
              </a:rPr>
              <a:t>  </a:t>
            </a:r>
            <a:endParaRPr lang="ko-KR" altLang="en-US" sz="1400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850307"/>
              </p:ext>
            </p:extLst>
          </p:nvPr>
        </p:nvGraphicFramePr>
        <p:xfrm>
          <a:off x="552950" y="3840363"/>
          <a:ext cx="819551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919"/>
                <a:gridCol w="1365919"/>
                <a:gridCol w="1365919"/>
                <a:gridCol w="1365919"/>
                <a:gridCol w="1365919"/>
                <a:gridCol w="136591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발생연도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주택화재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음식물조리중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가스레인지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전기레인지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전체화재</a:t>
                      </a:r>
                      <a:endParaRPr lang="ko-KR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2016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11,115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3,572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1,693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169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44,435</a:t>
                      </a:r>
                      <a:endParaRPr lang="ko-KR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2017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11,291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3,658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1,876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283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43,413</a:t>
                      </a:r>
                      <a:endParaRPr lang="ko-KR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2018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11,548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3,647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1,802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327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44,178</a:t>
                      </a:r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308304" y="3532586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단위</a:t>
            </a:r>
            <a:r>
              <a:rPr lang="en-US" altLang="ko-KR" sz="1400" b="1" dirty="0" smtClean="0"/>
              <a:t>:</a:t>
            </a:r>
            <a:r>
              <a:rPr lang="ko-KR" altLang="en-US" sz="1400" b="1" dirty="0" smtClean="0"/>
              <a:t>발생건수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53022"/>
            <a:ext cx="1656184" cy="575816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2" y="116632"/>
            <a:ext cx="1385379" cy="19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5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968475"/>
            <a:ext cx="50405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의무설치 안전시스템- 자동소화장치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8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2. </a:t>
            </a:r>
            <a:r>
              <a:rPr lang="ko-KR" altLang="en-US" sz="2400" b="1" dirty="0" smtClean="0">
                <a:latin typeface="+mn-ea"/>
                <a:ea typeface="+mn-ea"/>
              </a:rPr>
              <a:t>개발 배경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7414" y="1592681"/>
            <a:ext cx="3732533" cy="418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그룹 12"/>
          <p:cNvGrpSpPr/>
          <p:nvPr/>
        </p:nvGrpSpPr>
        <p:grpSpPr>
          <a:xfrm>
            <a:off x="7277459" y="1780113"/>
            <a:ext cx="534902" cy="856799"/>
            <a:chOff x="6429388" y="1500174"/>
            <a:chExt cx="840175" cy="1290645"/>
          </a:xfrm>
        </p:grpSpPr>
        <p:pic>
          <p:nvPicPr>
            <p:cNvPr id="14" name="Picture 1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429388" y="1500174"/>
              <a:ext cx="840175" cy="1139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1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715140" y="2571744"/>
              <a:ext cx="4095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0400" y="3404110"/>
            <a:ext cx="1795468" cy="10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7" name="그룹 16"/>
          <p:cNvGrpSpPr/>
          <p:nvPr/>
        </p:nvGrpSpPr>
        <p:grpSpPr>
          <a:xfrm>
            <a:off x="7277458" y="4772845"/>
            <a:ext cx="534903" cy="591294"/>
            <a:chOff x="6500826" y="4857760"/>
            <a:chExt cx="1071570" cy="1333508"/>
          </a:xfrm>
        </p:grpSpPr>
        <p:pic>
          <p:nvPicPr>
            <p:cNvPr id="18" name="Picture 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500826" y="4857760"/>
              <a:ext cx="904875" cy="120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" name="Picture 9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572271" y="6000768"/>
              <a:ext cx="1000125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70900" y="1865037"/>
            <a:ext cx="776198" cy="1238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1" name="그룹 20"/>
          <p:cNvGrpSpPr/>
          <p:nvPr/>
        </p:nvGrpSpPr>
        <p:grpSpPr>
          <a:xfrm>
            <a:off x="1034648" y="3402908"/>
            <a:ext cx="833618" cy="1214446"/>
            <a:chOff x="4143372" y="1571612"/>
            <a:chExt cx="833618" cy="1214446"/>
          </a:xfrm>
        </p:grpSpPr>
        <p:pic>
          <p:nvPicPr>
            <p:cNvPr id="22" name="Picture 1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143372" y="1571612"/>
              <a:ext cx="833618" cy="1057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" name="Picture 1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352925" y="2586033"/>
              <a:ext cx="438150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6029" y="5072265"/>
            <a:ext cx="1597654" cy="962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5" name="직선 화살표 연결선 24"/>
          <p:cNvCxnSpPr/>
          <p:nvPr/>
        </p:nvCxnSpPr>
        <p:spPr>
          <a:xfrm flipH="1" flipV="1">
            <a:off x="5384572" y="1989986"/>
            <a:ext cx="1795248" cy="80728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 flipH="1" flipV="1">
            <a:off x="5848698" y="3351906"/>
            <a:ext cx="1747638" cy="371623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rot="10800000">
            <a:off x="6205895" y="4021810"/>
            <a:ext cx="1143008" cy="1000132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1727334" y="2164840"/>
            <a:ext cx="1077570" cy="166309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 flipV="1">
            <a:off x="1868266" y="2923278"/>
            <a:ext cx="1214446" cy="857256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flipV="1">
            <a:off x="2004331" y="3537717"/>
            <a:ext cx="2071702" cy="1571636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모서리가 둥근 직사각형 30"/>
          <p:cNvSpPr/>
          <p:nvPr/>
        </p:nvSpPr>
        <p:spPr>
          <a:xfrm>
            <a:off x="1583593" y="6152831"/>
            <a:ext cx="5643602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002060"/>
                </a:solidFill>
              </a:rPr>
              <a:t>2004</a:t>
            </a:r>
            <a:r>
              <a:rPr lang="ko-KR" altLang="en-US" b="1" dirty="0" smtClean="0">
                <a:solidFill>
                  <a:srgbClr val="002060"/>
                </a:solidFill>
              </a:rPr>
              <a:t>년 </a:t>
            </a:r>
            <a:r>
              <a:rPr lang="en-US" altLang="ko-KR" b="1" dirty="0" smtClean="0">
                <a:solidFill>
                  <a:srgbClr val="002060"/>
                </a:solidFill>
              </a:rPr>
              <a:t>5</a:t>
            </a:r>
            <a:r>
              <a:rPr lang="ko-KR" altLang="en-US" b="1" dirty="0" smtClean="0">
                <a:solidFill>
                  <a:srgbClr val="002060"/>
                </a:solidFill>
              </a:rPr>
              <a:t>월 </a:t>
            </a:r>
            <a:r>
              <a:rPr lang="en-US" altLang="ko-KR" b="1" dirty="0" smtClean="0">
                <a:solidFill>
                  <a:srgbClr val="002060"/>
                </a:solidFill>
              </a:rPr>
              <a:t>29</a:t>
            </a:r>
            <a:r>
              <a:rPr lang="ko-KR" altLang="en-US" b="1" dirty="0" smtClean="0">
                <a:solidFill>
                  <a:srgbClr val="002060"/>
                </a:solidFill>
              </a:rPr>
              <a:t>일 이후 공동주택 전세대 의무설치</a:t>
            </a:r>
            <a:r>
              <a:rPr lang="en-US" altLang="ko-KR" b="1" dirty="0" smtClean="0">
                <a:solidFill>
                  <a:srgbClr val="002060"/>
                </a:solidFill>
              </a:rPr>
              <a:t>!!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69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71" y="44624"/>
            <a:ext cx="2217533" cy="78947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23582" y="1068839"/>
            <a:ext cx="5760640" cy="492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자동소화장치 기능 및 문제점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9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2. </a:t>
            </a:r>
            <a:r>
              <a:rPr lang="ko-KR" altLang="en-US" sz="2400" b="1" dirty="0" smtClean="0">
                <a:latin typeface="+mn-ea"/>
                <a:ea typeface="+mn-ea"/>
              </a:rPr>
              <a:t>개발 배경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62521" y="1897916"/>
            <a:ext cx="1500725" cy="22834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기 능</a:t>
            </a:r>
            <a:endParaRPr lang="ko-KR" altLang="en-US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662521" y="4385169"/>
            <a:ext cx="1461208" cy="2108230"/>
          </a:xfrm>
          <a:prstGeom prst="roundRect">
            <a:avLst/>
          </a:prstGeom>
          <a:solidFill>
            <a:srgbClr val="AD40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문제점</a:t>
            </a:r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2720628" y="1964578"/>
            <a:ext cx="2845593" cy="718260"/>
            <a:chOff x="2076" y="548348"/>
            <a:chExt cx="2845593" cy="711398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76" y="548348"/>
              <a:ext cx="2845593" cy="71139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모서리가 둥근 직사각형 4"/>
            <p:cNvSpPr/>
            <p:nvPr/>
          </p:nvSpPr>
          <p:spPr>
            <a:xfrm>
              <a:off x="22912" y="569184"/>
              <a:ext cx="2803921" cy="669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800" kern="1200" dirty="0" smtClean="0"/>
                <a:t>가스누출 발생시</a:t>
              </a:r>
              <a:endParaRPr lang="ko-KR" altLang="en-US" sz="1800" kern="1200" dirty="0"/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809110" y="1950219"/>
            <a:ext cx="2691905" cy="711398"/>
            <a:chOff x="3250406" y="570092"/>
            <a:chExt cx="2845593" cy="711398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3250406" y="570092"/>
              <a:ext cx="2845593" cy="71139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모서리가 둥근 직사각형 4"/>
            <p:cNvSpPr/>
            <p:nvPr/>
          </p:nvSpPr>
          <p:spPr>
            <a:xfrm>
              <a:off x="3271242" y="590928"/>
              <a:ext cx="2803921" cy="669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800" kern="1200" dirty="0" smtClean="0"/>
                <a:t>주방 화재발생시</a:t>
              </a:r>
              <a:endParaRPr lang="ko-KR" altLang="en-US" sz="1800" kern="1200" dirty="0"/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2732738" y="2715547"/>
            <a:ext cx="2857621" cy="785975"/>
            <a:chOff x="47093" y="1554333"/>
            <a:chExt cx="2845593" cy="707772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47093" y="1637899"/>
              <a:ext cx="2845593" cy="62420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모서리가 둥근 직사각형 4"/>
            <p:cNvSpPr/>
            <p:nvPr/>
          </p:nvSpPr>
          <p:spPr>
            <a:xfrm>
              <a:off x="79819" y="1554333"/>
              <a:ext cx="2794775" cy="6149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300" kern="1200" dirty="0" smtClean="0"/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kern="1200" dirty="0" smtClean="0"/>
                <a:t>공기 중 일정농도 </a:t>
              </a:r>
              <a:r>
                <a:rPr lang="en-US" altLang="ko-KR" sz="1300" kern="1200" dirty="0" smtClean="0"/>
                <a:t>(LNG 0.06~1.25%, LPG 0.06~0.45%) </a:t>
              </a:r>
              <a:r>
                <a:rPr lang="ko-KR" altLang="en-US" sz="1300" kern="1200" dirty="0" smtClean="0"/>
                <a:t>감지될 경우</a:t>
              </a:r>
              <a:endParaRPr lang="ko-KR" altLang="en-US" sz="1300" kern="1200" dirty="0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744766" y="3629186"/>
            <a:ext cx="2845593" cy="566498"/>
            <a:chOff x="23759" y="2480469"/>
            <a:chExt cx="2845593" cy="711398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23759" y="2480469"/>
              <a:ext cx="2845593" cy="71139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모서리가 둥근 직사각형 4"/>
            <p:cNvSpPr/>
            <p:nvPr/>
          </p:nvSpPr>
          <p:spPr>
            <a:xfrm>
              <a:off x="44595" y="2501305"/>
              <a:ext cx="2803921" cy="669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가스차단</a:t>
              </a:r>
              <a:endParaRPr lang="ko-KR" altLang="en-US" sz="1400" b="1" kern="1200" dirty="0"/>
            </a:p>
          </p:txBody>
        </p:sp>
      </p:grpSp>
      <p:sp>
        <p:nvSpPr>
          <p:cNvPr id="26" name="모서리가 둥근 직사각형 25"/>
          <p:cNvSpPr/>
          <p:nvPr/>
        </p:nvSpPr>
        <p:spPr>
          <a:xfrm>
            <a:off x="2720628" y="4359814"/>
            <a:ext cx="5835227" cy="22200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▶ 사고예방보다 사고 발생 후 피해 최소화 대처용</a:t>
            </a:r>
            <a:endParaRPr lang="en-US" altLang="ko-KR" sz="16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</a:rPr>
              <a:t> ▶ 일정기간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(</a:t>
            </a:r>
            <a:r>
              <a:rPr lang="ko-KR" altLang="en-US" sz="1600" b="1" dirty="0" err="1" smtClean="0">
                <a:solidFill>
                  <a:srgbClr val="C00000"/>
                </a:solidFill>
              </a:rPr>
              <a:t>탐지부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 센서수명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2~3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년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) 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이후 작동불능</a:t>
            </a:r>
            <a:endParaRPr lang="en-US" altLang="ko-KR" sz="16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▶ </a:t>
            </a:r>
            <a:r>
              <a:rPr lang="ko-KR" altLang="en-US" sz="1600" b="1" dirty="0" err="1" smtClean="0">
                <a:solidFill>
                  <a:srgbClr val="0070C0"/>
                </a:solidFill>
              </a:rPr>
              <a:t>고장시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 대부분 방치상태</a:t>
            </a:r>
            <a:r>
              <a:rPr lang="en-US" altLang="ko-KR" sz="1600" b="1" dirty="0" smtClean="0">
                <a:solidFill>
                  <a:srgbClr val="0070C0"/>
                </a:solidFill>
              </a:rPr>
              <a:t>: 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신속한 </a:t>
            </a:r>
            <a:r>
              <a:rPr lang="en-US" altLang="ko-KR" sz="1600" b="1" dirty="0" smtClean="0">
                <a:solidFill>
                  <a:srgbClr val="0070C0"/>
                </a:solidFill>
              </a:rPr>
              <a:t>AS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가 어렵다 </a:t>
            </a:r>
            <a:endParaRPr lang="en-US" altLang="ko-KR" sz="16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</a:rPr>
              <a:t> ▶ 작동여부 사용자가 확인하기 어렵다</a:t>
            </a:r>
            <a:endParaRPr lang="en-US" altLang="ko-KR" sz="16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▶ </a:t>
            </a:r>
            <a:r>
              <a:rPr lang="ko-KR" altLang="en-US" sz="1600" b="1" dirty="0" err="1" smtClean="0">
                <a:solidFill>
                  <a:srgbClr val="0070C0"/>
                </a:solidFill>
              </a:rPr>
              <a:t>공기중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1600" b="1" dirty="0" err="1" smtClean="0">
                <a:solidFill>
                  <a:srgbClr val="0070C0"/>
                </a:solidFill>
              </a:rPr>
              <a:t>접촉식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 센서에 의한 가스누출 감지 기술로는 </a:t>
            </a:r>
            <a:endParaRPr lang="en-US" altLang="ko-KR" sz="16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</a:rPr>
              <a:t>     빌트인 연소기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은폐구조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)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 안전장치로는 부적합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5848867" y="2825747"/>
            <a:ext cx="2632945" cy="637342"/>
            <a:chOff x="3250406" y="1469649"/>
            <a:chExt cx="2845593" cy="758364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3250406" y="1469649"/>
              <a:ext cx="2845593" cy="75836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모서리가 둥근 직사각형 4"/>
            <p:cNvSpPr/>
            <p:nvPr/>
          </p:nvSpPr>
          <p:spPr>
            <a:xfrm>
              <a:off x="3272618" y="1491861"/>
              <a:ext cx="2801169" cy="7139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kern="1200" dirty="0" smtClean="0"/>
                <a:t>주방 온도 </a:t>
              </a:r>
              <a:r>
                <a:rPr lang="en-US" altLang="ko-KR" sz="1300" kern="1200" dirty="0" smtClean="0"/>
                <a:t>110</a:t>
              </a:r>
              <a:r>
                <a:rPr lang="en-US" altLang="ko-KR" sz="1300" kern="1200" dirty="0" smtClean="0">
                  <a:latin typeface="맑은 고딕"/>
                  <a:ea typeface="맑은 고딕"/>
                </a:rPr>
                <a:t>℃</a:t>
              </a:r>
              <a:r>
                <a:rPr lang="ko-KR" altLang="en-US" sz="1300" kern="1200" dirty="0" smtClean="0">
                  <a:latin typeface="맑은 고딕"/>
                  <a:ea typeface="맑은 고딕"/>
                </a:rPr>
                <a:t>에서 경보 </a:t>
              </a:r>
              <a:r>
                <a:rPr lang="en-US" altLang="ko-KR" sz="1300" kern="1200" dirty="0" smtClean="0">
                  <a:latin typeface="맑은 고딕"/>
                  <a:ea typeface="맑은 고딕"/>
                </a:rPr>
                <a:t>/</a:t>
              </a:r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300" kern="1200" dirty="0" smtClean="0"/>
                <a:t>135</a:t>
              </a:r>
              <a:r>
                <a:rPr lang="en-US" altLang="ko-KR" sz="1300" kern="1200" dirty="0" smtClean="0">
                  <a:latin typeface="맑은 고딕"/>
                  <a:ea typeface="맑은 고딕"/>
                </a:rPr>
                <a:t>℃~140℃ </a:t>
              </a:r>
              <a:r>
                <a:rPr lang="ko-KR" altLang="en-US" sz="1300" kern="1200" dirty="0" smtClean="0">
                  <a:latin typeface="맑은 고딕"/>
                  <a:ea typeface="맑은 고딕"/>
                </a:rPr>
                <a:t>유지될 경우</a:t>
              </a:r>
              <a:endParaRPr lang="ko-KR" altLang="en-US" sz="1300" kern="1200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5848867" y="3633661"/>
            <a:ext cx="2612393" cy="547675"/>
            <a:chOff x="3250406" y="2473015"/>
            <a:chExt cx="2845593" cy="711398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3250406" y="2473015"/>
              <a:ext cx="2845593" cy="71139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모서리가 둥근 직사각형 4"/>
            <p:cNvSpPr/>
            <p:nvPr/>
          </p:nvSpPr>
          <p:spPr>
            <a:xfrm>
              <a:off x="3271242" y="2493851"/>
              <a:ext cx="2803921" cy="669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소화기 작동 및 가스차단</a:t>
              </a:r>
              <a:endParaRPr lang="ko-KR" altLang="en-US" sz="1400" b="1" kern="1200" dirty="0"/>
            </a:p>
          </p:txBody>
        </p:sp>
      </p:grpSp>
      <p:pic>
        <p:nvPicPr>
          <p:cNvPr id="34" name="그림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53022"/>
            <a:ext cx="1656184" cy="575816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2" y="116632"/>
            <a:ext cx="1385379" cy="19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6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71" y="44624"/>
            <a:ext cx="2217533" cy="78947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95536" y="968475"/>
            <a:ext cx="4536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올바른 가스사용 요령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10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2. </a:t>
            </a:r>
            <a:r>
              <a:rPr lang="ko-KR" altLang="en-US" sz="2400" b="1" dirty="0" smtClean="0">
                <a:latin typeface="+mn-ea"/>
                <a:ea typeface="+mn-ea"/>
              </a:rPr>
              <a:t>개발 배경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066" y="1535282"/>
            <a:ext cx="4786346" cy="100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그룹 8"/>
          <p:cNvGrpSpPr/>
          <p:nvPr/>
        </p:nvGrpSpPr>
        <p:grpSpPr>
          <a:xfrm>
            <a:off x="666042" y="2628586"/>
            <a:ext cx="979132" cy="950839"/>
            <a:chOff x="121793" y="0"/>
            <a:chExt cx="916060" cy="979177"/>
          </a:xfrm>
          <a:scene3d>
            <a:camera prst="orthographicFront"/>
            <a:lightRig rig="flat" dir="t"/>
          </a:scene3d>
        </p:grpSpPr>
        <p:sp>
          <p:nvSpPr>
            <p:cNvPr id="10" name="모서리가 둥근 직사각형 9"/>
            <p:cNvSpPr/>
            <p:nvPr/>
          </p:nvSpPr>
          <p:spPr>
            <a:xfrm>
              <a:off x="121793" y="0"/>
              <a:ext cx="916060" cy="979177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모서리가 둥근 직사각형 4"/>
            <p:cNvSpPr/>
            <p:nvPr/>
          </p:nvSpPr>
          <p:spPr>
            <a:xfrm>
              <a:off x="168359" y="98354"/>
              <a:ext cx="824775" cy="8361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b="1" kern="1200" dirty="0" smtClean="0"/>
                <a:t>사용 전</a:t>
              </a:r>
              <a:endParaRPr lang="ko-KR" altLang="en-US" sz="1600" b="1" kern="1200" dirty="0"/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646321" y="3663984"/>
            <a:ext cx="979132" cy="978172"/>
            <a:chOff x="121793" y="1009020"/>
            <a:chExt cx="953934" cy="989367"/>
          </a:xfrm>
          <a:scene3d>
            <a:camera prst="orthographicFront"/>
            <a:lightRig rig="flat" dir="t"/>
          </a:scene3d>
        </p:grpSpPr>
        <p:sp>
          <p:nvSpPr>
            <p:cNvPr id="14" name="모서리가 둥근 직사각형 13"/>
            <p:cNvSpPr/>
            <p:nvPr/>
          </p:nvSpPr>
          <p:spPr>
            <a:xfrm>
              <a:off x="121793" y="1009020"/>
              <a:ext cx="953934" cy="989367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5" name="모서리가 둥근 직사각형 4"/>
            <p:cNvSpPr/>
            <p:nvPr/>
          </p:nvSpPr>
          <p:spPr>
            <a:xfrm>
              <a:off x="168360" y="1094563"/>
              <a:ext cx="860800" cy="89623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b="1" kern="1200" dirty="0" smtClean="0"/>
                <a:t>사용 중</a:t>
              </a:r>
              <a:endParaRPr lang="ko-KR" altLang="en-US" sz="1600" b="1" kern="1200" dirty="0"/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62548" y="4770256"/>
            <a:ext cx="991465" cy="957023"/>
            <a:chOff x="73761" y="2100901"/>
            <a:chExt cx="993375" cy="919379"/>
          </a:xfrm>
          <a:scene3d>
            <a:camera prst="orthographicFront"/>
            <a:lightRig rig="flat" dir="t"/>
          </a:scene3d>
        </p:grpSpPr>
        <p:sp>
          <p:nvSpPr>
            <p:cNvPr id="17" name="모서리가 둥근 직사각형 16"/>
            <p:cNvSpPr/>
            <p:nvPr/>
          </p:nvSpPr>
          <p:spPr>
            <a:xfrm>
              <a:off x="73761" y="2100901"/>
              <a:ext cx="993375" cy="919379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8" name="모서리가 둥근 직사각형 4"/>
            <p:cNvSpPr/>
            <p:nvPr/>
          </p:nvSpPr>
          <p:spPr>
            <a:xfrm>
              <a:off x="118641" y="2145781"/>
              <a:ext cx="903615" cy="82961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b="1" kern="1200" dirty="0" smtClean="0"/>
                <a:t>사용 후</a:t>
              </a:r>
              <a:endParaRPr lang="ko-KR" altLang="en-US" sz="1600" b="1" kern="1200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662548" y="5825482"/>
            <a:ext cx="991466" cy="895319"/>
            <a:chOff x="79428" y="3036704"/>
            <a:chExt cx="953934" cy="955857"/>
          </a:xfrm>
          <a:scene3d>
            <a:camera prst="orthographicFront"/>
            <a:lightRig rig="flat" dir="t"/>
          </a:scene3d>
        </p:grpSpPr>
        <p:sp>
          <p:nvSpPr>
            <p:cNvPr id="20" name="모서리가 둥근 직사각형 19"/>
            <p:cNvSpPr/>
            <p:nvPr/>
          </p:nvSpPr>
          <p:spPr>
            <a:xfrm>
              <a:off x="79428" y="3036704"/>
              <a:ext cx="953934" cy="955857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1" name="모서리가 둥근 직사각형 4"/>
            <p:cNvSpPr/>
            <p:nvPr/>
          </p:nvSpPr>
          <p:spPr>
            <a:xfrm>
              <a:off x="125995" y="3083271"/>
              <a:ext cx="860800" cy="86272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b="1" kern="1200" dirty="0" smtClean="0"/>
                <a:t>평상시 점검</a:t>
              </a:r>
              <a:endParaRPr lang="ko-KR" altLang="en-US" sz="1600" b="1" kern="1200" dirty="0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1688050" y="2797577"/>
            <a:ext cx="3636158" cy="664942"/>
            <a:chOff x="985893" y="144016"/>
            <a:chExt cx="3652663" cy="664942"/>
          </a:xfrm>
        </p:grpSpPr>
        <p:sp>
          <p:nvSpPr>
            <p:cNvPr id="23" name="양쪽 모서리가 둥근 사각형 22"/>
            <p:cNvSpPr/>
            <p:nvPr/>
          </p:nvSpPr>
          <p:spPr>
            <a:xfrm rot="5400000">
              <a:off x="2479754" y="-1349845"/>
              <a:ext cx="664942" cy="3652663"/>
            </a:xfrm>
            <a:prstGeom prst="round2SameRect">
              <a:avLst/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양쪽 모서리가 둥근 사각형 4"/>
            <p:cNvSpPr/>
            <p:nvPr/>
          </p:nvSpPr>
          <p:spPr>
            <a:xfrm>
              <a:off x="985894" y="176475"/>
              <a:ext cx="3620203" cy="6000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0" lvl="1" algn="l" defTabSz="48895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o-KR" altLang="en-US" sz="1400" b="1" kern="1200" dirty="0" smtClean="0"/>
                <a:t>가스레인지 주변 냄새 확인</a:t>
              </a:r>
              <a:r>
                <a:rPr lang="en-US" altLang="ko-KR" sz="1400" b="1" kern="1200" dirty="0" smtClean="0"/>
                <a:t>,</a:t>
              </a:r>
              <a:r>
                <a:rPr lang="ko-KR" altLang="en-US" sz="1400" b="1" kern="1200" dirty="0" smtClean="0"/>
                <a:t>  </a:t>
              </a:r>
              <a:endParaRPr lang="en-US" altLang="ko-KR" sz="1400" b="1" kern="1200" dirty="0" smtClean="0"/>
            </a:p>
            <a:p>
              <a:pPr marL="0" lvl="1" algn="l" defTabSz="48895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o-KR" altLang="en-US" sz="1400" b="1" kern="1200" dirty="0" err="1" smtClean="0"/>
                <a:t>환기후</a:t>
              </a:r>
              <a:r>
                <a:rPr lang="ko-KR" altLang="en-US" sz="1400" b="1" kern="1200" dirty="0" smtClean="0"/>
                <a:t> 기기 작동</a:t>
              </a:r>
              <a:endParaRPr lang="ko-KR" altLang="en-US" sz="1400" b="1" kern="1200" dirty="0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668681" y="3663984"/>
            <a:ext cx="3658939" cy="978171"/>
            <a:chOff x="1048646" y="1022560"/>
            <a:chExt cx="3468651" cy="978171"/>
          </a:xfrm>
        </p:grpSpPr>
        <p:sp>
          <p:nvSpPr>
            <p:cNvPr id="26" name="양쪽 모서리가 둥근 사각형 25"/>
            <p:cNvSpPr/>
            <p:nvPr/>
          </p:nvSpPr>
          <p:spPr>
            <a:xfrm rot="5400000">
              <a:off x="2297637" y="-226431"/>
              <a:ext cx="970667" cy="3468650"/>
            </a:xfrm>
            <a:prstGeom prst="round2SameRect">
              <a:avLst/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양쪽 모서리가 둥근 사각형 4"/>
            <p:cNvSpPr/>
            <p:nvPr/>
          </p:nvSpPr>
          <p:spPr>
            <a:xfrm>
              <a:off x="1048649" y="1022560"/>
              <a:ext cx="3468648" cy="978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0" lvl="1" algn="l" defTabSz="48895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o-KR" altLang="en-US" sz="1400" b="1" kern="1200" dirty="0" smtClean="0"/>
                <a:t>바람이 불거나</a:t>
              </a:r>
              <a:r>
                <a:rPr lang="en-US" altLang="ko-KR" sz="1400" b="1" kern="1200" dirty="0" smtClean="0"/>
                <a:t> </a:t>
              </a:r>
              <a:r>
                <a:rPr lang="ko-KR" altLang="en-US" sz="1400" b="1" kern="1200" dirty="0" smtClean="0"/>
                <a:t>국물이 넘쳐 불이 꺼지면 가스가 그대로 누출되므로</a:t>
              </a:r>
              <a:r>
                <a:rPr lang="en-US" altLang="ko-KR" sz="1400" b="1" kern="1200" dirty="0" smtClean="0"/>
                <a:t>, </a:t>
              </a:r>
              <a:r>
                <a:rPr lang="ko-KR" altLang="en-US" sz="1400" b="1" kern="1200" dirty="0" smtClean="0"/>
                <a:t>사용 중에도 불이 꺼지지 </a:t>
              </a:r>
              <a:r>
                <a:rPr lang="ko-KR" altLang="en-US" sz="1400" b="1" dirty="0"/>
                <a:t>않</a:t>
              </a:r>
              <a:r>
                <a:rPr lang="ko-KR" altLang="en-US" sz="1400" b="1" kern="1200" dirty="0" smtClean="0"/>
                <a:t>는지 자주 확인해야 한다</a:t>
              </a:r>
              <a:endParaRPr lang="ko-KR" altLang="en-US" sz="1400" b="1" kern="1200" dirty="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1696387" y="4867362"/>
            <a:ext cx="3603528" cy="791494"/>
            <a:chOff x="1088089" y="2131611"/>
            <a:chExt cx="3603528" cy="791494"/>
          </a:xfrm>
        </p:grpSpPr>
        <p:sp>
          <p:nvSpPr>
            <p:cNvPr id="29" name="양쪽 모서리가 둥근 사각형 28"/>
            <p:cNvSpPr/>
            <p:nvPr/>
          </p:nvSpPr>
          <p:spPr>
            <a:xfrm rot="5400000">
              <a:off x="2494106" y="725594"/>
              <a:ext cx="791494" cy="3603528"/>
            </a:xfrm>
            <a:prstGeom prst="round2SameRect">
              <a:avLst/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양쪽 모서리가 둥근 사각형 4"/>
            <p:cNvSpPr/>
            <p:nvPr/>
          </p:nvSpPr>
          <p:spPr>
            <a:xfrm>
              <a:off x="1088089" y="2170249"/>
              <a:ext cx="3564890" cy="7142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0" lvl="1" algn="l" defTabSz="48895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o-KR" altLang="en-US" sz="1400" b="1" kern="1200" dirty="0" err="1" smtClean="0"/>
                <a:t>점화콕크</a:t>
              </a:r>
              <a:r>
                <a:rPr lang="en-US" altLang="ko-KR" sz="1400" b="1" kern="1200" dirty="0" smtClean="0"/>
                <a:t>, </a:t>
              </a:r>
              <a:r>
                <a:rPr lang="ko-KR" altLang="en-US" sz="1400" b="1" kern="1200" dirty="0" smtClean="0"/>
                <a:t>중간밸브 반드시 </a:t>
              </a:r>
              <a:r>
                <a:rPr lang="ko-KR" altLang="en-US" sz="1400" b="1" kern="1200" dirty="0" err="1" smtClean="0"/>
                <a:t>함깨</a:t>
              </a:r>
              <a:r>
                <a:rPr lang="ko-KR" altLang="en-US" sz="1400" b="1" kern="1200" dirty="0" smtClean="0"/>
                <a:t> 잠금 </a:t>
              </a:r>
              <a:endParaRPr lang="en-US" altLang="ko-KR" sz="1400" b="1" kern="1200" dirty="0" smtClean="0"/>
            </a:p>
            <a:p>
              <a:pPr marL="0" lvl="1" algn="l" defTabSz="48895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o-KR" altLang="en-US" sz="1400" b="1" kern="1200" dirty="0" smtClean="0"/>
                <a:t>장기간 외출 시는 </a:t>
              </a:r>
              <a:r>
                <a:rPr lang="ko-KR" altLang="en-US" sz="1400" b="1" kern="1200" dirty="0" err="1" smtClean="0"/>
                <a:t>메인밸브까지</a:t>
              </a:r>
              <a:r>
                <a:rPr lang="ko-KR" altLang="en-US" sz="1400" b="1" kern="1200" dirty="0" smtClean="0"/>
                <a:t> 잠금</a:t>
              </a:r>
              <a:endParaRPr lang="ko-KR" altLang="en-US" sz="1400" b="1" kern="1200" dirty="0"/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696387" y="5902772"/>
            <a:ext cx="3627820" cy="718728"/>
            <a:chOff x="1048648" y="3118698"/>
            <a:chExt cx="3627820" cy="791494"/>
          </a:xfrm>
        </p:grpSpPr>
        <p:sp>
          <p:nvSpPr>
            <p:cNvPr id="32" name="양쪽 모서리가 둥근 사각형 31"/>
            <p:cNvSpPr/>
            <p:nvPr/>
          </p:nvSpPr>
          <p:spPr>
            <a:xfrm rot="5400000">
              <a:off x="2466811" y="1700535"/>
              <a:ext cx="791494" cy="3627820"/>
            </a:xfrm>
            <a:prstGeom prst="round2SameRect">
              <a:avLst/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양쪽 모서리가 둥근 사각형 4"/>
            <p:cNvSpPr/>
            <p:nvPr/>
          </p:nvSpPr>
          <p:spPr>
            <a:xfrm>
              <a:off x="1048648" y="3157336"/>
              <a:ext cx="3589182" cy="7142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0" lvl="1" algn="l" defTabSz="48895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o-KR" altLang="en-US" sz="1400" b="1" kern="1200" dirty="0" smtClean="0"/>
                <a:t>배관 및 호스부위 가스누설 점검</a:t>
              </a:r>
              <a:endParaRPr lang="ko-KR" altLang="en-US" sz="1400" b="1" kern="1200" dirty="0"/>
            </a:p>
            <a:p>
              <a:pPr marL="0" lvl="1" algn="l" defTabSz="48895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o-KR" altLang="en-US" sz="1400" b="1" kern="1200" dirty="0" smtClean="0"/>
                <a:t>가스레인지 정상작동 여부 확인 </a:t>
              </a:r>
              <a:endParaRPr lang="ko-KR" altLang="en-US" sz="1400" b="1" kern="1200" dirty="0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619789" y="1628800"/>
            <a:ext cx="3356288" cy="4774038"/>
            <a:chOff x="5895975" y="2214554"/>
            <a:chExt cx="3248025" cy="3681413"/>
          </a:xfrm>
        </p:grpSpPr>
        <p:pic>
          <p:nvPicPr>
            <p:cNvPr id="35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95975" y="2285992"/>
              <a:ext cx="3248025" cy="3609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" name="직사각형 35"/>
            <p:cNvSpPr/>
            <p:nvPr/>
          </p:nvSpPr>
          <p:spPr>
            <a:xfrm>
              <a:off x="8429652" y="2214554"/>
              <a:ext cx="571504" cy="6429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8" name="그림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53022"/>
            <a:ext cx="1656184" cy="575816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2" y="116632"/>
            <a:ext cx="1385379" cy="19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8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71" y="44624"/>
            <a:ext cx="2217533" cy="78947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33066" y="1015639"/>
            <a:ext cx="66967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사용자 부주의로 인한 화재사고 예방수칙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11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2. </a:t>
            </a:r>
            <a:r>
              <a:rPr lang="ko-KR" altLang="en-US" sz="2400" b="1" dirty="0" smtClean="0">
                <a:latin typeface="+mn-ea"/>
                <a:ea typeface="+mn-ea"/>
              </a:rPr>
              <a:t>개발 배경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103" y="1708899"/>
            <a:ext cx="1510408" cy="123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152" y="3392963"/>
            <a:ext cx="1409375" cy="129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247" y="5054400"/>
            <a:ext cx="1633905" cy="1329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700" y="1286043"/>
            <a:ext cx="1430288" cy="141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03" y="3393902"/>
            <a:ext cx="1555621" cy="1352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902" y="4893171"/>
            <a:ext cx="1595595" cy="1451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3575256" y="2376163"/>
            <a:ext cx="2339716" cy="1728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너무 많다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?</a:t>
            </a:r>
          </a:p>
          <a:p>
            <a:r>
              <a:rPr lang="ko-KR" altLang="en-US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지키기 어렵다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?</a:t>
            </a:r>
          </a:p>
          <a:p>
            <a:r>
              <a:rPr lang="ko-KR" altLang="en-US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귀찮다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?</a:t>
            </a:r>
          </a:p>
          <a:p>
            <a:r>
              <a:rPr lang="ko-KR" altLang="en-US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신경쓰기 싫다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785152" y="4208848"/>
            <a:ext cx="4460831" cy="478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200" u="sng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누군가 대신 해 줬음 좋겠다</a:t>
            </a:r>
            <a:r>
              <a:rPr lang="en-US" altLang="ko-KR" sz="2200" u="sng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en-US" altLang="ko-KR" sz="2200" u="sng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115616" y="6289914"/>
            <a:ext cx="2880320" cy="360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사용 후 반드시 소화상태 확인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663656" y="6279351"/>
            <a:ext cx="3384376" cy="431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6.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정기적인 점검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가스누출여부 확인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259384" y="4756233"/>
            <a:ext cx="2884616" cy="394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5.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외출 시 중간밸브 반드시 잠금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45436" y="4732147"/>
            <a:ext cx="2339716" cy="243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</a:rPr>
              <a:t>2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유아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어린이 장난 금지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78067" y="3030508"/>
            <a:ext cx="2339716" cy="243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1.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과열되는지 수시로 확인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868144" y="2646038"/>
            <a:ext cx="2736304" cy="3478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4.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가스렌지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사용 중 상태확인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53022"/>
            <a:ext cx="1656184" cy="575816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2" y="116632"/>
            <a:ext cx="1385379" cy="19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8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71" y="44624"/>
            <a:ext cx="2217533" cy="78947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95536" y="968475"/>
            <a:ext cx="41044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현재 안전시스템 진단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12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2. </a:t>
            </a:r>
            <a:r>
              <a:rPr lang="ko-KR" altLang="en-US" sz="2400" b="1" dirty="0" smtClean="0">
                <a:latin typeface="+mn-ea"/>
                <a:ea typeface="+mn-ea"/>
              </a:rPr>
              <a:t>개발 배경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7544" y="1532911"/>
            <a:ext cx="3960440" cy="35498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>
                <a:solidFill>
                  <a:srgbClr val="FF0000"/>
                </a:solidFill>
              </a:rPr>
              <a:t> </a:t>
            </a: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859830" y="1522473"/>
            <a:ext cx="3888432" cy="3539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4919427" y="1561997"/>
            <a:ext cx="3769641" cy="5040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가스안전 사용수칙 </a:t>
            </a:r>
            <a:r>
              <a:rPr lang="en-US" altLang="ko-KR" dirty="0" smtClean="0"/>
              <a:t>(KGS)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4919427" y="2097931"/>
            <a:ext cx="977271" cy="2768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사용 중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874927" y="2082446"/>
            <a:ext cx="2479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▷요리상태 수시 확인</a:t>
            </a:r>
            <a:endParaRPr lang="ko-KR" altLang="en-US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860032" y="2390223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▶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사용 중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j-ea"/>
                <a:ea typeface="+mj-ea"/>
              </a:rPr>
              <a:t>가스렌지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 불 꺼졌는지 수시 확인</a:t>
            </a:r>
            <a:endParaRPr lang="en-US" altLang="ko-KR" sz="1400" b="1" dirty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ko-KR" altLang="en-US" sz="1400" b="1" dirty="0"/>
              <a:t>▷</a:t>
            </a:r>
            <a:r>
              <a:rPr lang="ko-KR" altLang="en-US" sz="1400" b="1" dirty="0" err="1"/>
              <a:t>가스렌지</a:t>
            </a:r>
            <a:r>
              <a:rPr lang="ko-KR" altLang="en-US" sz="1400" b="1" dirty="0"/>
              <a:t> 불 꺼졌을 경우 환기 후 </a:t>
            </a:r>
            <a:r>
              <a:rPr lang="ko-KR" altLang="en-US" sz="1400" b="1" dirty="0" err="1" smtClean="0"/>
              <a:t>재점화</a:t>
            </a:r>
            <a:r>
              <a:rPr lang="ko-KR" altLang="en-US" sz="1400" b="1" dirty="0" smtClean="0"/>
              <a:t> </a:t>
            </a:r>
            <a:endParaRPr lang="ko-KR" altLang="en-US" sz="1400" b="1" dirty="0"/>
          </a:p>
        </p:txBody>
      </p:sp>
      <p:sp>
        <p:nvSpPr>
          <p:cNvPr id="18" name="직사각형 17"/>
          <p:cNvSpPr/>
          <p:nvPr/>
        </p:nvSpPr>
        <p:spPr>
          <a:xfrm>
            <a:off x="4919428" y="3017708"/>
            <a:ext cx="977270" cy="295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사용 후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905768" y="2982368"/>
            <a:ext cx="244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▶사용 후 반드시 밸브 잠금</a:t>
            </a:r>
            <a:endParaRPr lang="ko-KR" altLang="en-US" sz="1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24346" y="3322286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▷장기간 외출 시 밸브 잠금</a:t>
            </a:r>
            <a:endParaRPr lang="ko-KR" altLang="en-US" sz="1400" b="1" dirty="0"/>
          </a:p>
        </p:txBody>
      </p:sp>
      <p:sp>
        <p:nvSpPr>
          <p:cNvPr id="21" name="직사각형 20"/>
          <p:cNvSpPr/>
          <p:nvPr/>
        </p:nvSpPr>
        <p:spPr>
          <a:xfrm>
            <a:off x="4919427" y="3714930"/>
            <a:ext cx="1872209" cy="2937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평상시 누출점검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866584" y="4027769"/>
            <a:ext cx="37444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▶중간수동밸브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가스호스 연결부위 비눗물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또는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점검액을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이용해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수시로 누출 점검</a:t>
            </a:r>
            <a:endParaRPr lang="en-US" altLang="ko-KR" sz="14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▶노후 및 손상된 곳은 없는지 확인</a:t>
            </a:r>
            <a:endParaRPr lang="en-US" altLang="ko-KR" sz="14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ko-KR" altLang="en-US" sz="1400" b="1" dirty="0" smtClean="0"/>
              <a:t>▷</a:t>
            </a:r>
            <a:r>
              <a:rPr lang="ko-KR" altLang="en-US" sz="1400" b="1" dirty="0" err="1" smtClean="0"/>
              <a:t>가스렌지가</a:t>
            </a:r>
            <a:r>
              <a:rPr lang="ko-KR" altLang="en-US" sz="1400" b="1" dirty="0" smtClean="0"/>
              <a:t> 정상적으로 작동하는지 확인</a:t>
            </a:r>
            <a:endParaRPr lang="en-US" altLang="ko-KR" sz="1400" b="1" dirty="0" smtClean="0"/>
          </a:p>
        </p:txBody>
      </p:sp>
      <p:sp>
        <p:nvSpPr>
          <p:cNvPr id="23" name="직사각형 22"/>
          <p:cNvSpPr/>
          <p:nvPr/>
        </p:nvSpPr>
        <p:spPr>
          <a:xfrm>
            <a:off x="539362" y="1578390"/>
            <a:ext cx="3812920" cy="5040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의무설치 자동소화장치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소방청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539362" y="2127925"/>
            <a:ext cx="1560739" cy="289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구성 및 기능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35111" y="2463284"/>
            <a:ext cx="2061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▷가스누출감지기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▷자동식소화기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▷가스차단기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▷</a:t>
            </a:r>
            <a:r>
              <a:rPr lang="ko-KR" altLang="en-US" sz="1400" b="1" dirty="0" err="1" smtClean="0"/>
              <a:t>수신부</a:t>
            </a:r>
            <a:r>
              <a:rPr lang="en-US" altLang="ko-KR" sz="1400" b="1" dirty="0" smtClean="0"/>
              <a:t>, </a:t>
            </a:r>
            <a:r>
              <a:rPr lang="ko-KR" altLang="en-US" sz="1400" b="1" dirty="0" err="1" smtClean="0"/>
              <a:t>탐지부</a:t>
            </a:r>
            <a:endParaRPr lang="en-US" altLang="ko-KR" sz="1400" b="1" dirty="0" smtClean="0"/>
          </a:p>
        </p:txBody>
      </p:sp>
      <p:pic>
        <p:nvPicPr>
          <p:cNvPr id="26" name="Picture 6" descr="http://www.nofire.co.kr/shopimages/ks0713/005003000012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806" y="2222034"/>
            <a:ext cx="1517274" cy="140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17115" y="3413932"/>
            <a:ext cx="3935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▶가스누출이나 화재발생시 경보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가스차단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▶화재발생시 소화약제 방사</a:t>
            </a:r>
            <a:r>
              <a:rPr lang="en-US" altLang="ko-KR" sz="1400" b="1" dirty="0" smtClean="0"/>
              <a:t>(140</a:t>
            </a:r>
            <a:r>
              <a:rPr lang="ko-KR" altLang="en-US" sz="1400" b="1" dirty="0" smtClean="0"/>
              <a:t>℃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하여 진화  </a:t>
            </a:r>
            <a:endParaRPr lang="ko-KR" altLang="en-US" sz="1400" b="1" dirty="0"/>
          </a:p>
        </p:txBody>
      </p:sp>
      <p:sp>
        <p:nvSpPr>
          <p:cNvPr id="28" name="직사각형 27"/>
          <p:cNvSpPr/>
          <p:nvPr/>
        </p:nvSpPr>
        <p:spPr>
          <a:xfrm>
            <a:off x="539362" y="4029135"/>
            <a:ext cx="1039854" cy="280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문제점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17115" y="4326680"/>
            <a:ext cx="40214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-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일정기간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센서수명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2~3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년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이후 작동오류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불능</a:t>
            </a:r>
            <a:endParaRPr lang="en-US" altLang="ko-KR" sz="14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-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누출가스 감지기술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은폐된 싱크대 감지불가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endParaRPr lang="en-US" altLang="ko-KR" sz="14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-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정상 작동여부 사용자가 확인하기 어렵다</a:t>
            </a:r>
            <a:endParaRPr lang="ko-KR" altLang="en-US" sz="1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621034" y="5174744"/>
            <a:ext cx="3613571" cy="3585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감지기술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센서수명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사용자가 모름</a:t>
            </a:r>
            <a:endParaRPr lang="ko-KR" altLang="en-US" sz="1600" b="1" dirty="0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4955595" y="5137471"/>
            <a:ext cx="3696901" cy="332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수동식밸브 열어두고 사용하는 습관</a:t>
            </a:r>
            <a:endParaRPr lang="en-US" altLang="ko-KR" sz="1600" b="1" dirty="0" smtClean="0"/>
          </a:p>
        </p:txBody>
      </p:sp>
      <p:sp>
        <p:nvSpPr>
          <p:cNvPr id="32" name="직사각형 31"/>
          <p:cNvSpPr/>
          <p:nvPr/>
        </p:nvSpPr>
        <p:spPr>
          <a:xfrm>
            <a:off x="539362" y="6176211"/>
            <a:ext cx="8208899" cy="4894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rgbClr val="FF0000"/>
                </a:solidFill>
              </a:rPr>
              <a:t>24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시간 알아서 잠가주는 자동화된 안전장치가 현실적인 대안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!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grpSp>
        <p:nvGrpSpPr>
          <p:cNvPr id="33" name="그룹 105"/>
          <p:cNvGrpSpPr/>
          <p:nvPr/>
        </p:nvGrpSpPr>
        <p:grpSpPr>
          <a:xfrm>
            <a:off x="2819064" y="5615587"/>
            <a:ext cx="3790945" cy="468327"/>
            <a:chOff x="3522933" y="2998606"/>
            <a:chExt cx="3416900" cy="770347"/>
          </a:xfrm>
        </p:grpSpPr>
        <p:pic>
          <p:nvPicPr>
            <p:cNvPr id="34" name="Picture 5" descr="E:\PNG\화살표\화살살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522933" y="2998606"/>
              <a:ext cx="3416900" cy="770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5" descr="E:\PNG\화살표\화살살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522933" y="2998606"/>
              <a:ext cx="3416900" cy="770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5" descr="E:\PNG\화살표\화살살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522933" y="2998606"/>
              <a:ext cx="3416900" cy="770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8" name="그림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53022"/>
            <a:ext cx="1656184" cy="575816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2" y="116632"/>
            <a:ext cx="1385379" cy="19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2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71" y="44624"/>
            <a:ext cx="2217533" cy="78947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95536" y="968475"/>
            <a:ext cx="24235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제품 기획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13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27446" y="410748"/>
            <a:ext cx="2872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+mn-ea"/>
                <a:ea typeface="+mn-ea"/>
              </a:rPr>
              <a:t>3. </a:t>
            </a:r>
            <a:r>
              <a:rPr lang="ko-KR" altLang="en-US" sz="2400" b="1" dirty="0" smtClean="0">
                <a:latin typeface="+mn-ea"/>
                <a:ea typeface="+mn-ea"/>
              </a:rPr>
              <a:t>제품 소개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888" y="1412776"/>
            <a:ext cx="8663843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▶ 한국가스안전공사 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가스안전 사용수칙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”</a:t>
            </a:r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 전 과정을 자동화할 수 있게 제품기획  </a:t>
            </a:r>
            <a:endParaRPr lang="en-US" altLang="ko-KR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+mj-ea"/>
                <a:ea typeface="+mj-ea"/>
              </a:rPr>
              <a:t>   유량센서와 </a:t>
            </a:r>
            <a:r>
              <a:rPr lang="ko-KR" altLang="en-US" sz="1600" b="1" dirty="0" err="1" smtClean="0">
                <a:latin typeface="+mj-ea"/>
                <a:ea typeface="+mj-ea"/>
              </a:rPr>
              <a:t>열감지센서를</a:t>
            </a:r>
            <a:r>
              <a:rPr lang="ko-KR" altLang="en-US" sz="1600" b="1" dirty="0" smtClean="0">
                <a:latin typeface="+mj-ea"/>
                <a:ea typeface="+mj-ea"/>
              </a:rPr>
              <a:t> 통하여 가스관내 가스흐름</a:t>
            </a:r>
            <a:r>
              <a:rPr lang="en-US" altLang="ko-KR" sz="1600" b="1" dirty="0" smtClean="0">
                <a:latin typeface="+mj-ea"/>
                <a:ea typeface="+mj-ea"/>
              </a:rPr>
              <a:t>,</a:t>
            </a:r>
            <a:r>
              <a:rPr lang="ko-KR" altLang="en-US" sz="1600" b="1" dirty="0" smtClean="0">
                <a:latin typeface="+mj-ea"/>
                <a:ea typeface="+mj-ea"/>
              </a:rPr>
              <a:t> 온도변화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사용시간 등을 종합적으로     </a:t>
            </a:r>
            <a:endParaRPr lang="en-US" altLang="ko-KR" sz="1600" b="1" dirty="0" smtClean="0">
              <a:latin typeface="+mj-ea"/>
              <a:ea typeface="+mj-ea"/>
            </a:endParaRPr>
          </a:p>
          <a:p>
            <a:r>
              <a:rPr lang="en-US" altLang="ko-KR" sz="1600" b="1" dirty="0"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latin typeface="+mj-ea"/>
                <a:ea typeface="+mj-ea"/>
              </a:rPr>
              <a:t>  </a:t>
            </a:r>
            <a:r>
              <a:rPr lang="ko-KR" altLang="en-US" sz="1600" b="1" dirty="0" smtClean="0">
                <a:latin typeface="+mj-ea"/>
                <a:ea typeface="+mj-ea"/>
              </a:rPr>
              <a:t>감지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가스레인지</a:t>
            </a:r>
            <a:r>
              <a:rPr lang="en-US" altLang="ko-KR" sz="1600" b="1" dirty="0" smtClean="0">
                <a:latin typeface="+mj-ea"/>
                <a:ea typeface="+mj-ea"/>
              </a:rPr>
              <a:t> </a:t>
            </a:r>
            <a:r>
              <a:rPr lang="ko-KR" altLang="en-US" sz="1600" b="1" dirty="0" smtClean="0">
                <a:latin typeface="+mj-ea"/>
                <a:ea typeface="+mj-ea"/>
              </a:rPr>
              <a:t>미사용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오작동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가스누출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화재감지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정전 등 위험상황 발생시 자동으로      </a:t>
            </a:r>
            <a:endParaRPr lang="en-US" altLang="ko-KR" sz="1600" b="1" dirty="0" smtClean="0">
              <a:latin typeface="+mj-ea"/>
              <a:ea typeface="+mj-ea"/>
            </a:endParaRPr>
          </a:p>
          <a:p>
            <a:r>
              <a:rPr lang="en-US" altLang="ko-KR" sz="1600" b="1" dirty="0"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latin typeface="+mj-ea"/>
                <a:ea typeface="+mj-ea"/>
              </a:rPr>
              <a:t>  </a:t>
            </a:r>
            <a:r>
              <a:rPr lang="ko-KR" altLang="en-US" sz="1600" b="1" dirty="0" smtClean="0">
                <a:latin typeface="+mj-ea"/>
                <a:ea typeface="+mj-ea"/>
              </a:rPr>
              <a:t>밸브를 잠가 </a:t>
            </a:r>
            <a:r>
              <a:rPr lang="en-US" altLang="ko-KR" sz="1600" b="1" dirty="0" smtClean="0">
                <a:latin typeface="+mj-ea"/>
                <a:ea typeface="+mj-ea"/>
              </a:rPr>
              <a:t>24</a:t>
            </a:r>
            <a:r>
              <a:rPr lang="ko-KR" altLang="en-US" sz="1600" b="1" dirty="0" smtClean="0">
                <a:latin typeface="+mj-ea"/>
                <a:ea typeface="+mj-ea"/>
              </a:rPr>
              <a:t>시간 가스누출</a:t>
            </a:r>
            <a:r>
              <a:rPr lang="en-US" altLang="ko-KR" sz="1600" b="1" dirty="0" smtClean="0">
                <a:latin typeface="+mj-ea"/>
                <a:ea typeface="+mj-ea"/>
              </a:rPr>
              <a:t>/</a:t>
            </a:r>
            <a:r>
              <a:rPr lang="ko-KR" altLang="en-US" sz="1600" b="1" dirty="0" smtClean="0">
                <a:latin typeface="+mj-ea"/>
                <a:ea typeface="+mj-ea"/>
              </a:rPr>
              <a:t>화재사고를 예방함</a:t>
            </a:r>
            <a:endParaRPr lang="en-US" altLang="ko-KR" sz="16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+mj-ea"/>
                <a:ea typeface="+mj-ea"/>
              </a:rPr>
              <a:t> </a:t>
            </a:r>
            <a:r>
              <a:rPr lang="en-US" altLang="ko-KR" b="1" dirty="0" smtClean="0">
                <a:latin typeface="+mj-ea"/>
                <a:ea typeface="+mj-ea"/>
              </a:rPr>
              <a:t>      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인식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위험상황인가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?)” → “</a:t>
            </a:r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판단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위험상황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)” → “</a:t>
            </a:r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조치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밸브 차단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)”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87555" y="2996952"/>
            <a:ext cx="8716176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ko-KR" b="1" dirty="0">
                <a:solidFill>
                  <a:srgbClr val="0070C0"/>
                </a:solidFill>
                <a:latin typeface="+mn-ea"/>
                <a:ea typeface="+mn-ea"/>
              </a:rPr>
              <a:t>첫째</a:t>
            </a:r>
            <a:r>
              <a:rPr lang="en-US" altLang="ko-KR" b="1" dirty="0">
                <a:solidFill>
                  <a:srgbClr val="0070C0"/>
                </a:solidFill>
                <a:latin typeface="+mn-ea"/>
                <a:ea typeface="+mn-ea"/>
              </a:rPr>
              <a:t>, </a:t>
            </a:r>
            <a:r>
              <a:rPr lang="ko-KR" altLang="ko-KR" b="1" dirty="0">
                <a:solidFill>
                  <a:srgbClr val="0070C0"/>
                </a:solidFill>
                <a:latin typeface="+mn-ea"/>
                <a:ea typeface="+mn-ea"/>
              </a:rPr>
              <a:t>안전 그물망 </a:t>
            </a:r>
          </a:p>
          <a:p>
            <a:pPr eaLnBrk="1" hangingPunct="1"/>
            <a:r>
              <a:rPr lang="ko-KR" altLang="ko-KR" sz="1600" b="1" dirty="0" err="1" smtClean="0">
                <a:latin typeface="+mn-ea"/>
                <a:ea typeface="+mn-ea"/>
              </a:rPr>
              <a:t>헤스타</a:t>
            </a:r>
            <a:r>
              <a:rPr lang="en-US" altLang="ko-KR" sz="1600" b="1" dirty="0" smtClean="0">
                <a:latin typeface="+mn-ea"/>
                <a:ea typeface="+mn-ea"/>
              </a:rPr>
              <a:t>/</a:t>
            </a:r>
            <a:r>
              <a:rPr lang="ko-KR" altLang="en-US" sz="1600" b="1" dirty="0" err="1" smtClean="0">
                <a:latin typeface="+mn-ea"/>
                <a:ea typeface="+mn-ea"/>
              </a:rPr>
              <a:t>디벨은</a:t>
            </a:r>
            <a:r>
              <a:rPr lang="ko-KR" altLang="ko-KR" sz="1600" b="1" dirty="0" smtClean="0">
                <a:latin typeface="+mn-ea"/>
                <a:ea typeface="+mn-ea"/>
              </a:rPr>
              <a:t> </a:t>
            </a:r>
            <a:r>
              <a:rPr lang="ko-KR" altLang="ko-KR" sz="1600" b="1" dirty="0">
                <a:latin typeface="+mn-ea"/>
                <a:ea typeface="+mn-ea"/>
              </a:rPr>
              <a:t>가스 흐름</a:t>
            </a:r>
            <a:r>
              <a:rPr lang="en-US" altLang="ko-KR" sz="1600" b="1" dirty="0">
                <a:latin typeface="+mn-ea"/>
                <a:ea typeface="+mn-ea"/>
              </a:rPr>
              <a:t>, </a:t>
            </a:r>
            <a:r>
              <a:rPr lang="ko-KR" altLang="ko-KR" sz="1600" b="1" dirty="0">
                <a:latin typeface="+mn-ea"/>
                <a:ea typeface="+mn-ea"/>
              </a:rPr>
              <a:t>주변 온도</a:t>
            </a:r>
            <a:r>
              <a:rPr lang="en-US" altLang="ko-KR" sz="1600" b="1" dirty="0">
                <a:latin typeface="+mn-ea"/>
                <a:ea typeface="+mn-ea"/>
              </a:rPr>
              <a:t>, </a:t>
            </a:r>
            <a:r>
              <a:rPr lang="ko-KR" altLang="ko-KR" sz="1600" b="1" dirty="0">
                <a:latin typeface="+mn-ea"/>
                <a:ea typeface="+mn-ea"/>
              </a:rPr>
              <a:t>사용 시간 등 여러 요소들을 동시에 </a:t>
            </a:r>
            <a:r>
              <a:rPr lang="ko-KR" altLang="ko-KR" sz="1600" b="1" dirty="0" smtClean="0">
                <a:latin typeface="+mn-ea"/>
                <a:ea typeface="+mn-ea"/>
              </a:rPr>
              <a:t>감</a:t>
            </a:r>
            <a:r>
              <a:rPr lang="ko-KR" altLang="en-US" sz="1600" b="1" dirty="0" smtClean="0">
                <a:latin typeface="+mn-ea"/>
                <a:ea typeface="+mn-ea"/>
              </a:rPr>
              <a:t>지</a:t>
            </a:r>
            <a:r>
              <a:rPr lang="ko-KR" altLang="ko-KR" sz="1600" b="1" dirty="0" smtClean="0">
                <a:latin typeface="+mn-ea"/>
                <a:ea typeface="+mn-ea"/>
              </a:rPr>
              <a:t>하여 </a:t>
            </a:r>
            <a:r>
              <a:rPr lang="ko-KR" altLang="ko-KR" sz="1600" b="1" dirty="0">
                <a:latin typeface="+mn-ea"/>
                <a:ea typeface="+mn-ea"/>
              </a:rPr>
              <a:t>이상 </a:t>
            </a:r>
            <a:r>
              <a:rPr lang="ko-KR" altLang="ko-KR" sz="1600" b="1" dirty="0" smtClean="0">
                <a:latin typeface="+mn-ea"/>
                <a:ea typeface="+mn-ea"/>
              </a:rPr>
              <a:t>발생즉시 </a:t>
            </a:r>
            <a:r>
              <a:rPr lang="ko-KR" altLang="en-US" sz="1600" b="1" dirty="0" smtClean="0">
                <a:latin typeface="+mn-ea"/>
                <a:ea typeface="+mn-ea"/>
              </a:rPr>
              <a:t>이를 감지하여 실시간으로 </a:t>
            </a:r>
            <a:r>
              <a:rPr lang="ko-KR" altLang="ko-KR" sz="1600" b="1" dirty="0" smtClean="0">
                <a:latin typeface="+mn-ea"/>
                <a:ea typeface="+mn-ea"/>
              </a:rPr>
              <a:t>밸브를 </a:t>
            </a:r>
            <a:r>
              <a:rPr lang="ko-KR" altLang="ko-KR" sz="1600" b="1" dirty="0">
                <a:latin typeface="+mn-ea"/>
                <a:ea typeface="+mn-ea"/>
              </a:rPr>
              <a:t>차단시키는</a:t>
            </a:r>
            <a:r>
              <a:rPr lang="en-US" altLang="ko-KR" sz="1600" b="1" dirty="0">
                <a:latin typeface="+mn-ea"/>
                <a:ea typeface="+mn-ea"/>
              </a:rPr>
              <a:t> 3</a:t>
            </a:r>
            <a:r>
              <a:rPr lang="ko-KR" altLang="ko-KR" sz="1600" b="1" dirty="0">
                <a:latin typeface="+mn-ea"/>
                <a:ea typeface="+mn-ea"/>
              </a:rPr>
              <a:t>중 안전 그물망 개념을 적용 했습니다</a:t>
            </a:r>
            <a:r>
              <a:rPr lang="en-US" altLang="ko-KR" sz="1600" b="1" dirty="0">
                <a:latin typeface="+mn-ea"/>
                <a:ea typeface="+mn-ea"/>
              </a:rPr>
              <a:t>.</a:t>
            </a:r>
            <a:endParaRPr lang="ko-KR" altLang="ko-KR" sz="1600" b="1" dirty="0">
              <a:latin typeface="+mn-ea"/>
              <a:ea typeface="+mn-ea"/>
            </a:endParaRPr>
          </a:p>
          <a:p>
            <a:pPr eaLnBrk="1" hangingPunct="1"/>
            <a:r>
              <a:rPr lang="en-US" altLang="ko-KR" sz="1600" b="1" dirty="0">
                <a:latin typeface="+mn-ea"/>
                <a:ea typeface="+mn-ea"/>
              </a:rPr>
              <a:t> </a:t>
            </a:r>
            <a:endParaRPr lang="ko-KR" altLang="ko-KR" sz="1600" b="1" dirty="0">
              <a:latin typeface="+mn-ea"/>
              <a:ea typeface="+mn-ea"/>
            </a:endParaRPr>
          </a:p>
          <a:p>
            <a:pPr eaLnBrk="1" hangingPunct="1"/>
            <a:r>
              <a:rPr lang="ko-KR" altLang="ko-KR" b="1" dirty="0">
                <a:solidFill>
                  <a:srgbClr val="0070C0"/>
                </a:solidFill>
                <a:latin typeface="+mn-ea"/>
                <a:ea typeface="+mn-ea"/>
              </a:rPr>
              <a:t>둘째</a:t>
            </a:r>
            <a:r>
              <a:rPr lang="en-US" altLang="ko-KR" b="1" dirty="0">
                <a:solidFill>
                  <a:srgbClr val="0070C0"/>
                </a:solidFill>
                <a:latin typeface="+mn-ea"/>
                <a:ea typeface="+mn-ea"/>
              </a:rPr>
              <a:t>, </a:t>
            </a:r>
            <a:r>
              <a:rPr lang="ko-KR" altLang="ko-KR" b="1" dirty="0">
                <a:solidFill>
                  <a:srgbClr val="0070C0"/>
                </a:solidFill>
                <a:latin typeface="+mn-ea"/>
                <a:ea typeface="+mn-ea"/>
              </a:rPr>
              <a:t>사용 편리성</a:t>
            </a:r>
          </a:p>
          <a:p>
            <a:pPr eaLnBrk="1" hangingPunct="1"/>
            <a:r>
              <a:rPr lang="ko-KR" altLang="ko-KR" sz="1600" b="1" dirty="0">
                <a:latin typeface="+mn-ea"/>
                <a:ea typeface="+mn-ea"/>
              </a:rPr>
              <a:t>아무리 안전이 </a:t>
            </a:r>
            <a:r>
              <a:rPr lang="ko-KR" altLang="ko-KR" sz="1600" b="1" dirty="0" err="1">
                <a:latin typeface="+mn-ea"/>
                <a:ea typeface="+mn-ea"/>
              </a:rPr>
              <a:t>중요하다해도</a:t>
            </a:r>
            <a:r>
              <a:rPr lang="ko-KR" altLang="ko-KR" sz="1600" b="1" dirty="0">
                <a:latin typeface="+mn-ea"/>
                <a:ea typeface="+mn-ea"/>
              </a:rPr>
              <a:t> 사용이 불편하면 좋은 제품이 될 수는 없는 것이기 때문에</a:t>
            </a:r>
          </a:p>
          <a:p>
            <a:pPr eaLnBrk="1" hangingPunct="1"/>
            <a:r>
              <a:rPr lang="ko-KR" altLang="ko-KR" sz="1600" b="1" dirty="0" err="1">
                <a:latin typeface="+mn-ea"/>
                <a:ea typeface="+mn-ea"/>
              </a:rPr>
              <a:t>원터치로</a:t>
            </a:r>
            <a:r>
              <a:rPr lang="ko-KR" altLang="ko-KR" sz="1600" b="1" dirty="0">
                <a:latin typeface="+mn-ea"/>
                <a:ea typeface="+mn-ea"/>
              </a:rPr>
              <a:t> 버튼을 누르는 순간 자동으로</a:t>
            </a:r>
            <a:r>
              <a:rPr lang="en-US" altLang="ko-KR" sz="1600" b="1" dirty="0">
                <a:latin typeface="+mn-ea"/>
                <a:ea typeface="+mn-ea"/>
              </a:rPr>
              <a:t> </a:t>
            </a:r>
            <a:r>
              <a:rPr lang="ko-KR" altLang="ko-KR" sz="1600" b="1" dirty="0">
                <a:latin typeface="+mn-ea"/>
                <a:ea typeface="+mn-ea"/>
              </a:rPr>
              <a:t>모든 기능이 작동되게 사용자의 사용 편리성을 </a:t>
            </a:r>
          </a:p>
          <a:p>
            <a:pPr eaLnBrk="1" hangingPunct="1"/>
            <a:r>
              <a:rPr lang="ko-KR" altLang="ko-KR" sz="1600" b="1" dirty="0">
                <a:latin typeface="+mn-ea"/>
                <a:ea typeface="+mn-ea"/>
              </a:rPr>
              <a:t>상품기획의 </a:t>
            </a:r>
            <a:r>
              <a:rPr lang="ko-KR" altLang="ko-KR" sz="1600" b="1" dirty="0" err="1">
                <a:latin typeface="+mn-ea"/>
                <a:ea typeface="+mn-ea"/>
              </a:rPr>
              <a:t>핵심중</a:t>
            </a:r>
            <a:r>
              <a:rPr lang="ko-KR" altLang="ko-KR" sz="1600" b="1" dirty="0">
                <a:latin typeface="+mn-ea"/>
                <a:ea typeface="+mn-ea"/>
              </a:rPr>
              <a:t> 하나로 고려 하였습니다</a:t>
            </a:r>
            <a:r>
              <a:rPr lang="en-US" altLang="ko-KR" sz="1600" b="1" dirty="0">
                <a:latin typeface="+mn-ea"/>
                <a:ea typeface="+mn-ea"/>
              </a:rPr>
              <a:t>.</a:t>
            </a:r>
            <a:endParaRPr lang="ko-KR" altLang="ko-KR" sz="1600" b="1" dirty="0">
              <a:latin typeface="+mn-ea"/>
              <a:ea typeface="+mn-ea"/>
            </a:endParaRPr>
          </a:p>
          <a:p>
            <a:pPr eaLnBrk="1" hangingPunct="1"/>
            <a:r>
              <a:rPr lang="en-US" altLang="ko-KR" sz="1600" b="1" dirty="0">
                <a:latin typeface="+mn-ea"/>
                <a:ea typeface="+mn-ea"/>
              </a:rPr>
              <a:t> </a:t>
            </a:r>
            <a:endParaRPr lang="ko-KR" altLang="ko-KR" sz="1600" b="1" dirty="0">
              <a:latin typeface="+mn-ea"/>
              <a:ea typeface="+mn-ea"/>
            </a:endParaRPr>
          </a:p>
          <a:p>
            <a:pPr eaLnBrk="1" hangingPunct="1"/>
            <a:r>
              <a:rPr lang="ko-KR" altLang="en-US" b="1" dirty="0" smtClean="0">
                <a:solidFill>
                  <a:srgbClr val="0070C0"/>
                </a:solidFill>
                <a:latin typeface="+mn-ea"/>
                <a:ea typeface="+mn-ea"/>
              </a:rPr>
              <a:t>셋째</a:t>
            </a:r>
            <a:r>
              <a:rPr lang="en-US" altLang="ko-KR" b="1" dirty="0" smtClean="0">
                <a:solidFill>
                  <a:srgbClr val="0070C0"/>
                </a:solidFill>
                <a:latin typeface="+mn-ea"/>
                <a:ea typeface="+mn-ea"/>
              </a:rPr>
              <a:t>, </a:t>
            </a:r>
            <a:r>
              <a:rPr lang="ko-KR" altLang="ko-KR" b="1" dirty="0">
                <a:solidFill>
                  <a:srgbClr val="0070C0"/>
                </a:solidFill>
                <a:latin typeface="+mn-ea"/>
                <a:ea typeface="+mn-ea"/>
              </a:rPr>
              <a:t>디자인 차별화</a:t>
            </a:r>
          </a:p>
          <a:p>
            <a:pPr eaLnBrk="1" hangingPunct="1"/>
            <a:r>
              <a:rPr lang="ko-KR" altLang="ko-KR" sz="1600" b="1" dirty="0">
                <a:latin typeface="+mn-ea"/>
                <a:ea typeface="+mn-ea"/>
              </a:rPr>
              <a:t>아파트 등 공동주택의 경우 주방 인테리어가 </a:t>
            </a:r>
            <a:r>
              <a:rPr lang="ko-KR" altLang="ko-KR" sz="1600" b="1" dirty="0" smtClean="0">
                <a:latin typeface="+mn-ea"/>
                <a:ea typeface="+mn-ea"/>
              </a:rPr>
              <a:t>분양의 중요</a:t>
            </a:r>
            <a:r>
              <a:rPr lang="en-US" altLang="ko-KR" sz="1600" b="1" dirty="0" smtClean="0">
                <a:latin typeface="+mn-ea"/>
                <a:ea typeface="+mn-ea"/>
              </a:rPr>
              <a:t> </a:t>
            </a:r>
            <a:r>
              <a:rPr lang="ko-KR" altLang="ko-KR" sz="1600" b="1" dirty="0" smtClean="0">
                <a:latin typeface="+mn-ea"/>
                <a:ea typeface="+mn-ea"/>
              </a:rPr>
              <a:t>요소중의 </a:t>
            </a:r>
            <a:r>
              <a:rPr lang="ko-KR" altLang="ko-KR" sz="1600" b="1" dirty="0">
                <a:latin typeface="+mn-ea"/>
                <a:ea typeface="+mn-ea"/>
              </a:rPr>
              <a:t>하나로 </a:t>
            </a:r>
            <a:r>
              <a:rPr lang="ko-KR" altLang="en-US" sz="1600" b="1" dirty="0">
                <a:latin typeface="+mn-ea"/>
                <a:ea typeface="+mn-ea"/>
              </a:rPr>
              <a:t>인식되어 있는 바</a:t>
            </a:r>
            <a:r>
              <a:rPr lang="en-US" altLang="ko-KR" sz="1600" b="1" dirty="0" smtClean="0">
                <a:latin typeface="+mn-ea"/>
                <a:ea typeface="+mn-ea"/>
              </a:rPr>
              <a:t>, </a:t>
            </a:r>
            <a:r>
              <a:rPr lang="ko-KR" altLang="ko-KR" sz="1600" b="1" dirty="0" err="1" smtClean="0">
                <a:latin typeface="+mn-ea"/>
                <a:ea typeface="+mn-ea"/>
              </a:rPr>
              <a:t>헤스타는</a:t>
            </a:r>
            <a:r>
              <a:rPr lang="ko-KR" altLang="ko-KR" sz="1600" b="1" dirty="0" smtClean="0">
                <a:latin typeface="+mn-ea"/>
                <a:ea typeface="+mn-ea"/>
              </a:rPr>
              <a:t> 가스안전</a:t>
            </a:r>
            <a:r>
              <a:rPr lang="ko-KR" altLang="en-US" sz="1600" b="1" dirty="0" smtClean="0">
                <a:latin typeface="+mn-ea"/>
                <a:ea typeface="+mn-ea"/>
              </a:rPr>
              <a:t>차단기</a:t>
            </a:r>
            <a:r>
              <a:rPr lang="ko-KR" altLang="ko-KR" sz="1600" b="1" dirty="0" smtClean="0">
                <a:latin typeface="+mn-ea"/>
                <a:ea typeface="+mn-ea"/>
              </a:rPr>
              <a:t> </a:t>
            </a:r>
            <a:r>
              <a:rPr lang="ko-KR" altLang="ko-KR" sz="1600" b="1" dirty="0">
                <a:latin typeface="+mn-ea"/>
                <a:ea typeface="+mn-ea"/>
              </a:rPr>
              <a:t>최초로 </a:t>
            </a:r>
            <a:r>
              <a:rPr lang="ko-KR" altLang="en-US" sz="1600" b="1" dirty="0" smtClean="0">
                <a:latin typeface="+mn-ea"/>
                <a:ea typeface="+mn-ea"/>
              </a:rPr>
              <a:t>디자인진흥원의 </a:t>
            </a:r>
            <a:r>
              <a:rPr lang="ko-KR" altLang="ko-KR" sz="1600" b="1" dirty="0" err="1" smtClean="0">
                <a:latin typeface="+mn-ea"/>
                <a:ea typeface="+mn-ea"/>
              </a:rPr>
              <a:t>굿디자인</a:t>
            </a:r>
            <a:r>
              <a:rPr lang="en-US" altLang="ko-KR" sz="1600" b="1" dirty="0">
                <a:latin typeface="+mn-ea"/>
                <a:ea typeface="+mn-ea"/>
              </a:rPr>
              <a:t>(GD) </a:t>
            </a:r>
            <a:r>
              <a:rPr lang="ko-KR" altLang="ko-KR" sz="1600" b="1" dirty="0">
                <a:latin typeface="+mn-ea"/>
                <a:ea typeface="+mn-ea"/>
              </a:rPr>
              <a:t>마크를 </a:t>
            </a:r>
            <a:r>
              <a:rPr lang="ko-KR" altLang="en-US" sz="1600" b="1" dirty="0" smtClean="0">
                <a:latin typeface="+mn-ea"/>
                <a:ea typeface="+mn-ea"/>
              </a:rPr>
              <a:t>수상한</a:t>
            </a:r>
            <a:r>
              <a:rPr lang="en-US" altLang="ko-KR" sz="1600" b="1" dirty="0">
                <a:latin typeface="+mn-ea"/>
                <a:ea typeface="+mn-ea"/>
              </a:rPr>
              <a:t> </a:t>
            </a:r>
            <a:r>
              <a:rPr lang="ko-KR" altLang="ko-KR" sz="1600" b="1" dirty="0">
                <a:latin typeface="+mn-ea"/>
                <a:ea typeface="+mn-ea"/>
              </a:rPr>
              <a:t>상품입니다</a:t>
            </a:r>
            <a:r>
              <a:rPr lang="en-US" altLang="ko-KR" sz="1600" b="1" dirty="0">
                <a:latin typeface="+mn-ea"/>
                <a:ea typeface="+mn-ea"/>
              </a:rPr>
              <a:t>.</a:t>
            </a:r>
            <a:endParaRPr lang="ko-KR" altLang="ko-KR" sz="1600" b="1" dirty="0">
              <a:latin typeface="+mn-ea"/>
              <a:ea typeface="+mn-ea"/>
            </a:endParaRPr>
          </a:p>
          <a:p>
            <a:pPr eaLnBrk="1" hangingPunct="1"/>
            <a:r>
              <a:rPr lang="ko-KR" altLang="en-US" sz="1600" b="1" dirty="0" smtClean="0">
                <a:latin typeface="+mn-ea"/>
                <a:ea typeface="+mn-ea"/>
              </a:rPr>
              <a:t>주방을 보여주고 싶은 공간으로 만드는 </a:t>
            </a:r>
            <a:r>
              <a:rPr lang="ko-KR" altLang="en-US" sz="1600" b="1" dirty="0" err="1" smtClean="0">
                <a:latin typeface="+mn-ea"/>
                <a:ea typeface="+mn-ea"/>
              </a:rPr>
              <a:t>헤스타</a:t>
            </a:r>
            <a:r>
              <a:rPr lang="en-US" altLang="ko-KR" sz="1600" b="1" dirty="0" smtClean="0">
                <a:latin typeface="+mn-ea"/>
                <a:ea typeface="+mn-ea"/>
              </a:rPr>
              <a:t>! </a:t>
            </a:r>
            <a:r>
              <a:rPr lang="ko-KR" altLang="ko-KR" sz="1600" b="1" dirty="0" smtClean="0">
                <a:latin typeface="+mn-ea"/>
                <a:ea typeface="+mn-ea"/>
              </a:rPr>
              <a:t>자랑하고 </a:t>
            </a:r>
            <a:r>
              <a:rPr lang="ko-KR" altLang="ko-KR" sz="1600" b="1" dirty="0">
                <a:latin typeface="+mn-ea"/>
                <a:ea typeface="+mn-ea"/>
              </a:rPr>
              <a:t>싶어할 만큼 예쁘고 세련된 디자인을 접목한 것도 역시 철저히 사용자를 고려한 상품기획의 </a:t>
            </a:r>
            <a:r>
              <a:rPr lang="ko-KR" altLang="ko-KR" sz="1600" b="1" dirty="0" smtClean="0">
                <a:latin typeface="+mn-ea"/>
                <a:ea typeface="+mn-ea"/>
              </a:rPr>
              <a:t>핵심</a:t>
            </a:r>
            <a:r>
              <a:rPr lang="ko-KR" altLang="en-US" sz="1600" b="1" dirty="0" smtClean="0">
                <a:latin typeface="+mn-ea"/>
                <a:ea typeface="+mn-ea"/>
              </a:rPr>
              <a:t>입</a:t>
            </a:r>
            <a:r>
              <a:rPr lang="ko-KR" altLang="ko-KR" sz="1600" b="1" dirty="0" smtClean="0">
                <a:latin typeface="+mn-ea"/>
                <a:ea typeface="+mn-ea"/>
              </a:rPr>
              <a:t>니다</a:t>
            </a:r>
            <a:r>
              <a:rPr lang="en-US" altLang="ko-KR" sz="1600" dirty="0" smtClean="0"/>
              <a:t>.</a:t>
            </a:r>
            <a:endParaRPr lang="en-US" altLang="zh-CN" sz="1600" b="1" dirty="0" smtClean="0">
              <a:ln w="17780" cmpd="sng">
                <a:noFill/>
                <a:prstDash val="solid"/>
                <a:miter lim="800000"/>
              </a:ln>
              <a:solidFill>
                <a:srgbClr val="002060"/>
              </a:solidFill>
              <a:latin typeface="맑은 고딕"/>
              <a:ea typeface="맑은 고딕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53022"/>
            <a:ext cx="1656184" cy="57581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2" y="116632"/>
            <a:ext cx="1385379" cy="19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2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그림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71" y="44624"/>
            <a:ext cx="2217533" cy="789479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14</a:t>
            </a:r>
            <a:endParaRPr lang="ko-KR" altLang="en-US" dirty="0"/>
          </a:p>
        </p:txBody>
      </p:sp>
      <p:sp>
        <p:nvSpPr>
          <p:cNvPr id="22" name="텍스트 개체 틀 2"/>
          <p:cNvSpPr txBox="1">
            <a:spLocks/>
          </p:cNvSpPr>
          <p:nvPr/>
        </p:nvSpPr>
        <p:spPr>
          <a:xfrm>
            <a:off x="467544" y="911899"/>
            <a:ext cx="2466419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작동 원리</a:t>
            </a:r>
            <a:endParaRPr kumimoji="0" lang="en-US" altLang="ko-KR" sz="2000" b="1" dirty="0" smtClean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AutoShape 5"/>
          <p:cNvSpPr>
            <a:spLocks noChangeArrowheads="1"/>
          </p:cNvSpPr>
          <p:nvPr/>
        </p:nvSpPr>
        <p:spPr bwMode="auto">
          <a:xfrm>
            <a:off x="541234" y="4135233"/>
            <a:ext cx="8328516" cy="2307025"/>
          </a:xfrm>
          <a:prstGeom prst="roundRect">
            <a:avLst>
              <a:gd name="adj" fmla="val 16667"/>
            </a:avLst>
          </a:prstGeom>
          <a:solidFill>
            <a:srgbClr val="000066">
              <a:alpha val="3999"/>
            </a:srgbClr>
          </a:solidFill>
          <a:ln w="12700" cap="rnd">
            <a:solidFill>
              <a:srgbClr val="000066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4" name="Rectangle 10"/>
          <p:cNvSpPr>
            <a:spLocks noChangeArrowheads="1"/>
          </p:cNvSpPr>
          <p:nvPr/>
        </p:nvSpPr>
        <p:spPr bwMode="auto">
          <a:xfrm>
            <a:off x="831360" y="4259560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000066"/>
              </a:gs>
              <a:gs pos="100000">
                <a:srgbClr val="000066">
                  <a:gamma/>
                  <a:tint val="76078"/>
                  <a:invGamma/>
                </a:srgbClr>
              </a:gs>
            </a:gsLst>
            <a:lin ang="2700000" scaled="1"/>
          </a:gradFill>
          <a:ln w="9525">
            <a:solidFill>
              <a:srgbClr val="0000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전원 공급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75" name="Rectangle 10"/>
          <p:cNvSpPr>
            <a:spLocks noChangeArrowheads="1"/>
          </p:cNvSpPr>
          <p:nvPr/>
        </p:nvSpPr>
        <p:spPr bwMode="auto">
          <a:xfrm>
            <a:off x="3781767" y="5488627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FF0000"/>
              </a:gs>
              <a:gs pos="100000">
                <a:srgbClr val="FF0000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err="1" smtClean="0">
                <a:solidFill>
                  <a:schemeClr val="bg1"/>
                </a:solidFill>
              </a:rPr>
              <a:t>밸브닫힘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76" name="Rectangle 10"/>
          <p:cNvSpPr>
            <a:spLocks noChangeArrowheads="1"/>
          </p:cNvSpPr>
          <p:nvPr/>
        </p:nvSpPr>
        <p:spPr bwMode="auto">
          <a:xfrm>
            <a:off x="2332780" y="4274158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000066"/>
              </a:gs>
              <a:gs pos="100000">
                <a:srgbClr val="000066">
                  <a:gamma/>
                  <a:tint val="76078"/>
                  <a:invGamma/>
                </a:srgbClr>
              </a:gs>
            </a:gsLst>
            <a:lin ang="2700000" scaled="1"/>
          </a:gradFill>
          <a:ln w="9525">
            <a:solidFill>
              <a:srgbClr val="0000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모터 동작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3771307" y="4290210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000066"/>
              </a:gs>
              <a:gs pos="100000">
                <a:srgbClr val="000066">
                  <a:gamma/>
                  <a:tint val="76078"/>
                  <a:invGamma/>
                </a:srgbClr>
              </a:gs>
            </a:gsLst>
            <a:lin ang="2700000" scaled="1"/>
          </a:gradFill>
          <a:ln w="9525">
            <a:solidFill>
              <a:srgbClr val="0000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err="1" smtClean="0">
                <a:solidFill>
                  <a:schemeClr val="bg1"/>
                </a:solidFill>
              </a:rPr>
              <a:t>밸브열림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78" name="Rectangle 10"/>
          <p:cNvSpPr>
            <a:spLocks noChangeArrowheads="1"/>
          </p:cNvSpPr>
          <p:nvPr/>
        </p:nvSpPr>
        <p:spPr bwMode="auto">
          <a:xfrm>
            <a:off x="6914416" y="4316827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000066"/>
              </a:gs>
              <a:gs pos="100000">
                <a:srgbClr val="000066">
                  <a:gamma/>
                  <a:tint val="76078"/>
                  <a:invGamma/>
                </a:srgbClr>
              </a:gs>
            </a:gsLst>
            <a:lin ang="2700000" scaled="1"/>
          </a:gradFill>
          <a:ln w="9525">
            <a:solidFill>
              <a:srgbClr val="0000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타이머 동</a:t>
            </a:r>
            <a:r>
              <a:rPr lang="ko-KR" altLang="en-US" sz="1400" b="1" dirty="0">
                <a:solidFill>
                  <a:schemeClr val="bg1"/>
                </a:solidFill>
              </a:rPr>
              <a:t>작</a:t>
            </a:r>
          </a:p>
        </p:txBody>
      </p:sp>
      <p:sp>
        <p:nvSpPr>
          <p:cNvPr id="80" name="Rectangle 10"/>
          <p:cNvSpPr>
            <a:spLocks noChangeArrowheads="1"/>
          </p:cNvSpPr>
          <p:nvPr/>
        </p:nvSpPr>
        <p:spPr bwMode="auto">
          <a:xfrm>
            <a:off x="3771307" y="4911099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FF0000"/>
              </a:gs>
              <a:gs pos="100000">
                <a:srgbClr val="FF0000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smtClean="0"/>
              <a:t>센서 </a:t>
            </a:r>
            <a:r>
              <a:rPr lang="ko-KR" altLang="en-US" sz="1400" b="1" dirty="0" err="1" smtClean="0"/>
              <a:t>미감지</a:t>
            </a:r>
            <a:endParaRPr lang="ko-KR" altLang="en-US" sz="1400" b="1" dirty="0"/>
          </a:p>
        </p:txBody>
      </p:sp>
      <p:sp>
        <p:nvSpPr>
          <p:cNvPr id="81" name="Rectangle 10"/>
          <p:cNvSpPr>
            <a:spLocks noChangeArrowheads="1"/>
          </p:cNvSpPr>
          <p:nvPr/>
        </p:nvSpPr>
        <p:spPr bwMode="auto">
          <a:xfrm>
            <a:off x="5315925" y="4842315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FF0000"/>
              </a:gs>
              <a:gs pos="100000">
                <a:srgbClr val="FF0000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가스누출감지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82" name="Rectangle 10"/>
          <p:cNvSpPr>
            <a:spLocks noChangeArrowheads="1"/>
          </p:cNvSpPr>
          <p:nvPr/>
        </p:nvSpPr>
        <p:spPr bwMode="auto">
          <a:xfrm>
            <a:off x="5324816" y="5453951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FF0000"/>
              </a:gs>
              <a:gs pos="100000">
                <a:srgbClr val="FF0000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화재 감지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83" name="Rectangle 10"/>
          <p:cNvSpPr>
            <a:spLocks noChangeArrowheads="1"/>
          </p:cNvSpPr>
          <p:nvPr/>
        </p:nvSpPr>
        <p:spPr bwMode="auto">
          <a:xfrm>
            <a:off x="5324816" y="6000766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FF0000"/>
              </a:gs>
              <a:gs pos="100000">
                <a:srgbClr val="FF0000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지진 감지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73" name="직선 화살표 연결선 72"/>
          <p:cNvCxnSpPr>
            <a:stCxn id="77" idx="3"/>
          </p:cNvCxnSpPr>
          <p:nvPr/>
        </p:nvCxnSpPr>
        <p:spPr>
          <a:xfrm>
            <a:off x="4923435" y="4470230"/>
            <a:ext cx="357625" cy="0"/>
          </a:xfrm>
          <a:prstGeom prst="straightConnector1">
            <a:avLst/>
          </a:prstGeom>
          <a:ln w="254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꺾인 연결선 86"/>
          <p:cNvCxnSpPr/>
          <p:nvPr/>
        </p:nvCxnSpPr>
        <p:spPr>
          <a:xfrm rot="16200000" flipH="1">
            <a:off x="4853564" y="4649795"/>
            <a:ext cx="570046" cy="178813"/>
          </a:xfrm>
          <a:prstGeom prst="bentConnector2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꺾인 연결선 95"/>
          <p:cNvCxnSpPr/>
          <p:nvPr/>
        </p:nvCxnSpPr>
        <p:spPr>
          <a:xfrm rot="16200000" flipH="1">
            <a:off x="4833883" y="5203097"/>
            <a:ext cx="621599" cy="178814"/>
          </a:xfrm>
          <a:prstGeom prst="bentConnector2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99"/>
          <p:cNvCxnSpPr/>
          <p:nvPr/>
        </p:nvCxnSpPr>
        <p:spPr>
          <a:xfrm rot="16200000" flipH="1">
            <a:off x="4859658" y="5787644"/>
            <a:ext cx="570046" cy="178813"/>
          </a:xfrm>
          <a:prstGeom prst="bentConnector2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/>
          <p:cNvCxnSpPr/>
          <p:nvPr/>
        </p:nvCxnSpPr>
        <p:spPr>
          <a:xfrm>
            <a:off x="1975155" y="4452157"/>
            <a:ext cx="357625" cy="0"/>
          </a:xfrm>
          <a:prstGeom prst="straightConnector1">
            <a:avLst/>
          </a:prstGeom>
          <a:ln w="254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/>
          <p:nvPr/>
        </p:nvCxnSpPr>
        <p:spPr>
          <a:xfrm>
            <a:off x="3424142" y="4477223"/>
            <a:ext cx="357625" cy="0"/>
          </a:xfrm>
          <a:prstGeom prst="straightConnector1">
            <a:avLst/>
          </a:prstGeom>
          <a:ln w="254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화살표 연결선 102"/>
          <p:cNvCxnSpPr/>
          <p:nvPr/>
        </p:nvCxnSpPr>
        <p:spPr>
          <a:xfrm>
            <a:off x="4325782" y="4676867"/>
            <a:ext cx="0" cy="21000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화살표 연결선 105"/>
          <p:cNvCxnSpPr/>
          <p:nvPr/>
        </p:nvCxnSpPr>
        <p:spPr>
          <a:xfrm>
            <a:off x="4325782" y="5271139"/>
            <a:ext cx="0" cy="21000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81" idx="3"/>
            <a:endCxn id="110" idx="1"/>
          </p:cNvCxnSpPr>
          <p:nvPr/>
        </p:nvCxnSpPr>
        <p:spPr>
          <a:xfrm>
            <a:off x="6468053" y="5022335"/>
            <a:ext cx="378702" cy="622751"/>
          </a:xfrm>
          <a:prstGeom prst="bent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"/>
          <p:cNvSpPr>
            <a:spLocks noChangeArrowheads="1"/>
          </p:cNvSpPr>
          <p:nvPr/>
        </p:nvSpPr>
        <p:spPr bwMode="auto">
          <a:xfrm>
            <a:off x="6846755" y="5465066"/>
            <a:ext cx="1862562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FF0000"/>
              </a:gs>
              <a:gs pos="100000">
                <a:srgbClr val="FF0000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경고음 및 </a:t>
            </a:r>
            <a:r>
              <a:rPr lang="ko-KR" altLang="en-US" sz="1400" b="1" dirty="0" err="1" smtClean="0">
                <a:solidFill>
                  <a:schemeClr val="bg1"/>
                </a:solidFill>
              </a:rPr>
              <a:t>밸브닫힘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111" name="꺾인 연결선 110"/>
          <p:cNvCxnSpPr>
            <a:stCxn id="83" idx="3"/>
            <a:endCxn id="110" idx="1"/>
          </p:cNvCxnSpPr>
          <p:nvPr/>
        </p:nvCxnSpPr>
        <p:spPr>
          <a:xfrm flipV="1">
            <a:off x="6476944" y="5645086"/>
            <a:ext cx="369811" cy="535700"/>
          </a:xfrm>
          <a:prstGeom prst="bentConnector3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/>
          <p:cNvCxnSpPr>
            <a:stCxn id="82" idx="3"/>
            <a:endCxn id="110" idx="1"/>
          </p:cNvCxnSpPr>
          <p:nvPr/>
        </p:nvCxnSpPr>
        <p:spPr>
          <a:xfrm>
            <a:off x="6476944" y="5633971"/>
            <a:ext cx="369811" cy="1111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0"/>
          <p:cNvSpPr>
            <a:spLocks noChangeArrowheads="1"/>
          </p:cNvSpPr>
          <p:nvPr/>
        </p:nvSpPr>
        <p:spPr bwMode="auto">
          <a:xfrm>
            <a:off x="6960583" y="4932463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000066"/>
              </a:gs>
              <a:gs pos="100000">
                <a:srgbClr val="000066">
                  <a:gamma/>
                  <a:tint val="76078"/>
                  <a:invGamma/>
                </a:srgbClr>
              </a:gs>
            </a:gsLst>
            <a:lin ang="2700000" scaled="1"/>
          </a:gradFill>
          <a:ln w="9525">
            <a:solidFill>
              <a:srgbClr val="0000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밸브 닫힘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+mn-ea"/>
                <a:ea typeface="+mn-ea"/>
              </a:rPr>
              <a:t>  3. </a:t>
            </a:r>
            <a:r>
              <a:rPr lang="ko-KR" altLang="en-US" sz="2400" b="1" dirty="0" smtClean="0">
                <a:latin typeface="+mn-ea"/>
                <a:ea typeface="+mn-ea"/>
              </a:rPr>
              <a:t>제품 소개 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62" name="Rectangle 10"/>
          <p:cNvSpPr>
            <a:spLocks noChangeArrowheads="1"/>
          </p:cNvSpPr>
          <p:nvPr/>
        </p:nvSpPr>
        <p:spPr bwMode="auto">
          <a:xfrm>
            <a:off x="5396038" y="4279945"/>
            <a:ext cx="1152128" cy="360040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FF0000"/>
              </a:gs>
              <a:gs pos="100000">
                <a:srgbClr val="FF0000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400" b="1" dirty="0" smtClean="0"/>
              <a:t>센서 감지</a:t>
            </a:r>
            <a:endParaRPr lang="ko-KR" altLang="en-US" sz="1400" b="1" dirty="0"/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755575" y="5382871"/>
            <a:ext cx="373929" cy="246013"/>
          </a:xfrm>
          <a:prstGeom prst="rect">
            <a:avLst/>
          </a:prstGeom>
          <a:gradFill rotWithShape="1">
            <a:gsLst>
              <a:gs pos="0">
                <a:srgbClr val="000066">
                  <a:gamma/>
                  <a:tint val="76078"/>
                  <a:invGamma/>
                </a:srgbClr>
              </a:gs>
              <a:gs pos="50000">
                <a:srgbClr val="000066"/>
              </a:gs>
              <a:gs pos="100000">
                <a:srgbClr val="000066">
                  <a:gamma/>
                  <a:tint val="76078"/>
                  <a:invGamma/>
                </a:srgbClr>
              </a:gs>
            </a:gsLst>
            <a:lin ang="2700000" scaled="1"/>
          </a:gradFill>
          <a:ln w="9525">
            <a:solidFill>
              <a:srgbClr val="0000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4837" y="5414414"/>
            <a:ext cx="13282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타이머제품 원리</a:t>
            </a:r>
            <a:endParaRPr lang="ko-KR" altLang="en-US" sz="1200" dirty="0">
              <a:latin typeface="+mj-lt"/>
            </a:endParaRPr>
          </a:p>
        </p:txBody>
      </p:sp>
      <p:sp>
        <p:nvSpPr>
          <p:cNvPr id="40" name="Rectangle 10"/>
          <p:cNvSpPr>
            <a:spLocks noChangeArrowheads="1"/>
          </p:cNvSpPr>
          <p:nvPr/>
        </p:nvSpPr>
        <p:spPr bwMode="auto">
          <a:xfrm>
            <a:off x="755575" y="5708665"/>
            <a:ext cx="373929" cy="241273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59000">
                <a:srgbClr val="FF0000"/>
              </a:gs>
              <a:gs pos="100000">
                <a:srgbClr val="FF0000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endParaRPr lang="ko-KR" altLang="en-US" sz="1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04837" y="5722956"/>
            <a:ext cx="1541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디벨만의</a:t>
            </a:r>
            <a:r>
              <a:rPr lang="ko-KR" altLang="en-US" sz="1200" dirty="0" smtClean="0"/>
              <a:t> 특장점</a:t>
            </a:r>
            <a:endParaRPr lang="ko-KR" altLang="en-US" sz="1200" dirty="0"/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53022"/>
            <a:ext cx="1656184" cy="575816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2" y="116632"/>
            <a:ext cx="1385379" cy="190989"/>
          </a:xfrm>
          <a:prstGeom prst="rect">
            <a:avLst/>
          </a:prstGeom>
        </p:spPr>
      </p:pic>
      <p:cxnSp>
        <p:nvCxnSpPr>
          <p:cNvPr id="46" name="직선 화살표 연결선 45"/>
          <p:cNvCxnSpPr/>
          <p:nvPr/>
        </p:nvCxnSpPr>
        <p:spPr>
          <a:xfrm>
            <a:off x="6548166" y="4477223"/>
            <a:ext cx="357625" cy="0"/>
          </a:xfrm>
          <a:prstGeom prst="straightConnector1">
            <a:avLst/>
          </a:prstGeom>
          <a:ln w="254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>
            <a:off x="7428693" y="4690819"/>
            <a:ext cx="0" cy="210005"/>
          </a:xfrm>
          <a:prstGeom prst="straightConnector1">
            <a:avLst/>
          </a:prstGeom>
          <a:ln w="254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_x352777888" descr="EMB00002720119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363" y="1237935"/>
            <a:ext cx="3105954" cy="279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텍스트 개체 틀 2"/>
          <p:cNvSpPr txBox="1">
            <a:spLocks/>
          </p:cNvSpPr>
          <p:nvPr/>
        </p:nvSpPr>
        <p:spPr>
          <a:xfrm>
            <a:off x="179512" y="1436881"/>
            <a:ext cx="5256584" cy="264033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lnSpc>
                <a:spcPct val="150000"/>
              </a:lnSpc>
              <a:buNone/>
            </a:pPr>
            <a:r>
              <a:rPr kumimoji="0" lang="ko-KR" altLang="en-US" sz="1600" dirty="0" smtClean="0"/>
              <a:t> </a:t>
            </a:r>
            <a:r>
              <a:rPr kumimoji="0" lang="en-US" altLang="ko-KR" sz="1600" dirty="0" smtClean="0"/>
              <a:t>▶ </a:t>
            </a:r>
            <a:r>
              <a:rPr kumimoji="0" lang="ko-KR" altLang="en-US" sz="1600" b="1" dirty="0" smtClean="0">
                <a:solidFill>
                  <a:srgbClr val="0000FF"/>
                </a:solidFill>
              </a:rPr>
              <a:t>센서 </a:t>
            </a:r>
            <a:r>
              <a:rPr kumimoji="0" lang="ko-KR" altLang="en-US" sz="1600" b="1" dirty="0" err="1" smtClean="0">
                <a:solidFill>
                  <a:srgbClr val="0000FF"/>
                </a:solidFill>
              </a:rPr>
              <a:t>미감</a:t>
            </a:r>
            <a:r>
              <a:rPr kumimoji="0" lang="ko-KR" altLang="en-US" sz="1600" b="1" dirty="0" err="1" smtClean="0">
                <a:solidFill>
                  <a:srgbClr val="0070C0"/>
                </a:solidFill>
              </a:rPr>
              <a:t>지</a:t>
            </a:r>
            <a:r>
              <a:rPr kumimoji="0" lang="en-US" altLang="ko-KR" sz="1600" dirty="0" smtClean="0"/>
              <a:t>: </a:t>
            </a:r>
            <a:r>
              <a:rPr kumimoji="0" lang="ko-KR" altLang="en-US" sz="1600" dirty="0" smtClean="0"/>
              <a:t>밸브를 열고 </a:t>
            </a:r>
            <a:r>
              <a:rPr kumimoji="0" lang="en-US" altLang="ko-KR" sz="1600" dirty="0" smtClean="0"/>
              <a:t>30</a:t>
            </a:r>
            <a:r>
              <a:rPr kumimoji="0" lang="ko-KR" altLang="en-US" sz="1600" dirty="0" err="1" smtClean="0"/>
              <a:t>초동안</a:t>
            </a:r>
            <a:r>
              <a:rPr kumimoji="0" lang="ko-KR" altLang="en-US" sz="1600" dirty="0" smtClean="0"/>
              <a:t> 가스레인지를</a:t>
            </a:r>
            <a:endParaRPr kumimoji="0" lang="en-US" altLang="ko-KR" sz="1600" b="1" dirty="0" smtClean="0">
              <a:solidFill>
                <a:srgbClr val="0000FF"/>
              </a:solidFill>
            </a:endParaRPr>
          </a:p>
          <a:p>
            <a:pPr marL="114300" indent="0">
              <a:lnSpc>
                <a:spcPct val="150000"/>
              </a:lnSpc>
              <a:buFont typeface="Arial" pitchFamily="34" charset="0"/>
              <a:buNone/>
            </a:pPr>
            <a:r>
              <a:rPr kumimoji="0" lang="en-US" altLang="ko-KR" sz="1600" dirty="0" smtClean="0"/>
              <a:t>     </a:t>
            </a:r>
            <a:r>
              <a:rPr kumimoji="0" lang="ko-KR" altLang="en-US" sz="1600" dirty="0" smtClean="0"/>
              <a:t>사용하지 않으면 사용의사가 없는 것으로 판단</a:t>
            </a:r>
            <a:r>
              <a:rPr kumimoji="0" lang="en-US" altLang="ko-KR" sz="1600" dirty="0" smtClean="0"/>
              <a:t>,</a:t>
            </a:r>
          </a:p>
          <a:p>
            <a:pPr marL="114300" indent="0">
              <a:lnSpc>
                <a:spcPct val="150000"/>
              </a:lnSpc>
              <a:buFont typeface="Arial" pitchFamily="34" charset="0"/>
              <a:buNone/>
            </a:pPr>
            <a:r>
              <a:rPr kumimoji="0" lang="en-US" altLang="ko-KR" sz="1600" dirty="0"/>
              <a:t> </a:t>
            </a:r>
            <a:r>
              <a:rPr kumimoji="0" lang="en-US" altLang="ko-KR" sz="1600" dirty="0" smtClean="0"/>
              <a:t>    </a:t>
            </a:r>
            <a:r>
              <a:rPr kumimoji="0" lang="ko-KR" altLang="en-US" sz="1600" dirty="0" smtClean="0"/>
              <a:t>밸브를 자동으로 잠가 안전을 배가 시켜줍니다</a:t>
            </a:r>
            <a:r>
              <a:rPr kumimoji="0" lang="en-US" altLang="ko-KR" sz="1600" dirty="0" smtClean="0"/>
              <a:t>.</a:t>
            </a:r>
            <a:r>
              <a:rPr kumimoji="0" lang="ko-KR" altLang="en-US" sz="1600" dirty="0" smtClean="0"/>
              <a:t> </a:t>
            </a:r>
            <a:r>
              <a:rPr kumimoji="0" lang="en-US" altLang="ko-KR" sz="1600" dirty="0" smtClean="0"/>
              <a:t> </a:t>
            </a:r>
          </a:p>
          <a:p>
            <a:pPr marL="114300" indent="0">
              <a:lnSpc>
                <a:spcPct val="150000"/>
              </a:lnSpc>
              <a:buFont typeface="Arial" pitchFamily="34" charset="0"/>
              <a:buNone/>
            </a:pPr>
            <a:r>
              <a:rPr kumimoji="0" lang="en-US" altLang="ko-KR" sz="1600" dirty="0" smtClean="0"/>
              <a:t> ▶ </a:t>
            </a:r>
            <a:r>
              <a:rPr kumimoji="0" lang="ko-KR" altLang="en-US" sz="1600" b="1" dirty="0" smtClean="0">
                <a:solidFill>
                  <a:srgbClr val="0000FF"/>
                </a:solidFill>
              </a:rPr>
              <a:t>센서 감지 </a:t>
            </a:r>
            <a:r>
              <a:rPr kumimoji="0" lang="en-US" altLang="ko-KR" sz="1600" dirty="0" smtClean="0"/>
              <a:t>: </a:t>
            </a:r>
            <a:r>
              <a:rPr kumimoji="0" lang="ko-KR" altLang="en-US" sz="1600" dirty="0" smtClean="0"/>
              <a:t>밸브를 열고 가스레인지를 사용하면 </a:t>
            </a:r>
            <a:endParaRPr kumimoji="0" lang="en-US" altLang="ko-KR" sz="1600" dirty="0" smtClean="0"/>
          </a:p>
          <a:p>
            <a:pPr marL="114300" indent="0">
              <a:lnSpc>
                <a:spcPct val="150000"/>
              </a:lnSpc>
              <a:buFont typeface="Arial" pitchFamily="34" charset="0"/>
              <a:buNone/>
            </a:pPr>
            <a:r>
              <a:rPr kumimoji="0" lang="en-US" altLang="ko-KR" sz="1600" b="1" dirty="0">
                <a:solidFill>
                  <a:srgbClr val="0000FF"/>
                </a:solidFill>
              </a:rPr>
              <a:t> </a:t>
            </a:r>
            <a:r>
              <a:rPr kumimoji="0" lang="en-US" altLang="ko-KR" sz="1600" b="1" dirty="0" smtClean="0">
                <a:solidFill>
                  <a:srgbClr val="0000FF"/>
                </a:solidFill>
              </a:rPr>
              <a:t>    </a:t>
            </a:r>
            <a:r>
              <a:rPr kumimoji="0" lang="en-US" altLang="ko-KR" sz="1600" b="1" dirty="0" smtClean="0"/>
              <a:t>“</a:t>
            </a:r>
            <a:r>
              <a:rPr kumimoji="0" lang="ko-KR" altLang="en-US" sz="1600" dirty="0" err="1" smtClean="0"/>
              <a:t>사용중</a:t>
            </a:r>
            <a:r>
              <a:rPr kumimoji="0" lang="en-US" altLang="ko-KR" sz="1600" dirty="0" smtClean="0"/>
              <a:t>”</a:t>
            </a:r>
            <a:r>
              <a:rPr kumimoji="0" lang="ko-KR" altLang="en-US" sz="1600" dirty="0" smtClean="0"/>
              <a:t> 표시와 함께 센서가 작동되며</a:t>
            </a:r>
            <a:r>
              <a:rPr kumimoji="0" lang="en-US" altLang="ko-KR" sz="1600" dirty="0" smtClean="0"/>
              <a:t> </a:t>
            </a:r>
            <a:r>
              <a:rPr kumimoji="0" lang="ko-KR" altLang="en-US" sz="1600" dirty="0" smtClean="0"/>
              <a:t>누출</a:t>
            </a:r>
            <a:r>
              <a:rPr kumimoji="0" lang="en-US" altLang="ko-KR" sz="1600" dirty="0" smtClean="0"/>
              <a:t>, </a:t>
            </a:r>
            <a:r>
              <a:rPr kumimoji="0" lang="ko-KR" altLang="en-US" sz="1600" dirty="0" smtClean="0"/>
              <a:t>화재</a:t>
            </a:r>
            <a:r>
              <a:rPr kumimoji="0" lang="en-US" altLang="ko-KR" sz="1600" dirty="0" smtClean="0"/>
              <a:t>,</a:t>
            </a:r>
          </a:p>
          <a:p>
            <a:pPr marL="114300" indent="0">
              <a:lnSpc>
                <a:spcPct val="150000"/>
              </a:lnSpc>
              <a:buFont typeface="Arial" pitchFamily="34" charset="0"/>
              <a:buNone/>
            </a:pPr>
            <a:r>
              <a:rPr kumimoji="0" lang="en-US" altLang="ko-KR" sz="1600" dirty="0"/>
              <a:t> </a:t>
            </a:r>
            <a:r>
              <a:rPr kumimoji="0" lang="en-US" altLang="ko-KR" sz="1600" dirty="0" smtClean="0"/>
              <a:t>    </a:t>
            </a:r>
            <a:r>
              <a:rPr kumimoji="0" lang="ko-KR" altLang="en-US" sz="1600" dirty="0" smtClean="0"/>
              <a:t>지진을 감지하면 자동으로 가스를 차단합니다</a:t>
            </a:r>
            <a:r>
              <a:rPr kumimoji="0" lang="en-US" altLang="ko-KR" sz="1600" dirty="0" smtClean="0"/>
              <a:t>.</a:t>
            </a:r>
            <a:r>
              <a:rPr kumimoji="0" lang="ko-KR" altLang="en-US" sz="1600" dirty="0" smtClean="0"/>
              <a:t> </a:t>
            </a:r>
            <a:endParaRPr kumimoji="0" lang="en-US" altLang="ko-KR" sz="1600" dirty="0" smtClean="0"/>
          </a:p>
        </p:txBody>
      </p:sp>
    </p:spTree>
    <p:extLst>
      <p:ext uri="{BB962C8B-B14F-4D97-AF65-F5344CB8AC3E}">
        <p14:creationId xmlns:p14="http://schemas.microsoft.com/office/powerpoint/2010/main" val="261023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71" y="44624"/>
            <a:ext cx="2217533" cy="78947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87863" y="1034751"/>
            <a:ext cx="17281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제품 용도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15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27446" y="410748"/>
            <a:ext cx="2872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+mn-ea"/>
                <a:ea typeface="+mn-ea"/>
              </a:rPr>
              <a:t>3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제품 소개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53022"/>
            <a:ext cx="1656184" cy="57581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2" y="116632"/>
            <a:ext cx="1385379" cy="190989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916055" y="1099317"/>
            <a:ext cx="6446810" cy="4894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rgbClr val="FF0000"/>
                </a:solidFill>
              </a:rPr>
              <a:t>24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시간 알아서 잠가주는 다기능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퓨즈콕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!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202670" y="1663255"/>
          <a:ext cx="8712967" cy="4951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7"/>
              </a:tblGrid>
              <a:tr h="154972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▶노후 사용시설의 가스누출 여부를 감지하지 못하여 발생하는 가스누출 화재사고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endParaRPr lang="en-US" altLang="ko-KR" sz="1800" b="1" kern="1200" dirty="0" smtClean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   음식물 </a:t>
                      </a:r>
                      <a:r>
                        <a:rPr lang="ko-KR" altLang="en-US" sz="1800" b="1" kern="1200" dirty="0" err="1" smtClean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조리중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 사용자 부주의로 발생하는 가스화재사고를 예방하기 위하여</a:t>
                      </a:r>
                      <a:endParaRPr lang="en-US" altLang="ko-KR" sz="1800" b="1" kern="1200" dirty="0" smtClean="0">
                        <a:solidFill>
                          <a:schemeClr val="lt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기존의 기계식 중간밸브와 스마트센서 </a:t>
                      </a:r>
                      <a:r>
                        <a:rPr lang="ko-KR" altLang="en-US" sz="1800" b="1" kern="1200" dirty="0" err="1" smtClean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유닛을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 일체화하여 완전 자동화한 제품</a:t>
                      </a:r>
                      <a:endParaRPr lang="en-US" altLang="ko-KR" sz="1800" b="1" kern="1200" dirty="0" smtClean="0">
                        <a:solidFill>
                          <a:schemeClr val="lt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92373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내장된 스마트센서가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가스흐름</a:t>
                      </a: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온도변화</a:t>
                      </a: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진동여부</a:t>
                      </a: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사용시간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등을 종합적으로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감지하여 가스레인지 사용여부를 판단하고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사용중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가스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누출</a:t>
                      </a: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화재</a:t>
                      </a: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지진 등 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위험사항 발생시 타이머 설정시간이 남아 있더라도 밸브를 자동으로 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잠가주는 인공지능형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가스타이머콕입니다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47771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아무리 안전이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중요하다해도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사용이 불편하면 좋은 제품이 될 수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없는것이기에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전원 버튼을 터치한 이후 어떤 경우든 </a:t>
                      </a:r>
                      <a:r>
                        <a:rPr lang="ko-KR" altLang="en-US" sz="18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알아서 자동으로 밸브를 잠가주는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사용 편의성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을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상품기획의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핵심중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하나로 고려하였습니다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51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611858"/>
            <a:ext cx="2439448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0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AutoShape 12"/>
          <p:cNvSpPr>
            <a:spLocks noChangeArrowheads="1"/>
          </p:cNvSpPr>
          <p:nvPr/>
        </p:nvSpPr>
        <p:spPr bwMode="auto">
          <a:xfrm>
            <a:off x="312516" y="1556792"/>
            <a:ext cx="8496943" cy="5184576"/>
          </a:xfrm>
          <a:prstGeom prst="roundRect">
            <a:avLst>
              <a:gd name="adj" fmla="val 4815"/>
            </a:avLst>
          </a:prstGeom>
          <a:solidFill>
            <a:srgbClr val="153133">
              <a:alpha val="10000"/>
            </a:srgbClr>
          </a:solidFill>
          <a:ln>
            <a:noFill/>
          </a:ln>
          <a:effectLst/>
        </p:spPr>
        <p:txBody>
          <a:bodyPr wrap="none" lIns="87313" tIns="44450" rIns="87313" bIns="44450" anchor="ctr"/>
          <a:lstStyle/>
          <a:p>
            <a:endParaRPr lang="ko-KR" altLang="en-US"/>
          </a:p>
        </p:txBody>
      </p:sp>
      <p:sp>
        <p:nvSpPr>
          <p:cNvPr id="135" name="Freeform 348"/>
          <p:cNvSpPr>
            <a:spLocks/>
          </p:cNvSpPr>
          <p:nvPr/>
        </p:nvSpPr>
        <p:spPr bwMode="auto">
          <a:xfrm>
            <a:off x="4861964" y="2255386"/>
            <a:ext cx="363537" cy="4013375"/>
          </a:xfrm>
          <a:custGeom>
            <a:avLst/>
            <a:gdLst>
              <a:gd name="T0" fmla="*/ 228 w 229"/>
              <a:gd name="T1" fmla="*/ 0 h 1177"/>
              <a:gd name="T2" fmla="*/ 0 w 229"/>
              <a:gd name="T3" fmla="*/ 0 h 1177"/>
              <a:gd name="T4" fmla="*/ 0 w 229"/>
              <a:gd name="T5" fmla="*/ 1176 h 1177"/>
              <a:gd name="T6" fmla="*/ 221 w 229"/>
              <a:gd name="T7" fmla="*/ 1176 h 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9" h="1177">
                <a:moveTo>
                  <a:pt x="228" y="0"/>
                </a:moveTo>
                <a:lnTo>
                  <a:pt x="0" y="0"/>
                </a:lnTo>
                <a:lnTo>
                  <a:pt x="0" y="1176"/>
                </a:lnTo>
                <a:lnTo>
                  <a:pt x="221" y="1176"/>
                </a:lnTo>
              </a:path>
            </a:pathLst>
          </a:custGeom>
          <a:noFill/>
          <a:ln w="19050" cap="flat" cmpd="sng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  <a:effectLst>
            <a:outerShdw dist="17961" dir="2700000" algn="ctr" rotWithShape="0">
              <a:srgbClr val="2A321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1" name="Rectangle 364"/>
          <p:cNvSpPr>
            <a:spLocks noChangeArrowheads="1"/>
          </p:cNvSpPr>
          <p:nvPr/>
        </p:nvSpPr>
        <p:spPr bwMode="auto">
          <a:xfrm>
            <a:off x="5220072" y="1772816"/>
            <a:ext cx="2664296" cy="873140"/>
          </a:xfrm>
          <a:prstGeom prst="rect">
            <a:avLst/>
          </a:prstGeom>
          <a:gradFill rotWithShape="0">
            <a:gsLst>
              <a:gs pos="0">
                <a:srgbClr val="00CC00"/>
              </a:gs>
              <a:gs pos="100000">
                <a:srgbClr val="00CC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19050">
            <a:miter lim="800000"/>
            <a:headEnd/>
            <a:tailEnd/>
          </a:ln>
          <a:effectLst/>
          <a:scene3d>
            <a:camera prst="legacyObliqueBottom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00CC0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endParaRPr lang="ko-KR" altLang="ko-KR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16</a:t>
            </a:r>
            <a:endParaRPr lang="ko-KR" altLang="en-US" dirty="0"/>
          </a:p>
        </p:txBody>
      </p:sp>
      <p:sp>
        <p:nvSpPr>
          <p:cNvPr id="22" name="텍스트 개체 틀 2"/>
          <p:cNvSpPr txBox="1">
            <a:spLocks/>
          </p:cNvSpPr>
          <p:nvPr/>
        </p:nvSpPr>
        <p:spPr>
          <a:xfrm>
            <a:off x="312516" y="1052736"/>
            <a:ext cx="8496944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제품 기능</a:t>
            </a:r>
            <a:endParaRPr kumimoji="0" lang="en-US" altLang="ko-KR" sz="2000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347811"/>
            <a:ext cx="1425176" cy="495503"/>
          </a:xfrm>
          <a:prstGeom prst="rect">
            <a:avLst/>
          </a:prstGeom>
        </p:spPr>
      </p:pic>
      <p:sp>
        <p:nvSpPr>
          <p:cNvPr id="136" name="Line 349"/>
          <p:cNvSpPr>
            <a:spLocks noChangeShapeType="1"/>
          </p:cNvSpPr>
          <p:nvPr/>
        </p:nvSpPr>
        <p:spPr bwMode="auto">
          <a:xfrm flipH="1">
            <a:off x="4851772" y="4005263"/>
            <a:ext cx="361950" cy="0"/>
          </a:xfrm>
          <a:prstGeom prst="line">
            <a:avLst/>
          </a:prstGeom>
          <a:noFill/>
          <a:ln w="19050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  <a:effectLst>
            <a:outerShdw dist="17961" dir="2700000" algn="ctr" rotWithShape="0">
              <a:srgbClr val="2A321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7" name="Line 350"/>
          <p:cNvSpPr>
            <a:spLocks noChangeShapeType="1"/>
          </p:cNvSpPr>
          <p:nvPr/>
        </p:nvSpPr>
        <p:spPr bwMode="auto">
          <a:xfrm flipH="1">
            <a:off x="4872786" y="4742532"/>
            <a:ext cx="361950" cy="0"/>
          </a:xfrm>
          <a:prstGeom prst="line">
            <a:avLst/>
          </a:prstGeom>
          <a:noFill/>
          <a:ln w="19050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  <a:effectLst>
            <a:outerShdw dist="17961" dir="2700000" algn="ctr" rotWithShape="0">
              <a:srgbClr val="2A321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0" name="Line 363"/>
          <p:cNvSpPr>
            <a:spLocks noChangeShapeType="1"/>
          </p:cNvSpPr>
          <p:nvPr/>
        </p:nvSpPr>
        <p:spPr bwMode="auto">
          <a:xfrm flipH="1">
            <a:off x="4851772" y="3250690"/>
            <a:ext cx="361950" cy="0"/>
          </a:xfrm>
          <a:prstGeom prst="line">
            <a:avLst/>
          </a:prstGeom>
          <a:noFill/>
          <a:ln w="19050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  <a:effectLst>
            <a:outerShdw dist="17961" dir="2700000" algn="ctr" rotWithShape="0">
              <a:srgbClr val="2A321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61" name="Rectangle 397"/>
          <p:cNvSpPr>
            <a:spLocks noChangeArrowheads="1"/>
          </p:cNvSpPr>
          <p:nvPr/>
        </p:nvSpPr>
        <p:spPr bwMode="auto">
          <a:xfrm>
            <a:off x="5428034" y="2313707"/>
            <a:ext cx="2115964" cy="276999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dirty="0" smtClean="0">
                <a:solidFill>
                  <a:schemeClr val="bg1"/>
                </a:solidFill>
                <a:latin typeface="Arial" charset="0"/>
                <a:ea typeface="HY헤드라인M" pitchFamily="18" charset="-127"/>
              </a:rPr>
              <a:t>Convenient Function</a:t>
            </a:r>
            <a:endParaRPr lang="en-US" altLang="ko-KR" dirty="0">
              <a:solidFill>
                <a:schemeClr val="bg1"/>
              </a:solidFill>
              <a:latin typeface="Arial" charset="0"/>
              <a:ea typeface="HY헤드라인M" pitchFamily="18" charset="-127"/>
            </a:endParaRPr>
          </a:p>
        </p:txBody>
      </p:sp>
      <p:sp>
        <p:nvSpPr>
          <p:cNvPr id="170" name="Freeform 340"/>
          <p:cNvSpPr>
            <a:spLocks/>
          </p:cNvSpPr>
          <p:nvPr/>
        </p:nvSpPr>
        <p:spPr bwMode="auto">
          <a:xfrm>
            <a:off x="521768" y="2206194"/>
            <a:ext cx="363537" cy="4075267"/>
          </a:xfrm>
          <a:custGeom>
            <a:avLst/>
            <a:gdLst>
              <a:gd name="T0" fmla="*/ 228 w 229"/>
              <a:gd name="T1" fmla="*/ 0 h 1177"/>
              <a:gd name="T2" fmla="*/ 0 w 229"/>
              <a:gd name="T3" fmla="*/ 0 h 1177"/>
              <a:gd name="T4" fmla="*/ 0 w 229"/>
              <a:gd name="T5" fmla="*/ 1176 h 1177"/>
              <a:gd name="T6" fmla="*/ 221 w 229"/>
              <a:gd name="T7" fmla="*/ 1176 h 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9" h="1177">
                <a:moveTo>
                  <a:pt x="228" y="0"/>
                </a:moveTo>
                <a:lnTo>
                  <a:pt x="0" y="0"/>
                </a:lnTo>
                <a:lnTo>
                  <a:pt x="0" y="1176"/>
                </a:lnTo>
                <a:lnTo>
                  <a:pt x="221" y="1176"/>
                </a:lnTo>
              </a:path>
            </a:pathLst>
          </a:custGeom>
          <a:noFill/>
          <a:ln w="19050" cap="flat" cmpd="sng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  <a:effectLst>
            <a:outerShdw dist="17961" dir="2700000" algn="ctr" rotWithShape="0">
              <a:srgbClr val="2A321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71" name="Line 341"/>
          <p:cNvSpPr>
            <a:spLocks noChangeShapeType="1"/>
          </p:cNvSpPr>
          <p:nvPr/>
        </p:nvSpPr>
        <p:spPr bwMode="auto">
          <a:xfrm flipH="1">
            <a:off x="539048" y="3937749"/>
            <a:ext cx="361950" cy="0"/>
          </a:xfrm>
          <a:prstGeom prst="line">
            <a:avLst/>
          </a:prstGeom>
          <a:noFill/>
          <a:ln w="19050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  <a:effectLst>
            <a:outerShdw dist="17961" dir="2700000" algn="ctr" rotWithShape="0">
              <a:srgbClr val="2A321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72" name="Line 342"/>
          <p:cNvSpPr>
            <a:spLocks noChangeShapeType="1"/>
          </p:cNvSpPr>
          <p:nvPr/>
        </p:nvSpPr>
        <p:spPr bwMode="auto">
          <a:xfrm flipH="1">
            <a:off x="537642" y="4722382"/>
            <a:ext cx="361950" cy="0"/>
          </a:xfrm>
          <a:prstGeom prst="line">
            <a:avLst/>
          </a:prstGeom>
          <a:noFill/>
          <a:ln w="19050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  <a:effectLst>
            <a:outerShdw dist="17961" dir="2700000" algn="ctr" rotWithShape="0">
              <a:srgbClr val="2A321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73" name="Line 346"/>
          <p:cNvSpPr>
            <a:spLocks noChangeShapeType="1"/>
          </p:cNvSpPr>
          <p:nvPr/>
        </p:nvSpPr>
        <p:spPr bwMode="auto">
          <a:xfrm flipH="1">
            <a:off x="520621" y="3222960"/>
            <a:ext cx="361950" cy="0"/>
          </a:xfrm>
          <a:prstGeom prst="line">
            <a:avLst/>
          </a:prstGeom>
          <a:noFill/>
          <a:ln w="19050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  <a:effectLst>
            <a:outerShdw dist="17961" dir="2700000" algn="ctr" rotWithShape="0">
              <a:srgbClr val="2A321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0" name="Line 350"/>
          <p:cNvSpPr>
            <a:spLocks noChangeShapeType="1"/>
          </p:cNvSpPr>
          <p:nvPr/>
        </p:nvSpPr>
        <p:spPr bwMode="auto">
          <a:xfrm flipH="1">
            <a:off x="4883411" y="5491373"/>
            <a:ext cx="361950" cy="0"/>
          </a:xfrm>
          <a:prstGeom prst="line">
            <a:avLst/>
          </a:prstGeom>
          <a:noFill/>
          <a:ln w="19050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  <a:effectLst>
            <a:outerShdw dist="17961" dir="2700000" algn="ctr" rotWithShape="0">
              <a:srgbClr val="2A321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1" name="Line 342"/>
          <p:cNvSpPr>
            <a:spLocks noChangeShapeType="1"/>
          </p:cNvSpPr>
          <p:nvPr/>
        </p:nvSpPr>
        <p:spPr bwMode="auto">
          <a:xfrm flipH="1">
            <a:off x="560934" y="5491373"/>
            <a:ext cx="361950" cy="0"/>
          </a:xfrm>
          <a:prstGeom prst="line">
            <a:avLst/>
          </a:prstGeom>
          <a:noFill/>
          <a:ln w="19050">
            <a:solidFill>
              <a:srgbClr val="FFFF00"/>
            </a:solidFill>
            <a:prstDash val="dash"/>
            <a:round/>
            <a:headEnd type="none" w="sm" len="sm"/>
            <a:tailEnd type="none" w="sm" len="sm"/>
          </a:ln>
          <a:effectLst>
            <a:outerShdw dist="17961" dir="2700000" algn="ctr" rotWithShape="0">
              <a:srgbClr val="2A321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60" name="Rectangle 376"/>
          <p:cNvSpPr>
            <a:spLocks noChangeArrowheads="1"/>
          </p:cNvSpPr>
          <p:nvPr/>
        </p:nvSpPr>
        <p:spPr bwMode="auto">
          <a:xfrm>
            <a:off x="5428034" y="1916832"/>
            <a:ext cx="1109278" cy="338554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200" b="1" dirty="0" smtClean="0">
                <a:solidFill>
                  <a:schemeClr val="bg1"/>
                </a:solidFill>
                <a:latin typeface="Arial" charset="0"/>
                <a:ea typeface="HY헤드라인M" pitchFamily="18" charset="-127"/>
              </a:rPr>
              <a:t>편의기</a:t>
            </a:r>
            <a:r>
              <a:rPr lang="ko-KR" altLang="en-US" sz="2200" b="1" dirty="0">
                <a:solidFill>
                  <a:schemeClr val="bg1"/>
                </a:solidFill>
                <a:latin typeface="Arial" charset="0"/>
                <a:ea typeface="HY헤드라인M" pitchFamily="18" charset="-127"/>
              </a:rPr>
              <a:t>능</a:t>
            </a:r>
            <a:endParaRPr lang="en-US" altLang="ko-KR" sz="2200" b="1" dirty="0">
              <a:solidFill>
                <a:schemeClr val="bg1"/>
              </a:solidFill>
              <a:latin typeface="Arial" charset="0"/>
              <a:ea typeface="HY헤드라인M" pitchFamily="18" charset="-127"/>
            </a:endParaRPr>
          </a:p>
        </p:txBody>
      </p:sp>
      <p:sp>
        <p:nvSpPr>
          <p:cNvPr id="174" name="Rectangle 347"/>
          <p:cNvSpPr>
            <a:spLocks noChangeArrowheads="1"/>
          </p:cNvSpPr>
          <p:nvPr/>
        </p:nvSpPr>
        <p:spPr bwMode="auto">
          <a:xfrm>
            <a:off x="899592" y="1772816"/>
            <a:ext cx="2664296" cy="866756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9900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19050">
            <a:miter lim="800000"/>
            <a:headEnd/>
            <a:tailEnd/>
          </a:ln>
          <a:effectLst/>
          <a:scene3d>
            <a:camera prst="legacyObliqueBottom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99000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endParaRPr lang="ko-KR" altLang="ko-KR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62" name="AutoShape 398"/>
          <p:cNvSpPr>
            <a:spLocks noChangeArrowheads="1"/>
          </p:cNvSpPr>
          <p:nvPr/>
        </p:nvSpPr>
        <p:spPr bwMode="auto">
          <a:xfrm>
            <a:off x="882571" y="2856260"/>
            <a:ext cx="3470671" cy="716756"/>
          </a:xfrm>
          <a:prstGeom prst="roundRect">
            <a:avLst>
              <a:gd name="adj" fmla="val 9028"/>
            </a:avLst>
          </a:prstGeom>
          <a:solidFill>
            <a:srgbClr val="660033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63" name="AutoShape 399"/>
          <p:cNvSpPr>
            <a:spLocks noChangeArrowheads="1"/>
          </p:cNvSpPr>
          <p:nvPr/>
        </p:nvSpPr>
        <p:spPr bwMode="auto">
          <a:xfrm>
            <a:off x="893502" y="2861530"/>
            <a:ext cx="3443343" cy="332027"/>
          </a:xfrm>
          <a:prstGeom prst="roundRect">
            <a:avLst>
              <a:gd name="adj" fmla="val 13880"/>
            </a:avLst>
          </a:prstGeom>
          <a:gradFill rotWithShape="0">
            <a:gsLst>
              <a:gs pos="0">
                <a:schemeClr val="bg1">
                  <a:alpha val="67000"/>
                </a:schemeClr>
              </a:gs>
              <a:gs pos="100000">
                <a:schemeClr val="tx2"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175" name="Picture 373" descr="su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442" y="2958853"/>
            <a:ext cx="184010" cy="25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6" name="Rectangle 374"/>
          <p:cNvSpPr>
            <a:spLocks noChangeArrowheads="1"/>
          </p:cNvSpPr>
          <p:nvPr/>
        </p:nvSpPr>
        <p:spPr bwMode="auto">
          <a:xfrm>
            <a:off x="1378121" y="2935314"/>
            <a:ext cx="2826410" cy="553999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미세가스누출 감지기능</a:t>
            </a:r>
            <a:endParaRPr lang="en-US" altLang="ko-KR" b="1" dirty="0" smtClean="0">
              <a:solidFill>
                <a:schemeClr val="bg1"/>
              </a:solidFill>
              <a:latin typeface="Arial" charset="0"/>
            </a:endParaRPr>
          </a:p>
          <a:p>
            <a:r>
              <a:rPr lang="en-US" altLang="ko-KR" b="1" dirty="0" smtClean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누출감지 및 밸브 차단</a:t>
            </a:r>
            <a:endParaRPr lang="en-US" altLang="ko-KR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7" name="Rectangle 375"/>
          <p:cNvSpPr>
            <a:spLocks noChangeArrowheads="1"/>
          </p:cNvSpPr>
          <p:nvPr/>
        </p:nvSpPr>
        <p:spPr bwMode="auto">
          <a:xfrm>
            <a:off x="1105967" y="1916832"/>
            <a:ext cx="1109278" cy="338554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200" b="1" dirty="0" smtClean="0">
                <a:solidFill>
                  <a:schemeClr val="bg1"/>
                </a:solidFill>
                <a:latin typeface="Arial" charset="0"/>
                <a:ea typeface="HY헤드라인M" pitchFamily="18" charset="-127"/>
              </a:rPr>
              <a:t>안전기능</a:t>
            </a:r>
            <a:endParaRPr lang="en-US" altLang="ko-KR" sz="2200" b="1" dirty="0">
              <a:solidFill>
                <a:schemeClr val="bg1"/>
              </a:solidFill>
              <a:latin typeface="Arial" charset="0"/>
              <a:ea typeface="HY헤드라인M" pitchFamily="18" charset="-127"/>
            </a:endParaRPr>
          </a:p>
        </p:txBody>
      </p:sp>
      <p:sp>
        <p:nvSpPr>
          <p:cNvPr id="181" name="Rectangle 396"/>
          <p:cNvSpPr>
            <a:spLocks noChangeArrowheads="1"/>
          </p:cNvSpPr>
          <p:nvPr/>
        </p:nvSpPr>
        <p:spPr bwMode="auto">
          <a:xfrm>
            <a:off x="1105967" y="2313707"/>
            <a:ext cx="1603003" cy="553998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dirty="0" smtClean="0">
                <a:solidFill>
                  <a:schemeClr val="bg1"/>
                </a:solidFill>
                <a:latin typeface="Arial" charset="0"/>
                <a:ea typeface="HY헤드라인M" pitchFamily="18" charset="-127"/>
              </a:rPr>
              <a:t>Safety </a:t>
            </a:r>
            <a:r>
              <a:rPr lang="en-US" altLang="ko-KR" dirty="0">
                <a:solidFill>
                  <a:schemeClr val="bg1"/>
                </a:solidFill>
                <a:latin typeface="Arial" charset="0"/>
                <a:ea typeface="HY헤드라인M" pitchFamily="18" charset="-127"/>
              </a:rPr>
              <a:t>Function</a:t>
            </a:r>
          </a:p>
          <a:p>
            <a:endParaRPr lang="en-US" altLang="ko-KR" dirty="0">
              <a:solidFill>
                <a:schemeClr val="bg1"/>
              </a:solidFill>
              <a:latin typeface="Arial" charset="0"/>
              <a:ea typeface="HY헤드라인M" pitchFamily="18" charset="-127"/>
            </a:endParaRPr>
          </a:p>
        </p:txBody>
      </p:sp>
      <p:sp>
        <p:nvSpPr>
          <p:cNvPr id="205" name="AutoShape 398"/>
          <p:cNvSpPr>
            <a:spLocks noChangeArrowheads="1"/>
          </p:cNvSpPr>
          <p:nvPr/>
        </p:nvSpPr>
        <p:spPr bwMode="auto">
          <a:xfrm>
            <a:off x="885305" y="3602039"/>
            <a:ext cx="3470671" cy="716756"/>
          </a:xfrm>
          <a:prstGeom prst="roundRect">
            <a:avLst>
              <a:gd name="adj" fmla="val 9028"/>
            </a:avLst>
          </a:prstGeom>
          <a:solidFill>
            <a:srgbClr val="660033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06" name="AutoShape 399"/>
          <p:cNvSpPr>
            <a:spLocks noChangeArrowheads="1"/>
          </p:cNvSpPr>
          <p:nvPr/>
        </p:nvSpPr>
        <p:spPr bwMode="auto">
          <a:xfrm>
            <a:off x="896236" y="3607309"/>
            <a:ext cx="3443343" cy="332027"/>
          </a:xfrm>
          <a:prstGeom prst="roundRect">
            <a:avLst>
              <a:gd name="adj" fmla="val 13880"/>
            </a:avLst>
          </a:prstGeom>
          <a:gradFill rotWithShape="0">
            <a:gsLst>
              <a:gs pos="0">
                <a:schemeClr val="bg1">
                  <a:alpha val="67000"/>
                </a:schemeClr>
              </a:gs>
              <a:gs pos="100000">
                <a:schemeClr val="tx2"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207" name="Picture 373" descr="su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76" y="3704632"/>
            <a:ext cx="184010" cy="25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" name="Rectangle 374"/>
          <p:cNvSpPr>
            <a:spLocks noChangeArrowheads="1"/>
          </p:cNvSpPr>
          <p:nvPr/>
        </p:nvSpPr>
        <p:spPr bwMode="auto">
          <a:xfrm>
            <a:off x="1380855" y="3681093"/>
            <a:ext cx="2826410" cy="553999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b="1" dirty="0" err="1" smtClean="0">
                <a:solidFill>
                  <a:schemeClr val="bg1"/>
                </a:solidFill>
                <a:latin typeface="Arial" charset="0"/>
              </a:rPr>
              <a:t>자동잠금</a:t>
            </a:r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 기능</a:t>
            </a:r>
            <a:endParaRPr lang="en-US" altLang="ko-KR" b="1" dirty="0" smtClean="0">
              <a:solidFill>
                <a:schemeClr val="bg1"/>
              </a:solidFill>
              <a:latin typeface="Arial" charset="0"/>
            </a:endParaRPr>
          </a:p>
          <a:p>
            <a:r>
              <a:rPr lang="en-US" altLang="ko-KR" b="1" dirty="0" smtClean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위험발생시 밸브 차단</a:t>
            </a:r>
            <a:r>
              <a:rPr lang="en-US" altLang="ko-KR" b="1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altLang="ko-KR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0" name="AutoShape 398"/>
          <p:cNvSpPr>
            <a:spLocks noChangeArrowheads="1"/>
          </p:cNvSpPr>
          <p:nvPr/>
        </p:nvSpPr>
        <p:spPr bwMode="auto">
          <a:xfrm>
            <a:off x="889018" y="4356662"/>
            <a:ext cx="3470671" cy="716756"/>
          </a:xfrm>
          <a:prstGeom prst="roundRect">
            <a:avLst>
              <a:gd name="adj" fmla="val 9028"/>
            </a:avLst>
          </a:prstGeom>
          <a:solidFill>
            <a:srgbClr val="660033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11" name="AutoShape 399"/>
          <p:cNvSpPr>
            <a:spLocks noChangeArrowheads="1"/>
          </p:cNvSpPr>
          <p:nvPr/>
        </p:nvSpPr>
        <p:spPr bwMode="auto">
          <a:xfrm>
            <a:off x="899949" y="4361932"/>
            <a:ext cx="3443343" cy="332027"/>
          </a:xfrm>
          <a:prstGeom prst="roundRect">
            <a:avLst>
              <a:gd name="adj" fmla="val 13880"/>
            </a:avLst>
          </a:prstGeom>
          <a:gradFill rotWithShape="0">
            <a:gsLst>
              <a:gs pos="0">
                <a:schemeClr val="bg1">
                  <a:alpha val="67000"/>
                </a:schemeClr>
              </a:gs>
              <a:gs pos="100000">
                <a:schemeClr val="tx2"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212" name="Picture 373" descr="su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89" y="4459255"/>
            <a:ext cx="184010" cy="25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3" name="Rectangle 374"/>
          <p:cNvSpPr>
            <a:spLocks noChangeArrowheads="1"/>
          </p:cNvSpPr>
          <p:nvPr/>
        </p:nvSpPr>
        <p:spPr bwMode="auto">
          <a:xfrm>
            <a:off x="1384567" y="4435716"/>
            <a:ext cx="3215925" cy="553998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화재방지 기능</a:t>
            </a:r>
            <a:endParaRPr lang="en-US" altLang="ko-KR" b="1" dirty="0" smtClean="0">
              <a:solidFill>
                <a:schemeClr val="bg1"/>
              </a:solidFill>
              <a:latin typeface="Arial" charset="0"/>
            </a:endParaRPr>
          </a:p>
          <a:p>
            <a:r>
              <a:rPr lang="en-US" altLang="ko-KR" b="1" dirty="0" smtClean="0">
                <a:solidFill>
                  <a:schemeClr val="bg1"/>
                </a:solidFill>
                <a:latin typeface="Arial" charset="0"/>
              </a:rPr>
              <a:t>:</a:t>
            </a:r>
            <a:r>
              <a:rPr lang="ko-KR" altLang="en-US" sz="1600" b="1" dirty="0" smtClean="0">
                <a:solidFill>
                  <a:schemeClr val="bg1"/>
                </a:solidFill>
                <a:latin typeface="Arial" charset="0"/>
              </a:rPr>
              <a:t>주변온도 </a:t>
            </a:r>
            <a:r>
              <a:rPr lang="en-US" altLang="ko-KR" sz="1600" b="1" dirty="0" smtClean="0">
                <a:solidFill>
                  <a:schemeClr val="bg1"/>
                </a:solidFill>
                <a:latin typeface="Arial" charset="0"/>
              </a:rPr>
              <a:t>70</a:t>
            </a:r>
            <a:r>
              <a:rPr lang="ko-KR" altLang="en-US" sz="16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℃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Arial" charset="0"/>
              </a:rPr>
              <a:t>상승시</a:t>
            </a:r>
            <a:r>
              <a:rPr lang="ko-KR" altLang="en-US" sz="1600" b="1" dirty="0" smtClean="0">
                <a:solidFill>
                  <a:schemeClr val="bg1"/>
                </a:solidFill>
                <a:latin typeface="Arial" charset="0"/>
              </a:rPr>
              <a:t> 밸브차단</a:t>
            </a:r>
            <a:r>
              <a:rPr lang="en-US" altLang="ko-KR" sz="1600" b="1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altLang="ko-KR" sz="16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5" name="AutoShape 398"/>
          <p:cNvSpPr>
            <a:spLocks noChangeArrowheads="1"/>
          </p:cNvSpPr>
          <p:nvPr/>
        </p:nvSpPr>
        <p:spPr bwMode="auto">
          <a:xfrm>
            <a:off x="890067" y="5122416"/>
            <a:ext cx="3470671" cy="716756"/>
          </a:xfrm>
          <a:prstGeom prst="roundRect">
            <a:avLst>
              <a:gd name="adj" fmla="val 9028"/>
            </a:avLst>
          </a:prstGeom>
          <a:solidFill>
            <a:srgbClr val="660033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16" name="AutoShape 399"/>
          <p:cNvSpPr>
            <a:spLocks noChangeArrowheads="1"/>
          </p:cNvSpPr>
          <p:nvPr/>
        </p:nvSpPr>
        <p:spPr bwMode="auto">
          <a:xfrm>
            <a:off x="900998" y="5127686"/>
            <a:ext cx="3443343" cy="332027"/>
          </a:xfrm>
          <a:prstGeom prst="roundRect">
            <a:avLst>
              <a:gd name="adj" fmla="val 13880"/>
            </a:avLst>
          </a:prstGeom>
          <a:gradFill rotWithShape="0">
            <a:gsLst>
              <a:gs pos="0">
                <a:schemeClr val="bg1">
                  <a:alpha val="67000"/>
                </a:schemeClr>
              </a:gs>
              <a:gs pos="100000">
                <a:schemeClr val="tx2"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217" name="Picture 373" descr="su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38" y="5225009"/>
            <a:ext cx="184010" cy="25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8" name="Rectangle 374"/>
          <p:cNvSpPr>
            <a:spLocks noChangeArrowheads="1"/>
          </p:cNvSpPr>
          <p:nvPr/>
        </p:nvSpPr>
        <p:spPr bwMode="auto">
          <a:xfrm>
            <a:off x="1385617" y="5201470"/>
            <a:ext cx="2826410" cy="553998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과류차단 기능</a:t>
            </a:r>
            <a:endParaRPr lang="en-US" altLang="ko-KR" b="1" dirty="0" smtClean="0">
              <a:solidFill>
                <a:schemeClr val="bg1"/>
              </a:solidFill>
              <a:latin typeface="Arial" charset="0"/>
            </a:endParaRPr>
          </a:p>
          <a:p>
            <a:r>
              <a:rPr lang="en-US" altLang="ko-KR" b="1" dirty="0" smtClean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1600" b="1" dirty="0" smtClean="0">
                <a:solidFill>
                  <a:schemeClr val="bg1"/>
                </a:solidFill>
                <a:latin typeface="Arial" charset="0"/>
              </a:rPr>
              <a:t>다량의 가스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Arial" charset="0"/>
              </a:rPr>
              <a:t>유입시</a:t>
            </a:r>
            <a:r>
              <a:rPr lang="ko-KR" altLang="en-US" sz="1600" b="1" dirty="0" smtClean="0">
                <a:solidFill>
                  <a:schemeClr val="bg1"/>
                </a:solidFill>
                <a:latin typeface="Arial" charset="0"/>
              </a:rPr>
              <a:t> 밸브 차단</a:t>
            </a:r>
            <a:r>
              <a:rPr lang="en-US" altLang="ko-KR" sz="1600" b="1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altLang="ko-KR" sz="16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20" name="AutoShape 398"/>
          <p:cNvSpPr>
            <a:spLocks noChangeArrowheads="1"/>
          </p:cNvSpPr>
          <p:nvPr/>
        </p:nvSpPr>
        <p:spPr bwMode="auto">
          <a:xfrm>
            <a:off x="885305" y="5879307"/>
            <a:ext cx="3470671" cy="716756"/>
          </a:xfrm>
          <a:prstGeom prst="roundRect">
            <a:avLst>
              <a:gd name="adj" fmla="val 9028"/>
            </a:avLst>
          </a:prstGeom>
          <a:solidFill>
            <a:srgbClr val="660033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21" name="AutoShape 399"/>
          <p:cNvSpPr>
            <a:spLocks noChangeArrowheads="1"/>
          </p:cNvSpPr>
          <p:nvPr/>
        </p:nvSpPr>
        <p:spPr bwMode="auto">
          <a:xfrm>
            <a:off x="896236" y="5884577"/>
            <a:ext cx="3443343" cy="332027"/>
          </a:xfrm>
          <a:prstGeom prst="roundRect">
            <a:avLst>
              <a:gd name="adj" fmla="val 13880"/>
            </a:avLst>
          </a:prstGeom>
          <a:gradFill rotWithShape="0">
            <a:gsLst>
              <a:gs pos="0">
                <a:schemeClr val="bg1">
                  <a:alpha val="67000"/>
                </a:schemeClr>
              </a:gs>
              <a:gs pos="100000">
                <a:schemeClr val="tx2"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222" name="Picture 373" descr="su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76" y="5981900"/>
            <a:ext cx="184010" cy="25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3" name="Rectangle 374"/>
          <p:cNvSpPr>
            <a:spLocks noChangeArrowheads="1"/>
          </p:cNvSpPr>
          <p:nvPr/>
        </p:nvSpPr>
        <p:spPr bwMode="auto">
          <a:xfrm>
            <a:off x="1380855" y="5958361"/>
            <a:ext cx="2826410" cy="553998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b="1" dirty="0" err="1" smtClean="0">
                <a:solidFill>
                  <a:schemeClr val="bg1"/>
                </a:solidFill>
                <a:latin typeface="Arial" charset="0"/>
              </a:rPr>
              <a:t>지진감지시</a:t>
            </a:r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 차단 기능</a:t>
            </a:r>
            <a:endParaRPr lang="en-US" altLang="ko-KR" b="1" dirty="0" smtClean="0">
              <a:solidFill>
                <a:schemeClr val="bg1"/>
              </a:solidFill>
              <a:latin typeface="Arial" charset="0"/>
            </a:endParaRPr>
          </a:p>
          <a:p>
            <a:r>
              <a:rPr lang="en-US" altLang="ko-KR" b="1" dirty="0" smtClean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Arial" charset="0"/>
              </a:rPr>
              <a:t>조리중</a:t>
            </a:r>
            <a:r>
              <a:rPr lang="ko-KR" altLang="en-US" sz="16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Arial" charset="0"/>
              </a:rPr>
              <a:t>지진감지시</a:t>
            </a:r>
            <a:r>
              <a:rPr lang="ko-KR" altLang="en-US" sz="1600" b="1" dirty="0" smtClean="0">
                <a:solidFill>
                  <a:schemeClr val="bg1"/>
                </a:solidFill>
                <a:latin typeface="Arial" charset="0"/>
              </a:rPr>
              <a:t> 밸브 차단</a:t>
            </a:r>
            <a:r>
              <a:rPr lang="en-US" altLang="ko-KR" sz="1600" b="1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altLang="ko-KR" sz="16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092340" y="2867705"/>
            <a:ext cx="3439987" cy="716756"/>
            <a:chOff x="5092340" y="2867705"/>
            <a:chExt cx="3439987" cy="716756"/>
          </a:xfrm>
        </p:grpSpPr>
        <p:grpSp>
          <p:nvGrpSpPr>
            <p:cNvPr id="138" name="Group 351"/>
            <p:cNvGrpSpPr>
              <a:grpSpLocks/>
            </p:cNvGrpSpPr>
            <p:nvPr/>
          </p:nvGrpSpPr>
          <p:grpSpPr bwMode="auto">
            <a:xfrm>
              <a:off x="5092340" y="2867705"/>
              <a:ext cx="3439987" cy="716756"/>
              <a:chOff x="900" y="1482"/>
              <a:chExt cx="3885" cy="996"/>
            </a:xfrm>
          </p:grpSpPr>
          <p:sp>
            <p:nvSpPr>
              <p:cNvPr id="139" name="AutoShape 352"/>
              <p:cNvSpPr>
                <a:spLocks noChangeArrowheads="1"/>
              </p:cNvSpPr>
              <p:nvPr/>
            </p:nvSpPr>
            <p:spPr bwMode="auto">
              <a:xfrm>
                <a:off x="900" y="1482"/>
                <a:ext cx="3885" cy="996"/>
              </a:xfrm>
              <a:prstGeom prst="roundRect">
                <a:avLst>
                  <a:gd name="adj" fmla="val 9028"/>
                </a:avLst>
              </a:prstGeom>
              <a:gradFill rotWithShape="0">
                <a:gsLst>
                  <a:gs pos="0">
                    <a:srgbClr val="333399">
                      <a:alpha val="81000"/>
                    </a:srgbClr>
                  </a:gs>
                  <a:gs pos="100000">
                    <a:schemeClr val="tx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40000"/>
                  </a:lnSpc>
                  <a:buClr>
                    <a:schemeClr val="bg1"/>
                  </a:buClr>
                  <a:buFont typeface="Wingdings" pitchFamily="2" charset="2"/>
                  <a:buNone/>
                </a:pPr>
                <a:endParaRPr kumimoji="0" lang="ko-KR" altLang="ko-KR" sz="88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0" name="AutoShape 353"/>
              <p:cNvSpPr>
                <a:spLocks noChangeArrowheads="1"/>
              </p:cNvSpPr>
              <p:nvPr/>
            </p:nvSpPr>
            <p:spPr bwMode="auto">
              <a:xfrm>
                <a:off x="912" y="1490"/>
                <a:ext cx="3855" cy="462"/>
              </a:xfrm>
              <a:prstGeom prst="roundRect">
                <a:avLst>
                  <a:gd name="adj" fmla="val 13880"/>
                </a:avLst>
              </a:prstGeom>
              <a:gradFill rotWithShape="0">
                <a:gsLst>
                  <a:gs pos="0">
                    <a:schemeClr val="bg1">
                      <a:alpha val="67000"/>
                    </a:schemeClr>
                  </a:gs>
                  <a:gs pos="100000">
                    <a:schemeClr val="tx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40000"/>
                  </a:lnSpc>
                  <a:buClr>
                    <a:schemeClr val="bg1"/>
                  </a:buClr>
                  <a:buFont typeface="Wingdings" pitchFamily="2" charset="2"/>
                  <a:buNone/>
                </a:pPr>
                <a:endParaRPr kumimoji="0" lang="ko-KR" altLang="ko-KR" sz="88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224" name="Picture 373" descr="su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736" y="2972622"/>
              <a:ext cx="184010" cy="250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" name="Rectangle 374"/>
            <p:cNvSpPr>
              <a:spLocks noChangeArrowheads="1"/>
            </p:cNvSpPr>
            <p:nvPr/>
          </p:nvSpPr>
          <p:spPr bwMode="auto">
            <a:xfrm>
              <a:off x="5524415" y="2949083"/>
              <a:ext cx="2826410" cy="553998"/>
            </a:xfrm>
            <a:prstGeom prst="rect">
              <a:avLst/>
            </a:prstGeom>
            <a:noFill/>
            <a:ln>
              <a:noFill/>
            </a:ln>
            <a:effectLst>
              <a:outerShdw dist="28398" dir="3806097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3366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상태 표시 </a:t>
              </a:r>
              <a:r>
                <a:rPr lang="en-US" altLang="ko-KR" b="1" dirty="0" smtClean="0">
                  <a:solidFill>
                    <a:schemeClr val="bg1"/>
                  </a:solidFill>
                  <a:latin typeface="Arial" charset="0"/>
                </a:rPr>
                <a:t>LED</a:t>
              </a:r>
            </a:p>
            <a:p>
              <a:r>
                <a:rPr lang="en-US" altLang="ko-KR" b="1" dirty="0" smtClean="0">
                  <a:solidFill>
                    <a:schemeClr val="bg1"/>
                  </a:solidFill>
                  <a:latin typeface="Arial" charset="0"/>
                </a:rPr>
                <a:t>: </a:t>
              </a:r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가스사용 유</a:t>
              </a:r>
              <a:r>
                <a:rPr lang="en-US" altLang="ko-KR" b="1" dirty="0" smtClean="0">
                  <a:solidFill>
                    <a:schemeClr val="bg1"/>
                  </a:solidFill>
                  <a:latin typeface="Arial" charset="0"/>
                </a:rPr>
                <a:t>/</a:t>
              </a:r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무 확인</a:t>
              </a:r>
              <a:endParaRPr lang="en-US" altLang="ko-KR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226" name="그룹 225"/>
          <p:cNvGrpSpPr/>
          <p:nvPr/>
        </p:nvGrpSpPr>
        <p:grpSpPr>
          <a:xfrm>
            <a:off x="5102965" y="3639906"/>
            <a:ext cx="3439987" cy="716756"/>
            <a:chOff x="5092340" y="2867705"/>
            <a:chExt cx="3439987" cy="716756"/>
          </a:xfrm>
        </p:grpSpPr>
        <p:grpSp>
          <p:nvGrpSpPr>
            <p:cNvPr id="227" name="Group 351"/>
            <p:cNvGrpSpPr>
              <a:grpSpLocks/>
            </p:cNvGrpSpPr>
            <p:nvPr/>
          </p:nvGrpSpPr>
          <p:grpSpPr bwMode="auto">
            <a:xfrm>
              <a:off x="5092340" y="2867705"/>
              <a:ext cx="3439987" cy="716756"/>
              <a:chOff x="900" y="1482"/>
              <a:chExt cx="3885" cy="996"/>
            </a:xfrm>
          </p:grpSpPr>
          <p:sp>
            <p:nvSpPr>
              <p:cNvPr id="230" name="AutoShape 352"/>
              <p:cNvSpPr>
                <a:spLocks noChangeArrowheads="1"/>
              </p:cNvSpPr>
              <p:nvPr/>
            </p:nvSpPr>
            <p:spPr bwMode="auto">
              <a:xfrm>
                <a:off x="900" y="1482"/>
                <a:ext cx="3885" cy="996"/>
              </a:xfrm>
              <a:prstGeom prst="roundRect">
                <a:avLst>
                  <a:gd name="adj" fmla="val 9028"/>
                </a:avLst>
              </a:prstGeom>
              <a:gradFill rotWithShape="0">
                <a:gsLst>
                  <a:gs pos="0">
                    <a:srgbClr val="333399">
                      <a:alpha val="81000"/>
                    </a:srgbClr>
                  </a:gs>
                  <a:gs pos="100000">
                    <a:schemeClr val="tx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40000"/>
                  </a:lnSpc>
                  <a:buClr>
                    <a:schemeClr val="bg1"/>
                  </a:buClr>
                  <a:buFont typeface="Wingdings" pitchFamily="2" charset="2"/>
                  <a:buNone/>
                </a:pPr>
                <a:endParaRPr kumimoji="0" lang="ko-KR" altLang="ko-KR" sz="88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1" name="AutoShape 353"/>
              <p:cNvSpPr>
                <a:spLocks noChangeArrowheads="1"/>
              </p:cNvSpPr>
              <p:nvPr/>
            </p:nvSpPr>
            <p:spPr bwMode="auto">
              <a:xfrm>
                <a:off x="912" y="1490"/>
                <a:ext cx="3855" cy="462"/>
              </a:xfrm>
              <a:prstGeom prst="roundRect">
                <a:avLst>
                  <a:gd name="adj" fmla="val 13880"/>
                </a:avLst>
              </a:prstGeom>
              <a:gradFill rotWithShape="0">
                <a:gsLst>
                  <a:gs pos="0">
                    <a:schemeClr val="bg1">
                      <a:alpha val="67000"/>
                    </a:schemeClr>
                  </a:gs>
                  <a:gs pos="100000">
                    <a:schemeClr val="tx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40000"/>
                  </a:lnSpc>
                  <a:buClr>
                    <a:schemeClr val="bg1"/>
                  </a:buClr>
                  <a:buFont typeface="Wingdings" pitchFamily="2" charset="2"/>
                  <a:buNone/>
                </a:pPr>
                <a:endParaRPr kumimoji="0" lang="ko-KR" altLang="ko-KR" sz="88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228" name="Picture 373" descr="su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736" y="2972622"/>
              <a:ext cx="184010" cy="250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9" name="Rectangle 374"/>
            <p:cNvSpPr>
              <a:spLocks noChangeArrowheads="1"/>
            </p:cNvSpPr>
            <p:nvPr/>
          </p:nvSpPr>
          <p:spPr bwMode="auto">
            <a:xfrm>
              <a:off x="5524415" y="2949083"/>
              <a:ext cx="2826410" cy="553998"/>
            </a:xfrm>
            <a:prstGeom prst="rect">
              <a:avLst/>
            </a:prstGeom>
            <a:noFill/>
            <a:ln>
              <a:noFill/>
            </a:ln>
            <a:effectLst>
              <a:outerShdw dist="28398" dir="3806097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3366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타이머 기능</a:t>
              </a:r>
              <a:endParaRPr lang="en-US" altLang="ko-KR" b="1" dirty="0" smtClean="0">
                <a:solidFill>
                  <a:schemeClr val="bg1"/>
                </a:solidFill>
                <a:latin typeface="Arial" charset="0"/>
              </a:endParaRPr>
            </a:p>
            <a:p>
              <a:r>
                <a:rPr lang="en-US" altLang="ko-KR" b="1" dirty="0" smtClean="0">
                  <a:solidFill>
                    <a:schemeClr val="bg1"/>
                  </a:solidFill>
                  <a:latin typeface="Arial" charset="0"/>
                </a:rPr>
                <a:t>: </a:t>
              </a:r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사용시간 설정</a:t>
              </a:r>
              <a:endParaRPr lang="en-US" altLang="ko-KR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232" name="그룹 231"/>
          <p:cNvGrpSpPr/>
          <p:nvPr/>
        </p:nvGrpSpPr>
        <p:grpSpPr>
          <a:xfrm>
            <a:off x="5113590" y="4384154"/>
            <a:ext cx="3439987" cy="716756"/>
            <a:chOff x="5092340" y="2867705"/>
            <a:chExt cx="3439987" cy="716756"/>
          </a:xfrm>
        </p:grpSpPr>
        <p:grpSp>
          <p:nvGrpSpPr>
            <p:cNvPr id="233" name="Group 351"/>
            <p:cNvGrpSpPr>
              <a:grpSpLocks/>
            </p:cNvGrpSpPr>
            <p:nvPr/>
          </p:nvGrpSpPr>
          <p:grpSpPr bwMode="auto">
            <a:xfrm>
              <a:off x="5092340" y="2867705"/>
              <a:ext cx="3439987" cy="716756"/>
              <a:chOff x="900" y="1482"/>
              <a:chExt cx="3885" cy="996"/>
            </a:xfrm>
          </p:grpSpPr>
          <p:sp>
            <p:nvSpPr>
              <p:cNvPr id="236" name="AutoShape 352"/>
              <p:cNvSpPr>
                <a:spLocks noChangeArrowheads="1"/>
              </p:cNvSpPr>
              <p:nvPr/>
            </p:nvSpPr>
            <p:spPr bwMode="auto">
              <a:xfrm>
                <a:off x="900" y="1482"/>
                <a:ext cx="3885" cy="996"/>
              </a:xfrm>
              <a:prstGeom prst="roundRect">
                <a:avLst>
                  <a:gd name="adj" fmla="val 9028"/>
                </a:avLst>
              </a:prstGeom>
              <a:gradFill rotWithShape="0">
                <a:gsLst>
                  <a:gs pos="0">
                    <a:srgbClr val="333399">
                      <a:alpha val="81000"/>
                    </a:srgbClr>
                  </a:gs>
                  <a:gs pos="100000">
                    <a:schemeClr val="tx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40000"/>
                  </a:lnSpc>
                  <a:buClr>
                    <a:schemeClr val="bg1"/>
                  </a:buClr>
                  <a:buFont typeface="Wingdings" pitchFamily="2" charset="2"/>
                  <a:buNone/>
                </a:pPr>
                <a:endParaRPr kumimoji="0" lang="ko-KR" altLang="ko-KR" sz="88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7" name="AutoShape 353"/>
              <p:cNvSpPr>
                <a:spLocks noChangeArrowheads="1"/>
              </p:cNvSpPr>
              <p:nvPr/>
            </p:nvSpPr>
            <p:spPr bwMode="auto">
              <a:xfrm>
                <a:off x="912" y="1490"/>
                <a:ext cx="3855" cy="462"/>
              </a:xfrm>
              <a:prstGeom prst="roundRect">
                <a:avLst>
                  <a:gd name="adj" fmla="val 13880"/>
                </a:avLst>
              </a:prstGeom>
              <a:gradFill rotWithShape="0">
                <a:gsLst>
                  <a:gs pos="0">
                    <a:schemeClr val="bg1">
                      <a:alpha val="67000"/>
                    </a:schemeClr>
                  </a:gs>
                  <a:gs pos="100000">
                    <a:schemeClr val="tx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40000"/>
                  </a:lnSpc>
                  <a:buClr>
                    <a:schemeClr val="bg1"/>
                  </a:buClr>
                  <a:buFont typeface="Wingdings" pitchFamily="2" charset="2"/>
                  <a:buNone/>
                </a:pPr>
                <a:endParaRPr kumimoji="0" lang="ko-KR" altLang="ko-KR" sz="88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234" name="Picture 373" descr="su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736" y="2972622"/>
              <a:ext cx="184010" cy="250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5" name="Rectangle 374"/>
            <p:cNvSpPr>
              <a:spLocks noChangeArrowheads="1"/>
            </p:cNvSpPr>
            <p:nvPr/>
          </p:nvSpPr>
          <p:spPr bwMode="auto">
            <a:xfrm>
              <a:off x="5524415" y="2949083"/>
              <a:ext cx="2826410" cy="553998"/>
            </a:xfrm>
            <a:prstGeom prst="rect">
              <a:avLst/>
            </a:prstGeom>
            <a:noFill/>
            <a:ln>
              <a:noFill/>
            </a:ln>
            <a:effectLst>
              <a:outerShdw dist="28398" dir="3806097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3366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자가진단 기능</a:t>
              </a:r>
              <a:endParaRPr lang="en-US" altLang="ko-KR" b="1" dirty="0" smtClean="0">
                <a:solidFill>
                  <a:schemeClr val="bg1"/>
                </a:solidFill>
                <a:latin typeface="Arial" charset="0"/>
              </a:endParaRPr>
            </a:p>
            <a:p>
              <a:r>
                <a:rPr lang="en-US" altLang="ko-KR" b="1" dirty="0" smtClean="0">
                  <a:solidFill>
                    <a:schemeClr val="bg1"/>
                  </a:solidFill>
                  <a:latin typeface="Arial" charset="0"/>
                </a:rPr>
                <a:t>: </a:t>
              </a:r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고장 유</a:t>
              </a:r>
              <a:r>
                <a:rPr lang="en-US" altLang="ko-KR" b="1" dirty="0" smtClean="0">
                  <a:solidFill>
                    <a:schemeClr val="bg1"/>
                  </a:solidFill>
                  <a:latin typeface="Arial" charset="0"/>
                </a:rPr>
                <a:t>/</a:t>
              </a:r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무 자동 점검</a:t>
              </a:r>
              <a:endParaRPr lang="en-US" altLang="ko-KR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238" name="그룹 237"/>
          <p:cNvGrpSpPr/>
          <p:nvPr/>
        </p:nvGrpSpPr>
        <p:grpSpPr>
          <a:xfrm>
            <a:off x="5116836" y="5132995"/>
            <a:ext cx="3439987" cy="716756"/>
            <a:chOff x="5092340" y="2867705"/>
            <a:chExt cx="3439987" cy="716756"/>
          </a:xfrm>
        </p:grpSpPr>
        <p:grpSp>
          <p:nvGrpSpPr>
            <p:cNvPr id="239" name="Group 351"/>
            <p:cNvGrpSpPr>
              <a:grpSpLocks/>
            </p:cNvGrpSpPr>
            <p:nvPr/>
          </p:nvGrpSpPr>
          <p:grpSpPr bwMode="auto">
            <a:xfrm>
              <a:off x="5092340" y="2867705"/>
              <a:ext cx="3439987" cy="716756"/>
              <a:chOff x="900" y="1482"/>
              <a:chExt cx="3885" cy="996"/>
            </a:xfrm>
          </p:grpSpPr>
          <p:sp>
            <p:nvSpPr>
              <p:cNvPr id="242" name="AutoShape 352"/>
              <p:cNvSpPr>
                <a:spLocks noChangeArrowheads="1"/>
              </p:cNvSpPr>
              <p:nvPr/>
            </p:nvSpPr>
            <p:spPr bwMode="auto">
              <a:xfrm>
                <a:off x="900" y="1482"/>
                <a:ext cx="3885" cy="996"/>
              </a:xfrm>
              <a:prstGeom prst="roundRect">
                <a:avLst>
                  <a:gd name="adj" fmla="val 9028"/>
                </a:avLst>
              </a:prstGeom>
              <a:gradFill rotWithShape="0">
                <a:gsLst>
                  <a:gs pos="0">
                    <a:srgbClr val="333399">
                      <a:alpha val="81000"/>
                    </a:srgbClr>
                  </a:gs>
                  <a:gs pos="100000">
                    <a:schemeClr val="tx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40000"/>
                  </a:lnSpc>
                  <a:buClr>
                    <a:schemeClr val="bg1"/>
                  </a:buClr>
                  <a:buFont typeface="Wingdings" pitchFamily="2" charset="2"/>
                  <a:buNone/>
                </a:pPr>
                <a:endParaRPr kumimoji="0" lang="ko-KR" altLang="ko-KR" sz="88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3" name="AutoShape 353"/>
              <p:cNvSpPr>
                <a:spLocks noChangeArrowheads="1"/>
              </p:cNvSpPr>
              <p:nvPr/>
            </p:nvSpPr>
            <p:spPr bwMode="auto">
              <a:xfrm>
                <a:off x="912" y="1490"/>
                <a:ext cx="3855" cy="462"/>
              </a:xfrm>
              <a:prstGeom prst="roundRect">
                <a:avLst>
                  <a:gd name="adj" fmla="val 13880"/>
                </a:avLst>
              </a:prstGeom>
              <a:gradFill rotWithShape="0">
                <a:gsLst>
                  <a:gs pos="0">
                    <a:schemeClr val="bg1">
                      <a:alpha val="67000"/>
                    </a:schemeClr>
                  </a:gs>
                  <a:gs pos="100000">
                    <a:schemeClr val="tx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40000"/>
                  </a:lnSpc>
                  <a:buClr>
                    <a:schemeClr val="bg1"/>
                  </a:buClr>
                  <a:buFont typeface="Wingdings" pitchFamily="2" charset="2"/>
                  <a:buNone/>
                </a:pPr>
                <a:endParaRPr kumimoji="0" lang="ko-KR" altLang="ko-KR" sz="88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240" name="Picture 373" descr="su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736" y="2972622"/>
              <a:ext cx="184010" cy="250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1" name="Rectangle 374"/>
            <p:cNvSpPr>
              <a:spLocks noChangeArrowheads="1"/>
            </p:cNvSpPr>
            <p:nvPr/>
          </p:nvSpPr>
          <p:spPr bwMode="auto">
            <a:xfrm>
              <a:off x="5524414" y="2949083"/>
              <a:ext cx="2967477" cy="553998"/>
            </a:xfrm>
            <a:prstGeom prst="rect">
              <a:avLst/>
            </a:prstGeom>
            <a:noFill/>
            <a:ln>
              <a:noFill/>
            </a:ln>
            <a:effectLst>
              <a:outerShdw dist="28398" dir="3806097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3366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최초시간변경</a:t>
              </a:r>
              <a:endParaRPr lang="en-US" altLang="ko-KR" b="1" dirty="0" smtClean="0">
                <a:solidFill>
                  <a:schemeClr val="bg1"/>
                </a:solidFill>
                <a:latin typeface="Arial" charset="0"/>
              </a:endParaRPr>
            </a:p>
            <a:p>
              <a:r>
                <a:rPr lang="en-US" altLang="ko-KR" b="1" dirty="0" smtClean="0">
                  <a:solidFill>
                    <a:schemeClr val="bg1"/>
                  </a:solidFill>
                  <a:latin typeface="Arial" charset="0"/>
                </a:rPr>
                <a:t>: 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Arial" charset="0"/>
                </a:rPr>
                <a:t>초기시간 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</a:rPr>
                <a:t>10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Arial" charset="0"/>
                </a:rPr>
                <a:t>분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</a:rPr>
                <a:t>~60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Arial" charset="0"/>
                </a:rPr>
                <a:t>분까지 변경</a:t>
              </a:r>
              <a:endParaRPr lang="en-US" altLang="ko-KR" sz="16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244" name="그룹 243"/>
          <p:cNvGrpSpPr/>
          <p:nvPr/>
        </p:nvGrpSpPr>
        <p:grpSpPr>
          <a:xfrm>
            <a:off x="5116836" y="5873860"/>
            <a:ext cx="3543128" cy="716756"/>
            <a:chOff x="5092340" y="2867705"/>
            <a:chExt cx="3424049" cy="716756"/>
          </a:xfrm>
        </p:grpSpPr>
        <p:grpSp>
          <p:nvGrpSpPr>
            <p:cNvPr id="245" name="Group 351"/>
            <p:cNvGrpSpPr>
              <a:grpSpLocks/>
            </p:cNvGrpSpPr>
            <p:nvPr/>
          </p:nvGrpSpPr>
          <p:grpSpPr bwMode="auto">
            <a:xfrm>
              <a:off x="5092340" y="2867705"/>
              <a:ext cx="3424049" cy="716756"/>
              <a:chOff x="900" y="1482"/>
              <a:chExt cx="3867" cy="996"/>
            </a:xfrm>
          </p:grpSpPr>
          <p:sp>
            <p:nvSpPr>
              <p:cNvPr id="248" name="AutoShape 352"/>
              <p:cNvSpPr>
                <a:spLocks noChangeArrowheads="1"/>
              </p:cNvSpPr>
              <p:nvPr/>
            </p:nvSpPr>
            <p:spPr bwMode="auto">
              <a:xfrm>
                <a:off x="900" y="1482"/>
                <a:ext cx="3751" cy="996"/>
              </a:xfrm>
              <a:prstGeom prst="roundRect">
                <a:avLst>
                  <a:gd name="adj" fmla="val 9028"/>
                </a:avLst>
              </a:prstGeom>
              <a:gradFill rotWithShape="0">
                <a:gsLst>
                  <a:gs pos="0">
                    <a:srgbClr val="333399">
                      <a:alpha val="81000"/>
                    </a:srgbClr>
                  </a:gs>
                  <a:gs pos="100000">
                    <a:schemeClr val="tx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40000"/>
                  </a:lnSpc>
                  <a:buClr>
                    <a:schemeClr val="bg1"/>
                  </a:buClr>
                  <a:buFont typeface="Wingdings" pitchFamily="2" charset="2"/>
                  <a:buNone/>
                </a:pPr>
                <a:endParaRPr kumimoji="0" lang="ko-KR" altLang="ko-KR" sz="88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9" name="AutoShape 353"/>
              <p:cNvSpPr>
                <a:spLocks noChangeArrowheads="1"/>
              </p:cNvSpPr>
              <p:nvPr/>
            </p:nvSpPr>
            <p:spPr bwMode="auto">
              <a:xfrm>
                <a:off x="912" y="1490"/>
                <a:ext cx="3855" cy="462"/>
              </a:xfrm>
              <a:prstGeom prst="roundRect">
                <a:avLst>
                  <a:gd name="adj" fmla="val 13880"/>
                </a:avLst>
              </a:prstGeom>
              <a:gradFill rotWithShape="0">
                <a:gsLst>
                  <a:gs pos="0">
                    <a:schemeClr val="bg1">
                      <a:alpha val="67000"/>
                    </a:schemeClr>
                  </a:gs>
                  <a:gs pos="100000">
                    <a:schemeClr val="tx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40000"/>
                  </a:lnSpc>
                  <a:buClr>
                    <a:schemeClr val="bg1"/>
                  </a:buClr>
                  <a:buFont typeface="Wingdings" pitchFamily="2" charset="2"/>
                  <a:buNone/>
                </a:pPr>
                <a:endParaRPr kumimoji="0" lang="ko-KR" altLang="ko-KR" sz="88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246" name="Picture 373" descr="su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736" y="2972622"/>
              <a:ext cx="184010" cy="250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7" name="Rectangle 374"/>
            <p:cNvSpPr>
              <a:spLocks noChangeArrowheads="1"/>
            </p:cNvSpPr>
            <p:nvPr/>
          </p:nvSpPr>
          <p:spPr bwMode="auto">
            <a:xfrm>
              <a:off x="5496489" y="2949083"/>
              <a:ext cx="2917089" cy="553998"/>
            </a:xfrm>
            <a:prstGeom prst="rect">
              <a:avLst/>
            </a:prstGeom>
            <a:noFill/>
            <a:ln>
              <a:noFill/>
            </a:ln>
            <a:effectLst>
              <a:outerShdw dist="28398" dir="3806097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3366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음성 지원 기능</a:t>
              </a:r>
              <a:endParaRPr lang="en-US" altLang="ko-KR" b="1" dirty="0">
                <a:solidFill>
                  <a:schemeClr val="bg1"/>
                </a:solidFill>
                <a:latin typeface="Arial" charset="0"/>
              </a:endParaRPr>
            </a:p>
            <a:p>
              <a:r>
                <a:rPr lang="en-US" altLang="ko-KR" b="1" dirty="0" smtClean="0">
                  <a:solidFill>
                    <a:schemeClr val="bg1"/>
                  </a:solidFill>
                  <a:latin typeface="Arial" charset="0"/>
                </a:rPr>
                <a:t>: </a:t>
              </a:r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동작상태 음성지원</a:t>
              </a:r>
              <a:r>
                <a:rPr lang="en-US" altLang="ko-KR" b="1" dirty="0" smtClean="0">
                  <a:solidFill>
                    <a:schemeClr val="bg1"/>
                  </a:solidFill>
                  <a:latin typeface="Arial" charset="0"/>
                </a:rPr>
                <a:t>(0~4</a:t>
              </a:r>
              <a:r>
                <a:rPr lang="ko-KR" altLang="en-US" b="1" dirty="0" smtClean="0">
                  <a:solidFill>
                    <a:schemeClr val="bg1"/>
                  </a:solidFill>
                  <a:latin typeface="Arial" charset="0"/>
                </a:rPr>
                <a:t>단계</a:t>
              </a:r>
              <a:r>
                <a:rPr lang="en-US" altLang="ko-KR" b="1" dirty="0" smtClean="0">
                  <a:solidFill>
                    <a:schemeClr val="bg1"/>
                  </a:solidFill>
                  <a:latin typeface="Arial" charset="0"/>
                </a:rPr>
                <a:t>)</a:t>
              </a:r>
              <a:endParaRPr lang="en-US" altLang="ko-KR" sz="16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>
                <a:latin typeface="+mn-ea"/>
                <a:ea typeface="+mn-ea"/>
              </a:rPr>
              <a:t>3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제품 소개</a:t>
            </a:r>
            <a:endParaRPr lang="ko-KR" altLang="en-US" sz="24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17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17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2"/>
            <a:ext cx="1406183" cy="4889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3" t="3365" r="31823" b="3989"/>
          <a:stretch/>
        </p:blipFill>
        <p:spPr>
          <a:xfrm>
            <a:off x="3612782" y="1417807"/>
            <a:ext cx="1927924" cy="4913635"/>
          </a:xfrm>
          <a:prstGeom prst="rect">
            <a:avLst/>
          </a:prstGeom>
        </p:spPr>
      </p:pic>
      <p:cxnSp>
        <p:nvCxnSpPr>
          <p:cNvPr id="19" name="직선 연결선 18"/>
          <p:cNvCxnSpPr/>
          <p:nvPr/>
        </p:nvCxnSpPr>
        <p:spPr bwMode="auto">
          <a:xfrm flipV="1">
            <a:off x="4820502" y="2626977"/>
            <a:ext cx="1216186" cy="672770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21" name="직선 연결선 20"/>
          <p:cNvCxnSpPr/>
          <p:nvPr/>
        </p:nvCxnSpPr>
        <p:spPr bwMode="auto">
          <a:xfrm flipH="1" flipV="1">
            <a:off x="2987824" y="2443382"/>
            <a:ext cx="1584176" cy="1921722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25" name="직선 연결선 24"/>
          <p:cNvCxnSpPr/>
          <p:nvPr/>
        </p:nvCxnSpPr>
        <p:spPr bwMode="auto">
          <a:xfrm flipH="1" flipV="1">
            <a:off x="2762541" y="3514264"/>
            <a:ext cx="1867432" cy="1338517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27" name="직선 연결선 26"/>
          <p:cNvCxnSpPr/>
          <p:nvPr/>
        </p:nvCxnSpPr>
        <p:spPr bwMode="auto">
          <a:xfrm flipH="1" flipV="1">
            <a:off x="3106267" y="4823802"/>
            <a:ext cx="1512550" cy="37576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29" name="직선 연결선 28"/>
          <p:cNvCxnSpPr/>
          <p:nvPr/>
        </p:nvCxnSpPr>
        <p:spPr bwMode="auto">
          <a:xfrm flipH="1">
            <a:off x="3229770" y="5633782"/>
            <a:ext cx="955692" cy="24481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31" name="직선 연결선 30"/>
          <p:cNvCxnSpPr/>
          <p:nvPr/>
        </p:nvCxnSpPr>
        <p:spPr bwMode="auto">
          <a:xfrm flipV="1">
            <a:off x="4749897" y="5869826"/>
            <a:ext cx="1239974" cy="253398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34" name="직선 연결선 33"/>
          <p:cNvCxnSpPr/>
          <p:nvPr/>
        </p:nvCxnSpPr>
        <p:spPr bwMode="auto">
          <a:xfrm flipV="1">
            <a:off x="5244218" y="4823802"/>
            <a:ext cx="622150" cy="699006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37" name="직선 연결선 36"/>
          <p:cNvCxnSpPr/>
          <p:nvPr/>
        </p:nvCxnSpPr>
        <p:spPr bwMode="auto">
          <a:xfrm flipV="1">
            <a:off x="4820502" y="3451704"/>
            <a:ext cx="1216186" cy="2117115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22" name="텍스트 개체 틀 2"/>
          <p:cNvSpPr txBox="1">
            <a:spLocks/>
          </p:cNvSpPr>
          <p:nvPr/>
        </p:nvSpPr>
        <p:spPr>
          <a:xfrm>
            <a:off x="296121" y="1031615"/>
            <a:ext cx="2466419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제품 명칭 </a:t>
            </a:r>
            <a:endParaRPr kumimoji="0" lang="en-US" altLang="ko-KR" sz="2000" b="1" dirty="0" smtClean="0"/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501527" y="1722111"/>
            <a:ext cx="288893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000" b="1" dirty="0">
                <a:ea typeface="맑은 고딕" pitchFamily="50" charset="-127"/>
              </a:rPr>
              <a:t>디지털 타이머 창</a:t>
            </a:r>
            <a:endParaRPr kumimoji="0" lang="en-US" altLang="ko-KR" sz="1000" b="1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ea typeface="맑은 고딕" pitchFamily="50" charset="-127"/>
              </a:rPr>
              <a:t>- </a:t>
            </a:r>
            <a:r>
              <a:rPr kumimoji="0" lang="ko-KR" altLang="en-US" sz="1000" dirty="0" smtClean="0">
                <a:ea typeface="맑은 고딕" pitchFamily="50" charset="-127"/>
              </a:rPr>
              <a:t>기본시간 </a:t>
            </a:r>
            <a:r>
              <a:rPr kumimoji="0" lang="en-US" altLang="ko-KR" sz="1000" dirty="0">
                <a:ea typeface="맑은 고딕" pitchFamily="50" charset="-127"/>
              </a:rPr>
              <a:t>30</a:t>
            </a:r>
            <a:r>
              <a:rPr kumimoji="0" lang="ko-KR" altLang="en-US" sz="1000" dirty="0" smtClean="0">
                <a:ea typeface="맑은 고딕" pitchFamily="50" charset="-127"/>
              </a:rPr>
              <a:t>분</a:t>
            </a:r>
            <a:r>
              <a:rPr kumimoji="0" lang="en-US" altLang="ko-KR" sz="1000" dirty="0" smtClean="0">
                <a:ea typeface="맑은 고딕" pitchFamily="50" charset="-127"/>
              </a:rPr>
              <a:t>(10~60</a:t>
            </a:r>
            <a:r>
              <a:rPr kumimoji="0" lang="ko-KR" altLang="en-US" sz="1000" dirty="0" smtClean="0">
                <a:ea typeface="맑은 고딕" pitchFamily="50" charset="-127"/>
              </a:rPr>
              <a:t>분</a:t>
            </a:r>
            <a:r>
              <a:rPr kumimoji="0" lang="en-US" altLang="ko-KR" sz="1000" dirty="0" smtClean="0">
                <a:ea typeface="맑은 고딕" pitchFamily="50" charset="-127"/>
              </a:rPr>
              <a:t>, 10</a:t>
            </a:r>
            <a:r>
              <a:rPr kumimoji="0" lang="ko-KR" altLang="en-US" sz="1000" dirty="0" smtClean="0">
                <a:ea typeface="맑은 고딕" pitchFamily="50" charset="-127"/>
              </a:rPr>
              <a:t>분 단위 변경가능</a:t>
            </a:r>
            <a:r>
              <a:rPr kumimoji="0" lang="en-US" altLang="ko-KR" sz="1000" dirty="0" smtClean="0">
                <a:ea typeface="맑은 고딕" pitchFamily="50" charset="-127"/>
              </a:rPr>
              <a:t>)</a:t>
            </a:r>
            <a:endParaRPr kumimoji="0" lang="en-US" altLang="ko-KR" sz="1000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ea typeface="맑은 고딕" pitchFamily="50" charset="-127"/>
              </a:rPr>
              <a:t>- </a:t>
            </a:r>
            <a:r>
              <a:rPr kumimoji="0" lang="ko-KR" altLang="en-US" sz="1000" dirty="0" smtClean="0">
                <a:ea typeface="맑은 고딕" pitchFamily="50" charset="-127"/>
              </a:rPr>
              <a:t>설정시간 </a:t>
            </a:r>
            <a:r>
              <a:rPr kumimoji="0" lang="en-US" altLang="ko-KR" sz="1000" dirty="0">
                <a:ea typeface="맑은 고딕" pitchFamily="50" charset="-127"/>
              </a:rPr>
              <a:t>5</a:t>
            </a:r>
            <a:r>
              <a:rPr kumimoji="0" lang="ko-KR" altLang="en-US" sz="1000" dirty="0">
                <a:ea typeface="맑은 고딕" pitchFamily="50" charset="-127"/>
              </a:rPr>
              <a:t>분 </a:t>
            </a:r>
            <a:r>
              <a:rPr kumimoji="0" lang="en-US" altLang="ko-KR" sz="1000" dirty="0">
                <a:ea typeface="맑은 고딕" pitchFamily="50" charset="-127"/>
              </a:rPr>
              <a:t>~ </a:t>
            </a:r>
            <a:r>
              <a:rPr kumimoji="0" lang="en-US" altLang="ko-KR" sz="1000" dirty="0" smtClean="0">
                <a:ea typeface="맑은 고딕" pitchFamily="50" charset="-127"/>
              </a:rPr>
              <a:t>9</a:t>
            </a:r>
            <a:r>
              <a:rPr kumimoji="0" lang="ko-KR" altLang="en-US" sz="1000" dirty="0" smtClean="0">
                <a:ea typeface="맑은 고딕" pitchFamily="50" charset="-127"/>
              </a:rPr>
              <a:t>시간까지 조절가능 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26" name="TextBox 15"/>
          <p:cNvSpPr txBox="1">
            <a:spLocks noChangeArrowheads="1"/>
          </p:cNvSpPr>
          <p:nvPr/>
        </p:nvSpPr>
        <p:spPr bwMode="auto">
          <a:xfrm>
            <a:off x="525463" y="2627313"/>
            <a:ext cx="2222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000" b="1" dirty="0">
                <a:ea typeface="맑은 고딕" pitchFamily="50" charset="-127"/>
              </a:rPr>
              <a:t>가스누출경고 아이콘</a:t>
            </a:r>
            <a:endParaRPr kumimoji="0" lang="en-US" altLang="ko-KR" sz="1000" b="1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ea typeface="맑은 고딕" pitchFamily="50" charset="-127"/>
              </a:rPr>
              <a:t>- </a:t>
            </a:r>
            <a:r>
              <a:rPr kumimoji="0" lang="ko-KR" altLang="en-US" sz="1000" dirty="0">
                <a:ea typeface="맑은 고딕" pitchFamily="50" charset="-127"/>
              </a:rPr>
              <a:t>가스누출확인 기능 사용으로</a:t>
            </a:r>
            <a:endParaRPr kumimoji="0" lang="en-US" altLang="ko-KR" sz="1000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000" dirty="0">
                <a:ea typeface="맑은 고딕" pitchFamily="50" charset="-127"/>
              </a:rPr>
              <a:t>   누출확인 시 경고음</a:t>
            </a:r>
            <a:r>
              <a:rPr kumimoji="0" lang="en-US" altLang="ko-KR" sz="1000" dirty="0">
                <a:ea typeface="맑은 고딕" pitchFamily="50" charset="-127"/>
              </a:rPr>
              <a:t>, </a:t>
            </a:r>
            <a:r>
              <a:rPr kumimoji="0" lang="ko-KR" altLang="en-US" sz="1000" dirty="0">
                <a:ea typeface="맑은 고딕" pitchFamily="50" charset="-127"/>
              </a:rPr>
              <a:t>아이콘 점멸</a:t>
            </a:r>
            <a:r>
              <a:rPr kumimoji="0" lang="en-US" altLang="ko-KR" sz="1000" dirty="0">
                <a:ea typeface="맑은 고딕" pitchFamily="50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kumimoji="0" lang="ko-KR" altLang="en-US" sz="1000" dirty="0">
                <a:ea typeface="맑은 고딕" pitchFamily="50" charset="-127"/>
              </a:rPr>
              <a:t>   자동 밸브 닫힘</a:t>
            </a: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525463" y="3856038"/>
            <a:ext cx="2511425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000" b="1" dirty="0">
                <a:ea typeface="맑은 고딕" pitchFamily="50" charset="-127"/>
              </a:rPr>
              <a:t>화재경고 아이콘</a:t>
            </a:r>
            <a:endParaRPr kumimoji="0" lang="en-US" altLang="ko-KR" sz="1000" b="1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ea typeface="맑은 고딕" pitchFamily="50" charset="-127"/>
              </a:rPr>
              <a:t>- </a:t>
            </a:r>
            <a:r>
              <a:rPr kumimoji="0" lang="ko-KR" altLang="en-US" sz="1000" dirty="0">
                <a:ea typeface="맑은 고딕" pitchFamily="50" charset="-127"/>
              </a:rPr>
              <a:t>밸브를 여는 순간 실내 온도를 확인</a:t>
            </a:r>
            <a:endParaRPr kumimoji="0" lang="en-US" altLang="ko-KR" sz="1000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000" dirty="0">
                <a:ea typeface="맑은 고딕" pitchFamily="50" charset="-127"/>
              </a:rPr>
              <a:t>   가스레인지 사용 중 화재발생 의심 시 </a:t>
            </a:r>
            <a:endParaRPr kumimoji="0" lang="en-US" altLang="ko-KR" sz="1000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ea typeface="맑은 고딕" pitchFamily="50" charset="-127"/>
              </a:rPr>
              <a:t>   </a:t>
            </a:r>
            <a:r>
              <a:rPr kumimoji="0" lang="ko-KR" altLang="en-US" sz="1000" dirty="0">
                <a:ea typeface="맑은 고딕" pitchFamily="50" charset="-127"/>
              </a:rPr>
              <a:t>경고음과 아이콘 점멸</a:t>
            </a:r>
            <a:r>
              <a:rPr kumimoji="0" lang="en-US" altLang="ko-KR" sz="1000" dirty="0">
                <a:ea typeface="맑은 고딕" pitchFamily="50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ea typeface="맑은 고딕" pitchFamily="50" charset="-127"/>
              </a:rPr>
              <a:t>   </a:t>
            </a:r>
            <a:r>
              <a:rPr kumimoji="0" lang="ko-KR" altLang="en-US" sz="1000" dirty="0">
                <a:ea typeface="맑은 고딕" pitchFamily="50" charset="-127"/>
              </a:rPr>
              <a:t>자동 밸브 닫힘</a:t>
            </a:r>
          </a:p>
        </p:txBody>
      </p:sp>
      <p:sp>
        <p:nvSpPr>
          <p:cNvPr id="30" name="TextBox 7"/>
          <p:cNvSpPr txBox="1">
            <a:spLocks noChangeArrowheads="1"/>
          </p:cNvSpPr>
          <p:nvPr/>
        </p:nvSpPr>
        <p:spPr bwMode="auto">
          <a:xfrm>
            <a:off x="525463" y="5316538"/>
            <a:ext cx="262255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b="1" dirty="0">
                <a:ea typeface="맑은 고딕" pitchFamily="50" charset="-127"/>
              </a:rPr>
              <a:t>Time Down </a:t>
            </a:r>
            <a:r>
              <a:rPr kumimoji="0" lang="ko-KR" altLang="en-US" sz="1000" b="1" dirty="0">
                <a:ea typeface="맑은 고딕" pitchFamily="50" charset="-127"/>
              </a:rPr>
              <a:t>버튼 </a:t>
            </a:r>
            <a:r>
              <a:rPr kumimoji="0" lang="en-US" altLang="ko-KR" sz="1000" b="1" dirty="0">
                <a:ea typeface="맑은 고딕" pitchFamily="50" charset="-127"/>
              </a:rPr>
              <a:t>/ </a:t>
            </a:r>
            <a:r>
              <a:rPr kumimoji="0" lang="ko-KR" altLang="en-US" sz="1000" b="1" dirty="0">
                <a:solidFill>
                  <a:srgbClr val="0000FF"/>
                </a:solidFill>
                <a:ea typeface="맑은 고딕" pitchFamily="50" charset="-127"/>
              </a:rPr>
              <a:t>오븐 사용 전환 버튼</a:t>
            </a:r>
            <a:endParaRPr kumimoji="0" lang="en-US" altLang="ko-KR" sz="1000" b="1" dirty="0">
              <a:solidFill>
                <a:srgbClr val="0000FF"/>
              </a:solidFill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ea typeface="맑은 고딕" pitchFamily="50" charset="-127"/>
              </a:rPr>
              <a:t>- </a:t>
            </a:r>
            <a:r>
              <a:rPr kumimoji="0" lang="ko-KR" altLang="en-US" sz="1000" dirty="0">
                <a:ea typeface="맑은 고딕" pitchFamily="50" charset="-127"/>
              </a:rPr>
              <a:t>최소 </a:t>
            </a:r>
            <a:r>
              <a:rPr kumimoji="0" lang="en-US" altLang="ko-KR" sz="1000" dirty="0">
                <a:ea typeface="맑은 고딕" pitchFamily="50" charset="-127"/>
              </a:rPr>
              <a:t>5</a:t>
            </a:r>
            <a:r>
              <a:rPr kumimoji="0" lang="ko-KR" altLang="en-US" sz="1000" dirty="0">
                <a:ea typeface="맑은 고딕" pitchFamily="50" charset="-127"/>
              </a:rPr>
              <a:t>분 까지 타이머 설정</a:t>
            </a:r>
            <a:endParaRPr kumimoji="0" lang="en-US" altLang="ko-KR" sz="1000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solidFill>
                  <a:srgbClr val="0000FF"/>
                </a:solidFill>
                <a:ea typeface="맑은 고딕" pitchFamily="50" charset="-127"/>
              </a:rPr>
              <a:t>- </a:t>
            </a:r>
            <a:r>
              <a:rPr kumimoji="0" lang="ko-KR" altLang="en-US" sz="1000" dirty="0">
                <a:solidFill>
                  <a:srgbClr val="0000FF"/>
                </a:solidFill>
                <a:ea typeface="맑은 고딕" pitchFamily="50" charset="-127"/>
              </a:rPr>
              <a:t>길게 </a:t>
            </a:r>
            <a:r>
              <a:rPr kumimoji="0" lang="en-US" altLang="ko-KR" sz="1000" dirty="0">
                <a:solidFill>
                  <a:srgbClr val="0000FF"/>
                </a:solidFill>
                <a:ea typeface="맑은 고딕" pitchFamily="50" charset="-127"/>
              </a:rPr>
              <a:t>5</a:t>
            </a:r>
            <a:r>
              <a:rPr kumimoji="0" lang="ko-KR" altLang="en-US" sz="1000" dirty="0">
                <a:solidFill>
                  <a:srgbClr val="0000FF"/>
                </a:solidFill>
                <a:ea typeface="맑은 고딕" pitchFamily="50" charset="-127"/>
              </a:rPr>
              <a:t>초간 누르면 가스 오븐 사용 기능</a:t>
            </a:r>
            <a:endParaRPr kumimoji="0" lang="en-US" altLang="ko-KR" sz="1000" dirty="0">
              <a:solidFill>
                <a:srgbClr val="0000FF"/>
              </a:solidFill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000" dirty="0">
                <a:solidFill>
                  <a:srgbClr val="0000FF"/>
                </a:solidFill>
                <a:ea typeface="맑은 고딕" pitchFamily="50" charset="-127"/>
              </a:rPr>
              <a:t>   </a:t>
            </a:r>
            <a:r>
              <a:rPr kumimoji="0" lang="ko-KR" altLang="en-US" sz="1000" dirty="0" err="1">
                <a:solidFill>
                  <a:srgbClr val="0000FF"/>
                </a:solidFill>
                <a:ea typeface="맑은 고딕" pitchFamily="50" charset="-127"/>
              </a:rPr>
              <a:t>으로</a:t>
            </a:r>
            <a:r>
              <a:rPr kumimoji="0" lang="ko-KR" altLang="en-US" sz="1000" dirty="0">
                <a:solidFill>
                  <a:srgbClr val="0000FF"/>
                </a:solidFill>
                <a:ea typeface="맑은 고딕" pitchFamily="50" charset="-127"/>
              </a:rPr>
              <a:t> 전환</a:t>
            </a:r>
            <a:r>
              <a:rPr kumimoji="0" lang="en-US" altLang="ko-KR" sz="1000" dirty="0">
                <a:solidFill>
                  <a:srgbClr val="0000FF"/>
                </a:solidFill>
                <a:ea typeface="맑은 고딕" pitchFamily="50" charset="-127"/>
              </a:rPr>
              <a:t>(</a:t>
            </a:r>
            <a:r>
              <a:rPr kumimoji="0" lang="ko-KR" altLang="en-US" sz="1000" dirty="0">
                <a:solidFill>
                  <a:srgbClr val="0000FF"/>
                </a:solidFill>
                <a:ea typeface="맑은 고딕" pitchFamily="50" charset="-127"/>
              </a:rPr>
              <a:t>오븐 사용시 사용</a:t>
            </a:r>
            <a:r>
              <a:rPr kumimoji="0" lang="en-US" altLang="ko-KR" sz="1000" dirty="0">
                <a:solidFill>
                  <a:srgbClr val="0000FF"/>
                </a:solidFill>
                <a:ea typeface="맑은 고딕" pitchFamily="50" charset="-127"/>
              </a:rPr>
              <a:t>)</a:t>
            </a:r>
            <a:endParaRPr kumimoji="0" lang="ko-KR" altLang="en-US" sz="1000" dirty="0">
              <a:solidFill>
                <a:srgbClr val="0000FF"/>
              </a:solidFill>
              <a:ea typeface="맑은 고딕" pitchFamily="50" charset="-127"/>
            </a:endParaRPr>
          </a:p>
        </p:txBody>
      </p:sp>
      <p:sp>
        <p:nvSpPr>
          <p:cNvPr id="32" name="TextBox 17"/>
          <p:cNvSpPr txBox="1">
            <a:spLocks noChangeArrowheads="1"/>
          </p:cNvSpPr>
          <p:nvPr/>
        </p:nvSpPr>
        <p:spPr bwMode="auto">
          <a:xfrm>
            <a:off x="6037263" y="1916113"/>
            <a:ext cx="3106737" cy="755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000" b="1" dirty="0">
                <a:ea typeface="맑은 고딕" pitchFamily="50" charset="-127"/>
              </a:rPr>
              <a:t>상태표시 </a:t>
            </a:r>
            <a:r>
              <a:rPr kumimoji="0" lang="en-US" altLang="ko-KR" sz="1000" b="1" dirty="0">
                <a:ea typeface="맑은 고딕" pitchFamily="50" charset="-127"/>
              </a:rPr>
              <a:t>LED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ea typeface="맑은 고딕" pitchFamily="50" charset="-127"/>
              </a:rPr>
              <a:t>- </a:t>
            </a:r>
            <a:r>
              <a:rPr kumimoji="0" lang="ko-KR" altLang="en-US" sz="1000" dirty="0">
                <a:ea typeface="맑은 고딕" pitchFamily="50" charset="-127"/>
              </a:rPr>
              <a:t>가스 정상 점화 시 </a:t>
            </a:r>
            <a:r>
              <a:rPr kumimoji="0" lang="en-US" altLang="ko-KR" sz="1000" dirty="0">
                <a:ea typeface="맑은 고딕" pitchFamily="50" charset="-127"/>
              </a:rPr>
              <a:t>LED </a:t>
            </a:r>
            <a:r>
              <a:rPr kumimoji="0" lang="ko-KR" altLang="en-US" sz="1000" dirty="0">
                <a:ea typeface="맑은 고딕" pitchFamily="50" charset="-127"/>
              </a:rPr>
              <a:t>깜박임 지속</a:t>
            </a:r>
            <a:endParaRPr kumimoji="0" lang="en-US" altLang="ko-KR" sz="1000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000" dirty="0">
                <a:ea typeface="맑은 고딕" pitchFamily="50" charset="-127"/>
              </a:rPr>
              <a:t>  </a:t>
            </a:r>
            <a:r>
              <a:rPr kumimoji="0" lang="ko-KR" altLang="en-US" sz="1000" dirty="0" smtClean="0">
                <a:ea typeface="맑은 고딕" pitchFamily="50" charset="-127"/>
              </a:rPr>
              <a:t>야간 </a:t>
            </a:r>
            <a:r>
              <a:rPr kumimoji="0" lang="ko-KR" altLang="en-US" sz="1000" dirty="0">
                <a:ea typeface="맑은 고딕" pitchFamily="50" charset="-127"/>
              </a:rPr>
              <a:t>원거리에서도 가스사용 중 임을 알려줌 </a:t>
            </a:r>
            <a:r>
              <a:rPr kumimoji="0" lang="en-US" altLang="ko-KR" sz="1000" dirty="0">
                <a:ea typeface="맑은 고딕" pitchFamily="50" charset="-127"/>
              </a:rPr>
              <a:t> </a:t>
            </a:r>
            <a:r>
              <a:rPr kumimoji="0" lang="ko-KR" altLang="en-US" sz="1000" dirty="0">
                <a:ea typeface="맑은 고딕" pitchFamily="50" charset="-127"/>
              </a:rPr>
              <a:t> </a:t>
            </a:r>
          </a:p>
        </p:txBody>
      </p:sp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6037263" y="2754313"/>
            <a:ext cx="2470150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000" b="1" dirty="0">
                <a:ea typeface="맑은 고딕" pitchFamily="50" charset="-127"/>
              </a:rPr>
              <a:t>자가진단 아이콘</a:t>
            </a:r>
            <a:endParaRPr kumimoji="0" lang="en-US" altLang="ko-KR" sz="1000" b="1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ea typeface="맑은 고딕" pitchFamily="50" charset="-127"/>
              </a:rPr>
              <a:t>- </a:t>
            </a:r>
            <a:r>
              <a:rPr kumimoji="0" lang="ko-KR" altLang="en-US" sz="1000" dirty="0">
                <a:ea typeface="맑은 고딕" pitchFamily="50" charset="-127"/>
              </a:rPr>
              <a:t>밸브를 열면 자동으로 각 부분을</a:t>
            </a:r>
            <a:endParaRPr kumimoji="0" lang="en-US" altLang="ko-KR" sz="1000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000" dirty="0">
                <a:ea typeface="맑은 고딕" pitchFamily="50" charset="-127"/>
              </a:rPr>
              <a:t>   기기 스스로 확인</a:t>
            </a:r>
            <a:r>
              <a:rPr kumimoji="0" lang="en-US" altLang="ko-KR" sz="1000" dirty="0">
                <a:ea typeface="맑은 고딕" pitchFamily="50" charset="-127"/>
              </a:rPr>
              <a:t>, </a:t>
            </a:r>
            <a:r>
              <a:rPr kumimoji="0" lang="ko-KR" altLang="en-US" sz="1000" dirty="0">
                <a:ea typeface="맑은 고딕" pitchFamily="50" charset="-127"/>
              </a:rPr>
              <a:t>이상 발견 시</a:t>
            </a:r>
            <a:endParaRPr kumimoji="0" lang="en-US" altLang="ko-KR" sz="1000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000" dirty="0">
                <a:ea typeface="맑은 고딕" pitchFamily="50" charset="-127"/>
              </a:rPr>
              <a:t>   경보가 울리며</a:t>
            </a:r>
            <a:r>
              <a:rPr kumimoji="0" lang="en-US" altLang="ko-KR" sz="1000" dirty="0">
                <a:ea typeface="맑은 고딕" pitchFamily="50" charset="-127"/>
              </a:rPr>
              <a:t>, </a:t>
            </a:r>
            <a:r>
              <a:rPr kumimoji="0" lang="ko-KR" altLang="en-US" sz="1000" dirty="0">
                <a:ea typeface="맑은 고딕" pitchFamily="50" charset="-127"/>
              </a:rPr>
              <a:t>점멸되고 밸브가</a:t>
            </a:r>
            <a:endParaRPr kumimoji="0" lang="en-US" altLang="ko-KR" sz="1000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000" dirty="0">
                <a:ea typeface="맑은 고딕" pitchFamily="50" charset="-127"/>
              </a:rPr>
              <a:t>   닫힘</a:t>
            </a:r>
            <a:r>
              <a:rPr kumimoji="0" lang="en-US" altLang="ko-KR" sz="1000" dirty="0">
                <a:ea typeface="맑은 고딕" pitchFamily="50" charset="-127"/>
              </a:rPr>
              <a:t>(A/S </a:t>
            </a:r>
            <a:r>
              <a:rPr kumimoji="0" lang="ko-KR" altLang="en-US" sz="1000" dirty="0">
                <a:ea typeface="맑은 고딕" pitchFamily="50" charset="-127"/>
              </a:rPr>
              <a:t>신청</a:t>
            </a:r>
            <a:r>
              <a:rPr kumimoji="0" lang="en-US" altLang="ko-KR" sz="1000" dirty="0">
                <a:ea typeface="맑은 고딕" pitchFamily="50" charset="-127"/>
              </a:rPr>
              <a:t>)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35" name="TextBox 5"/>
          <p:cNvSpPr txBox="1">
            <a:spLocks noChangeArrowheads="1"/>
          </p:cNvSpPr>
          <p:nvPr/>
        </p:nvSpPr>
        <p:spPr bwMode="auto">
          <a:xfrm>
            <a:off x="6037263" y="4051300"/>
            <a:ext cx="25273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b="1" dirty="0">
                <a:ea typeface="맑은 고딕" pitchFamily="50" charset="-127"/>
              </a:rPr>
              <a:t>Time Up </a:t>
            </a:r>
            <a:r>
              <a:rPr kumimoji="0" lang="ko-KR" altLang="en-US" sz="1000" b="1" dirty="0">
                <a:ea typeface="맑은 고딕" pitchFamily="50" charset="-127"/>
              </a:rPr>
              <a:t>버튼 </a:t>
            </a:r>
            <a:r>
              <a:rPr kumimoji="0" lang="en-US" altLang="ko-KR" sz="1000" b="1" dirty="0">
                <a:ea typeface="맑은 고딕" pitchFamily="50" charset="-127"/>
              </a:rPr>
              <a:t>/ </a:t>
            </a:r>
            <a:r>
              <a:rPr kumimoji="0" lang="ko-KR" altLang="en-US" sz="1000" b="1" dirty="0">
                <a:solidFill>
                  <a:srgbClr val="0000FF"/>
                </a:solidFill>
                <a:ea typeface="맑은 고딕" pitchFamily="50" charset="-127"/>
              </a:rPr>
              <a:t>가스누출 확인 버튼</a:t>
            </a:r>
            <a:endParaRPr kumimoji="0" lang="en-US" altLang="ko-KR" sz="1000" b="1" dirty="0">
              <a:solidFill>
                <a:srgbClr val="0000FF"/>
              </a:solidFill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ea typeface="맑은 고딕" pitchFamily="50" charset="-127"/>
              </a:rPr>
              <a:t>- </a:t>
            </a:r>
            <a:r>
              <a:rPr kumimoji="0" lang="ko-KR" altLang="en-US" sz="1000" dirty="0">
                <a:ea typeface="맑은 고딕" pitchFamily="50" charset="-127"/>
              </a:rPr>
              <a:t>최대 </a:t>
            </a:r>
            <a:r>
              <a:rPr lang="en-US" altLang="ko-KR" sz="1000" dirty="0" smtClean="0">
                <a:ea typeface="맑은 고딕" pitchFamily="50" charset="-127"/>
              </a:rPr>
              <a:t>9</a:t>
            </a:r>
            <a:r>
              <a:rPr kumimoji="0" lang="ko-KR" altLang="en-US" sz="1000" dirty="0" smtClean="0">
                <a:ea typeface="맑은 고딕" pitchFamily="50" charset="-127"/>
              </a:rPr>
              <a:t>시간 </a:t>
            </a:r>
            <a:r>
              <a:rPr kumimoji="0" lang="ko-KR" altLang="en-US" sz="1000" dirty="0">
                <a:ea typeface="맑은 고딕" pitchFamily="50" charset="-127"/>
              </a:rPr>
              <a:t>까지 타이머 설정</a:t>
            </a:r>
            <a:endParaRPr kumimoji="0" lang="en-US" altLang="ko-KR" sz="1000" dirty="0"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>
                <a:solidFill>
                  <a:srgbClr val="0000FF"/>
                </a:solidFill>
                <a:ea typeface="맑은 고딕" pitchFamily="50" charset="-127"/>
              </a:rPr>
              <a:t>- </a:t>
            </a:r>
            <a:r>
              <a:rPr kumimoji="0" lang="ko-KR" altLang="en-US" sz="1000" dirty="0">
                <a:solidFill>
                  <a:srgbClr val="0000FF"/>
                </a:solidFill>
                <a:ea typeface="맑은 고딕" pitchFamily="50" charset="-127"/>
              </a:rPr>
              <a:t>길게 </a:t>
            </a:r>
            <a:r>
              <a:rPr kumimoji="0" lang="en-US" altLang="ko-KR" sz="1000" dirty="0">
                <a:solidFill>
                  <a:srgbClr val="0000FF"/>
                </a:solidFill>
                <a:ea typeface="맑은 고딕" pitchFamily="50" charset="-127"/>
              </a:rPr>
              <a:t>5</a:t>
            </a:r>
            <a:r>
              <a:rPr kumimoji="0" lang="ko-KR" altLang="en-US" sz="1000" dirty="0">
                <a:solidFill>
                  <a:srgbClr val="0000FF"/>
                </a:solidFill>
                <a:ea typeface="맑은 고딕" pitchFamily="50" charset="-127"/>
              </a:rPr>
              <a:t>초간 누르면 가스 호스내부</a:t>
            </a:r>
            <a:endParaRPr kumimoji="0" lang="en-US" altLang="ko-KR" sz="1000" dirty="0">
              <a:solidFill>
                <a:srgbClr val="0000FF"/>
              </a:solidFill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000" dirty="0">
                <a:solidFill>
                  <a:srgbClr val="0000FF"/>
                </a:solidFill>
                <a:ea typeface="맑은 고딕" pitchFamily="50" charset="-127"/>
              </a:rPr>
              <a:t>   누출 여부 </a:t>
            </a:r>
            <a:r>
              <a:rPr kumimoji="0" lang="en-US" altLang="ko-KR" sz="1000" dirty="0">
                <a:solidFill>
                  <a:srgbClr val="0000FF"/>
                </a:solidFill>
                <a:ea typeface="맑은 고딕" pitchFamily="50" charset="-127"/>
              </a:rPr>
              <a:t>5</a:t>
            </a:r>
            <a:r>
              <a:rPr kumimoji="0" lang="ko-KR" altLang="en-US" sz="1000" dirty="0">
                <a:solidFill>
                  <a:srgbClr val="0000FF"/>
                </a:solidFill>
                <a:ea typeface="맑은 고딕" pitchFamily="50" charset="-127"/>
              </a:rPr>
              <a:t>초 이내 확인 가능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37263" y="5300663"/>
            <a:ext cx="26765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latin typeface="+mn-lt"/>
                <a:ea typeface="+mn-ea"/>
              </a:rPr>
              <a:t>On / Off </a:t>
            </a:r>
            <a:r>
              <a:rPr kumimoji="0" lang="ko-KR" altLang="en-US" sz="1000" b="1" dirty="0">
                <a:latin typeface="+mn-lt"/>
                <a:ea typeface="+mn-ea"/>
              </a:rPr>
              <a:t>버튼</a:t>
            </a:r>
            <a:endParaRPr kumimoji="0" lang="en-US" altLang="ko-KR" sz="1000" b="1" dirty="0">
              <a:latin typeface="+mn-lt"/>
              <a:ea typeface="+mn-ea"/>
            </a:endParaRPr>
          </a:p>
          <a:p>
            <a:pPr marL="171450" indent="-1714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버튼을 누르면 밸브가 열리고 </a:t>
            </a:r>
            <a:endParaRPr kumimoji="0" lang="en-US" altLang="ko-KR" sz="1000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     가스레인지 사용</a:t>
            </a:r>
            <a:r>
              <a:rPr kumimoji="0" lang="en-US" altLang="ko-KR" sz="1000" dirty="0">
                <a:latin typeface="+mn-lt"/>
                <a:ea typeface="+mn-ea"/>
              </a:rPr>
              <a:t>, </a:t>
            </a:r>
            <a:r>
              <a:rPr kumimoji="0" lang="ko-KR" altLang="en-US" sz="1000" dirty="0">
                <a:latin typeface="+mn-lt"/>
                <a:ea typeface="+mn-ea"/>
              </a:rPr>
              <a:t>한번 더 누르면 </a:t>
            </a:r>
            <a:endParaRPr kumimoji="0" lang="en-US" altLang="ko-KR" sz="1000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     밸브가 닫힘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 smtClean="0">
                <a:latin typeface="+mn-ea"/>
                <a:ea typeface="+mn-ea"/>
              </a:rPr>
              <a:t>2. </a:t>
            </a:r>
            <a:r>
              <a:rPr lang="ko-KR" altLang="en-US" sz="2400" b="1" dirty="0" smtClean="0">
                <a:latin typeface="+mn-ea"/>
                <a:ea typeface="+mn-ea"/>
              </a:rPr>
              <a:t>제품 소개</a:t>
            </a:r>
            <a:endParaRPr lang="ko-KR" altLang="en-US" sz="24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7701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1"/>
            <a:ext cx="1425176" cy="495503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95536" y="968475"/>
            <a:ext cx="7200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핵심 특허기술과 </a:t>
            </a:r>
            <a:r>
              <a:rPr lang="en-US" altLang="ko-KR" sz="2000" b="1" dirty="0" err="1" smtClean="0">
                <a:latin typeface="+mn-ea"/>
                <a:ea typeface="+mn-ea"/>
              </a:rPr>
              <a:t>IoT</a:t>
            </a:r>
            <a:r>
              <a:rPr lang="en-US" altLang="ko-KR" sz="2000" b="1" dirty="0" smtClean="0">
                <a:latin typeface="+mn-ea"/>
                <a:ea typeface="+mn-ea"/>
              </a:rPr>
              <a:t>(</a:t>
            </a:r>
            <a:r>
              <a:rPr lang="ko-KR" altLang="en-US" sz="2000" b="1" dirty="0" smtClean="0">
                <a:latin typeface="+mn-ea"/>
                <a:ea typeface="+mn-ea"/>
              </a:rPr>
              <a:t>사물인터넷</a:t>
            </a:r>
            <a:r>
              <a:rPr lang="en-US" altLang="ko-KR" sz="2000" b="1" dirty="0" smtClean="0">
                <a:latin typeface="+mn-ea"/>
                <a:ea typeface="+mn-ea"/>
              </a:rPr>
              <a:t>)</a:t>
            </a:r>
            <a:r>
              <a:rPr lang="ko-KR" altLang="en-US" sz="2000" b="1" dirty="0" smtClean="0">
                <a:latin typeface="+mn-ea"/>
                <a:ea typeface="+mn-ea"/>
              </a:rPr>
              <a:t>의 융합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18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83768" y="436602"/>
            <a:ext cx="3520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>
                <a:latin typeface="+mn-ea"/>
                <a:ea typeface="+mn-ea"/>
              </a:rPr>
              <a:t>3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제품 소개</a:t>
            </a:r>
            <a:r>
              <a:rPr lang="en-US" altLang="ko-KR" sz="2400" b="1" dirty="0" smtClean="0">
                <a:latin typeface="+mn-ea"/>
                <a:ea typeface="+mn-ea"/>
              </a:rPr>
              <a:t>_</a:t>
            </a:r>
            <a:r>
              <a:rPr lang="ko-KR" altLang="en-US" sz="2400" b="1" dirty="0" err="1" smtClean="0">
                <a:latin typeface="+mn-ea"/>
                <a:ea typeface="+mn-ea"/>
              </a:rPr>
              <a:t>스마트형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47634"/>
            <a:ext cx="3602108" cy="2027633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670306"/>
            <a:ext cx="1115226" cy="1896017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259" y="1670306"/>
            <a:ext cx="1157477" cy="1920515"/>
          </a:xfrm>
          <a:prstGeom prst="rect">
            <a:avLst/>
          </a:prstGeom>
        </p:spPr>
      </p:pic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107504" y="4221088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6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600" dirty="0" smtClean="0">
                <a:latin typeface="맑은 고딕" pitchFamily="50" charset="-127"/>
                <a:ea typeface="맑은 고딕" pitchFamily="50" charset="-127"/>
              </a:rPr>
              <a:t>▶ </a:t>
            </a:r>
            <a:r>
              <a:rPr kumimoji="0" lang="ko-KR" altLang="en-US" sz="1600" b="1" dirty="0" err="1" smtClean="0">
                <a:latin typeface="+mj-ea"/>
                <a:ea typeface="+mj-ea"/>
              </a:rPr>
              <a:t>홈오토메이션의</a:t>
            </a:r>
            <a:r>
              <a:rPr lang="ko-KR" altLang="en-US" sz="1600" b="1" dirty="0">
                <a:latin typeface="+mj-ea"/>
                <a:ea typeface="+mj-ea"/>
              </a:rPr>
              <a:t> </a:t>
            </a:r>
            <a:r>
              <a:rPr lang="ko-KR" altLang="en-US" sz="1600" b="1" dirty="0" err="1" smtClean="0">
                <a:latin typeface="+mj-ea"/>
                <a:ea typeface="+mj-ea"/>
              </a:rPr>
              <a:t>트렌드</a:t>
            </a:r>
            <a:r>
              <a:rPr lang="ko-KR" altLang="en-US" sz="1600" b="1" dirty="0" smtClean="0">
                <a:latin typeface="+mj-ea"/>
                <a:ea typeface="+mj-ea"/>
              </a:rPr>
              <a:t> 변화 </a:t>
            </a:r>
            <a:r>
              <a:rPr lang="en-US" altLang="ko-KR" sz="1600" b="1" dirty="0" smtClean="0">
                <a:latin typeface="+mj-ea"/>
                <a:ea typeface="+mj-ea"/>
              </a:rPr>
              <a:t>: </a:t>
            </a:r>
            <a:r>
              <a:rPr lang="ko-KR" altLang="en-US" sz="1600" b="1" dirty="0" smtClean="0">
                <a:latin typeface="+mj-ea"/>
                <a:ea typeface="+mj-ea"/>
              </a:rPr>
              <a:t>유선 </a:t>
            </a:r>
            <a:r>
              <a:rPr lang="ko-KR" altLang="en-US" sz="1600" b="1" dirty="0" err="1" smtClean="0">
                <a:latin typeface="+mj-ea"/>
                <a:ea typeface="+mj-ea"/>
              </a:rPr>
              <a:t>월패드</a:t>
            </a:r>
            <a:r>
              <a:rPr lang="ko-KR" altLang="en-US" sz="1600" b="1" dirty="0" smtClean="0">
                <a:latin typeface="+mj-ea"/>
                <a:ea typeface="+mj-ea"/>
              </a:rPr>
              <a:t> → 무선 </a:t>
            </a:r>
            <a:r>
              <a:rPr lang="en-US" altLang="ko-KR" sz="1600" b="1" dirty="0" err="1" smtClean="0">
                <a:latin typeface="+mj-ea"/>
                <a:ea typeface="+mj-ea"/>
              </a:rPr>
              <a:t>IoT</a:t>
            </a:r>
            <a:r>
              <a:rPr lang="en-US" altLang="ko-KR" sz="1600" b="1" dirty="0" smtClean="0">
                <a:latin typeface="+mj-ea"/>
                <a:ea typeface="+mj-ea"/>
              </a:rPr>
              <a:t> (</a:t>
            </a:r>
            <a:r>
              <a:rPr lang="ko-KR" altLang="en-US" sz="1600" b="1" dirty="0" smtClean="0">
                <a:latin typeface="+mj-ea"/>
                <a:ea typeface="+mj-ea"/>
              </a:rPr>
              <a:t>사물인터넷</a:t>
            </a:r>
            <a:r>
              <a:rPr lang="en-US" altLang="ko-KR" sz="1600" b="1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 b="1" dirty="0" smtClean="0">
                <a:latin typeface="+mj-ea"/>
                <a:ea typeface="+mj-ea"/>
              </a:rPr>
              <a:t>       </a:t>
            </a:r>
            <a:r>
              <a:rPr kumimoji="0" lang="ko-KR" altLang="en-US" sz="1600" b="1" dirty="0" smtClean="0">
                <a:latin typeface="+mj-ea"/>
                <a:ea typeface="+mj-ea"/>
              </a:rPr>
              <a:t>신규아파트 분양시장 진출을 위한 </a:t>
            </a:r>
            <a:r>
              <a:rPr lang="en-US" altLang="ko-KR" sz="1600" b="1" dirty="0" smtClean="0">
                <a:latin typeface="+mj-ea"/>
                <a:ea typeface="+mj-ea"/>
              </a:rPr>
              <a:t>ICT </a:t>
            </a:r>
            <a:r>
              <a:rPr lang="ko-KR" altLang="en-US" sz="1600" b="1" dirty="0" smtClean="0">
                <a:latin typeface="+mj-ea"/>
                <a:ea typeface="+mj-ea"/>
              </a:rPr>
              <a:t>융합 신제품 개발</a:t>
            </a:r>
            <a:endParaRPr kumimoji="0" lang="en-US" altLang="ko-KR" sz="16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>
                <a:latin typeface="+mj-ea"/>
                <a:ea typeface="+mj-ea"/>
              </a:rPr>
              <a:t>   </a:t>
            </a:r>
            <a:r>
              <a:rPr kumimoji="0" lang="ko-KR" altLang="en-US" sz="1600" dirty="0" smtClean="0">
                <a:latin typeface="+mj-ea"/>
                <a:ea typeface="+mj-ea"/>
              </a:rPr>
              <a:t>▶ </a:t>
            </a:r>
            <a:r>
              <a:rPr kumimoji="0" lang="en-US" altLang="ko-KR" sz="1600" b="1" dirty="0" smtClean="0">
                <a:latin typeface="+mj-ea"/>
                <a:ea typeface="+mj-ea"/>
              </a:rPr>
              <a:t>SK</a:t>
            </a:r>
            <a:r>
              <a:rPr kumimoji="0" lang="ko-KR" altLang="en-US" sz="1600" b="1" dirty="0" err="1" smtClean="0">
                <a:latin typeface="+mj-ea"/>
                <a:ea typeface="+mj-ea"/>
              </a:rPr>
              <a:t>텔레콤과</a:t>
            </a:r>
            <a:r>
              <a:rPr lang="ko-KR" altLang="en-US" sz="1600" b="1" dirty="0" smtClean="0"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latin typeface="+mj-ea"/>
                <a:ea typeface="+mj-ea"/>
              </a:rPr>
              <a:t>MOU </a:t>
            </a:r>
            <a:r>
              <a:rPr lang="ko-KR" altLang="en-US" sz="1600" b="1" dirty="0" smtClean="0">
                <a:latin typeface="+mj-ea"/>
                <a:ea typeface="+mj-ea"/>
              </a:rPr>
              <a:t>체결</a:t>
            </a:r>
            <a:r>
              <a:rPr lang="en-US" altLang="ko-KR" sz="1600" b="1" dirty="0" smtClean="0">
                <a:latin typeface="+mj-ea"/>
                <a:ea typeface="+mj-ea"/>
              </a:rPr>
              <a:t>: SK “</a:t>
            </a:r>
            <a:r>
              <a:rPr lang="ko-KR" altLang="en-US" sz="1600" b="1" dirty="0" err="1" smtClean="0">
                <a:latin typeface="+mj-ea"/>
                <a:ea typeface="+mj-ea"/>
              </a:rPr>
              <a:t>스마트홈</a:t>
            </a:r>
            <a:r>
              <a:rPr lang="ko-KR" altLang="en-US" sz="1600" b="1" dirty="0" smtClean="0">
                <a:latin typeface="+mj-ea"/>
                <a:ea typeface="+mj-ea"/>
              </a:rPr>
              <a:t> 서비스</a:t>
            </a:r>
            <a:r>
              <a:rPr lang="en-US" altLang="ko-KR" sz="1600" b="1" dirty="0" smtClean="0">
                <a:latin typeface="+mj-ea"/>
                <a:ea typeface="+mj-ea"/>
              </a:rPr>
              <a:t>” </a:t>
            </a:r>
            <a:r>
              <a:rPr lang="ko-KR" altLang="en-US" sz="1600" b="1" dirty="0" err="1" smtClean="0">
                <a:latin typeface="+mj-ea"/>
                <a:ea typeface="+mj-ea"/>
              </a:rPr>
              <a:t>앱</a:t>
            </a:r>
            <a:r>
              <a:rPr lang="ko-KR" altLang="en-US" sz="1600" b="1" dirty="0" smtClean="0">
                <a:latin typeface="+mj-ea"/>
                <a:ea typeface="+mj-ea"/>
              </a:rPr>
              <a:t> 활용</a:t>
            </a:r>
            <a:endParaRPr kumimoji="0" lang="en-US" altLang="ko-KR" sz="16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j-ea"/>
                <a:ea typeface="+mj-ea"/>
              </a:rPr>
              <a:t>   </a:t>
            </a:r>
            <a:r>
              <a:rPr lang="ko-KR" altLang="en-US" sz="1600" dirty="0" smtClean="0">
                <a:latin typeface="+mj-ea"/>
                <a:ea typeface="+mj-ea"/>
              </a:rPr>
              <a:t>▶ </a:t>
            </a:r>
            <a:r>
              <a:rPr lang="ko-KR" altLang="en-US" sz="1600" b="1" dirty="0" smtClean="0">
                <a:latin typeface="+mj-ea"/>
                <a:ea typeface="+mj-ea"/>
              </a:rPr>
              <a:t>구현 기능</a:t>
            </a:r>
            <a:r>
              <a:rPr lang="en-US" altLang="ko-KR" sz="1600" b="1" dirty="0" smtClean="0">
                <a:latin typeface="+mj-ea"/>
                <a:ea typeface="+mj-ea"/>
              </a:rPr>
              <a:t>: </a:t>
            </a:r>
            <a:r>
              <a:rPr lang="ko-KR" altLang="en-US" sz="1600" b="1" dirty="0" smtClean="0">
                <a:latin typeface="+mj-ea"/>
                <a:ea typeface="+mj-ea"/>
              </a:rPr>
              <a:t>원격제어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사용시간</a:t>
            </a:r>
            <a:r>
              <a:rPr lang="en-US" altLang="ko-KR" sz="1600" b="1" dirty="0" smtClean="0">
                <a:latin typeface="+mj-ea"/>
                <a:ea typeface="+mj-ea"/>
              </a:rPr>
              <a:t>/ </a:t>
            </a:r>
            <a:r>
              <a:rPr lang="ko-KR" altLang="en-US" sz="1600" b="1" dirty="0" smtClean="0">
                <a:latin typeface="+mj-ea"/>
                <a:ea typeface="+mj-ea"/>
              </a:rPr>
              <a:t>최초설정시간 변경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볼륨조절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사용이력 문자</a:t>
            </a:r>
            <a:r>
              <a:rPr lang="en-US" altLang="ko-KR" sz="1600" b="1" dirty="0" smtClean="0">
                <a:latin typeface="+mj-ea"/>
                <a:ea typeface="+mj-ea"/>
              </a:rPr>
              <a:t>/</a:t>
            </a:r>
            <a:r>
              <a:rPr lang="ko-KR" altLang="en-US" sz="1600" b="1" dirty="0" err="1" smtClean="0">
                <a:latin typeface="+mj-ea"/>
                <a:ea typeface="+mj-ea"/>
              </a:rPr>
              <a:t>알람</a:t>
            </a:r>
            <a:r>
              <a:rPr lang="ko-KR" altLang="en-US" sz="1600" b="1" dirty="0" smtClean="0">
                <a:latin typeface="+mj-ea"/>
                <a:ea typeface="+mj-ea"/>
              </a:rPr>
              <a:t> 통보 </a:t>
            </a:r>
            <a:endParaRPr lang="en-US" altLang="ko-KR" sz="16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j-ea"/>
                <a:ea typeface="+mj-ea"/>
              </a:rPr>
              <a:t>   </a:t>
            </a:r>
            <a:r>
              <a:rPr lang="ko-KR" altLang="en-US" sz="1600" dirty="0" smtClean="0">
                <a:latin typeface="+mj-ea"/>
                <a:ea typeface="+mj-ea"/>
              </a:rPr>
              <a:t>▶ 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언제 어디서나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+mj-ea"/>
                <a:ea typeface="+mj-ea"/>
              </a:rPr>
              <a:t>스마트폰으로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 주방의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+mj-ea"/>
                <a:ea typeface="+mj-ea"/>
              </a:rPr>
              <a:t>가스불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 상태를 확인하고 사용시간 조정이나 차단 등</a:t>
            </a:r>
            <a:endParaRPr lang="en-US" altLang="ko-KR" sz="16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latin typeface="+mj-ea"/>
                <a:ea typeface="+mj-ea"/>
              </a:rPr>
              <a:t>     </a:t>
            </a:r>
            <a:r>
              <a:rPr lang="ko-KR" altLang="en-US" sz="1600" b="1" dirty="0" smtClean="0">
                <a:latin typeface="+mj-ea"/>
                <a:ea typeface="+mj-ea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원격제어 가능 </a:t>
            </a:r>
            <a:r>
              <a:rPr lang="en-US" altLang="ko-KR" sz="1600" b="1" dirty="0" smtClean="0"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latin typeface="+mj-ea"/>
                <a:ea typeface="+mj-ea"/>
              </a:rPr>
              <a:t>기기당 </a:t>
            </a:r>
            <a:r>
              <a:rPr lang="en-US" altLang="ko-KR" sz="1600" b="1" dirty="0" smtClean="0">
                <a:latin typeface="+mj-ea"/>
                <a:ea typeface="+mj-ea"/>
              </a:rPr>
              <a:t>5</a:t>
            </a:r>
            <a:r>
              <a:rPr lang="ko-KR" altLang="en-US" sz="1600" b="1" dirty="0" smtClean="0">
                <a:latin typeface="+mj-ea"/>
                <a:ea typeface="+mj-ea"/>
              </a:rPr>
              <a:t>대의 </a:t>
            </a:r>
            <a:r>
              <a:rPr lang="ko-KR" altLang="en-US" sz="1600" b="1" dirty="0" err="1" smtClean="0">
                <a:latin typeface="+mj-ea"/>
                <a:ea typeface="+mj-ea"/>
              </a:rPr>
              <a:t>스마트폰까지</a:t>
            </a:r>
            <a:r>
              <a:rPr lang="ko-KR" altLang="en-US" sz="1600" b="1" dirty="0" smtClean="0">
                <a:latin typeface="+mj-ea"/>
                <a:ea typeface="+mj-ea"/>
              </a:rPr>
              <a:t> 정보 공유 가능</a:t>
            </a:r>
            <a:r>
              <a:rPr lang="en-US" altLang="ko-KR" sz="1600" b="1" dirty="0" smtClean="0">
                <a:latin typeface="+mj-ea"/>
                <a:ea typeface="+mj-ea"/>
              </a:rPr>
              <a:t>)</a:t>
            </a:r>
            <a:r>
              <a:rPr lang="ko-KR" altLang="en-US" sz="1600" b="1" dirty="0" smtClean="0">
                <a:latin typeface="+mj-ea"/>
                <a:ea typeface="+mj-ea"/>
              </a:rPr>
              <a:t> </a:t>
            </a:r>
            <a:r>
              <a:rPr kumimoji="0" lang="en-US" altLang="ko-KR" sz="1600" b="1" dirty="0" smtClean="0">
                <a:latin typeface="+mj-ea"/>
                <a:ea typeface="+mj-ea"/>
              </a:rPr>
              <a:t> </a:t>
            </a:r>
            <a:endParaRPr kumimoji="0" lang="en-US" altLang="ko-KR" sz="1600" b="1" dirty="0">
              <a:latin typeface="+mj-ea"/>
              <a:ea typeface="+mj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98222" y="3723411"/>
            <a:ext cx="3316816" cy="400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solidFill>
                  <a:schemeClr val="tx1"/>
                </a:solidFill>
              </a:rPr>
              <a:t>[</a:t>
            </a:r>
            <a:r>
              <a:rPr kumimoji="0" lang="ko-KR" altLang="en-US" sz="1400" dirty="0" smtClean="0">
                <a:solidFill>
                  <a:schemeClr val="tx1"/>
                </a:solidFill>
              </a:rPr>
              <a:t>업계 최초 </a:t>
            </a:r>
            <a:r>
              <a:rPr kumimoji="0" lang="en-US" altLang="ko-KR" sz="1400" dirty="0" smtClean="0">
                <a:solidFill>
                  <a:schemeClr val="tx1"/>
                </a:solidFill>
              </a:rPr>
              <a:t>Wi-Fi </a:t>
            </a:r>
            <a:r>
              <a:rPr kumimoji="0" lang="ko-KR" altLang="en-US" sz="1400" dirty="0" smtClean="0">
                <a:solidFill>
                  <a:schemeClr val="tx1"/>
                </a:solidFill>
              </a:rPr>
              <a:t>무선통신 </a:t>
            </a:r>
            <a:r>
              <a:rPr kumimoji="0" lang="en-US" altLang="ko-KR" sz="1400" dirty="0" err="1" smtClean="0">
                <a:solidFill>
                  <a:schemeClr val="tx1"/>
                </a:solidFill>
              </a:rPr>
              <a:t>IoT</a:t>
            </a:r>
            <a:r>
              <a:rPr kumimoji="0" lang="en-US" altLang="ko-KR" sz="1400" dirty="0" smtClean="0">
                <a:solidFill>
                  <a:schemeClr val="tx1"/>
                </a:solidFill>
              </a:rPr>
              <a:t> </a:t>
            </a:r>
            <a:r>
              <a:rPr kumimoji="0" lang="ko-KR" altLang="en-US" sz="1400" dirty="0" smtClean="0">
                <a:solidFill>
                  <a:schemeClr val="tx1"/>
                </a:solidFill>
              </a:rPr>
              <a:t>제품</a:t>
            </a:r>
            <a:r>
              <a:rPr kumimoji="0" lang="en-US" altLang="ko-KR" sz="1400" dirty="0" smtClean="0">
                <a:solidFill>
                  <a:schemeClr val="tx1"/>
                </a:solidFill>
              </a:rPr>
              <a:t>]</a:t>
            </a:r>
            <a:endParaRPr kumimoji="0"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724128" y="3747242"/>
            <a:ext cx="2143125" cy="28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 smtClean="0">
                <a:solidFill>
                  <a:schemeClr val="tx1"/>
                </a:solidFill>
              </a:rPr>
              <a:t>[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스마트홈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앱</a:t>
            </a:r>
            <a:r>
              <a:rPr lang="en-US" altLang="ko-KR" sz="1400" dirty="0" smtClean="0">
                <a:solidFill>
                  <a:schemeClr val="tx1"/>
                </a:solidFill>
              </a:rPr>
              <a:t>]</a:t>
            </a:r>
            <a:endParaRPr kumimoji="0" lang="ko-KR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9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19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28584"/>
            <a:ext cx="8208912" cy="58294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7784" y="410748"/>
            <a:ext cx="3397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+mn-ea"/>
                <a:ea typeface="+mn-ea"/>
              </a:rPr>
              <a:t>3. </a:t>
            </a:r>
            <a:r>
              <a:rPr lang="ko-KR" altLang="en-US" sz="2400" b="1" dirty="0" smtClean="0">
                <a:latin typeface="+mn-ea"/>
                <a:ea typeface="+mn-ea"/>
              </a:rPr>
              <a:t>제품 소개</a:t>
            </a:r>
            <a:r>
              <a:rPr lang="en-US" altLang="ko-KR" sz="2400" b="1" dirty="0" smtClean="0">
                <a:latin typeface="+mn-ea"/>
                <a:ea typeface="+mn-ea"/>
              </a:rPr>
              <a:t>_</a:t>
            </a:r>
            <a:r>
              <a:rPr lang="ko-KR" altLang="en-US" sz="2400" b="1" dirty="0" smtClean="0">
                <a:latin typeface="+mn-ea"/>
                <a:ea typeface="+mn-ea"/>
              </a:rPr>
              <a:t>건전지형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1"/>
            <a:ext cx="1425176" cy="49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8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1"/>
            <a:ext cx="1425176" cy="495503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95536" y="968475"/>
            <a:ext cx="53285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기술의 차별성 및 지역서비스 센터</a:t>
            </a:r>
            <a:r>
              <a:rPr lang="en-US" altLang="ko-KR" sz="2000" b="1" dirty="0" smtClean="0">
                <a:latin typeface="+mn-ea"/>
                <a:ea typeface="+mn-ea"/>
              </a:rPr>
              <a:t> 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20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03848" y="421952"/>
            <a:ext cx="2780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+mn-ea"/>
                <a:ea typeface="+mn-ea"/>
              </a:rPr>
              <a:t>  4. </a:t>
            </a:r>
            <a:r>
              <a:rPr lang="ko-KR" altLang="en-US" sz="2400" b="1" dirty="0" smtClean="0">
                <a:latin typeface="+mn-ea"/>
                <a:ea typeface="+mn-ea"/>
              </a:rPr>
              <a:t>품질관리</a:t>
            </a:r>
            <a:r>
              <a:rPr lang="en-US" altLang="ko-KR" sz="2400" b="1" dirty="0" smtClean="0">
                <a:latin typeface="+mn-ea"/>
                <a:ea typeface="+mn-ea"/>
              </a:rPr>
              <a:t>,</a:t>
            </a:r>
            <a:r>
              <a:rPr lang="ko-KR" altLang="en-US" sz="2400" b="1" dirty="0" smtClean="0">
                <a:latin typeface="+mn-ea"/>
                <a:ea typeface="+mn-ea"/>
              </a:rPr>
              <a:t> </a:t>
            </a:r>
            <a:r>
              <a:rPr lang="en-US" altLang="ko-KR" sz="2400" b="1" dirty="0" smtClean="0">
                <a:latin typeface="+mn-ea"/>
                <a:ea typeface="+mn-ea"/>
              </a:rPr>
              <a:t>A/S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06489" y="1506551"/>
            <a:ext cx="3201415" cy="3788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solidFill>
                  <a:schemeClr val="tx1"/>
                </a:solidFill>
              </a:rPr>
              <a:t>보유 역량</a:t>
            </a:r>
            <a:r>
              <a:rPr kumimoji="0"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kumimoji="0" lang="ko-KR" altLang="en-US" sz="1600" b="1" dirty="0" smtClean="0">
                <a:solidFill>
                  <a:schemeClr val="tx1"/>
                </a:solidFill>
              </a:rPr>
              <a:t>원천특허기술 보유</a:t>
            </a:r>
            <a:r>
              <a:rPr kumimoji="0" lang="en-US" altLang="ko-KR" sz="1600" b="1" dirty="0" smtClean="0">
                <a:solidFill>
                  <a:schemeClr val="tx1"/>
                </a:solidFill>
              </a:rPr>
              <a:t>)</a:t>
            </a:r>
            <a:endParaRPr kumimoji="0"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11560" y="5322056"/>
            <a:ext cx="2082277" cy="3788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solidFill>
                  <a:schemeClr val="tx1"/>
                </a:solidFill>
              </a:rPr>
              <a:t> 지역서비스 센터</a:t>
            </a:r>
            <a:endParaRPr kumimoji="0"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6489" y="4011720"/>
            <a:ext cx="83904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ea"/>
                <a:ea typeface="+mj-ea"/>
              </a:rPr>
              <a:t> 세계최초 유량센서 방식의 가스누출확인 및 차단 기술을 개발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중간밸브 안전 </a:t>
            </a:r>
            <a:r>
              <a:rPr lang="ko-KR" altLang="en-US" sz="1600" b="1" dirty="0" err="1" smtClean="0">
                <a:latin typeface="+mj-ea"/>
                <a:ea typeface="+mj-ea"/>
              </a:rPr>
              <a:t>잠금장치</a:t>
            </a:r>
            <a:endParaRPr lang="en-US" altLang="ko-KR" sz="1600" b="1" dirty="0" smtClean="0">
              <a:latin typeface="+mj-ea"/>
              <a:ea typeface="+mj-ea"/>
            </a:endParaRPr>
          </a:p>
          <a:p>
            <a:r>
              <a:rPr lang="ko-KR" altLang="en-US" sz="1600" b="1" dirty="0" smtClean="0">
                <a:latin typeface="+mj-ea"/>
                <a:ea typeface="+mj-ea"/>
              </a:rPr>
              <a:t>관련 국내특허 </a:t>
            </a:r>
            <a:r>
              <a:rPr lang="en-US" altLang="ko-KR" sz="1600" b="1" dirty="0" smtClean="0">
                <a:latin typeface="+mj-ea"/>
                <a:ea typeface="+mj-ea"/>
              </a:rPr>
              <a:t>3</a:t>
            </a:r>
            <a:r>
              <a:rPr lang="ko-KR" altLang="en-US" sz="1600" b="1" dirty="0" smtClean="0">
                <a:latin typeface="+mj-ea"/>
                <a:ea typeface="+mj-ea"/>
              </a:rPr>
              <a:t>건</a:t>
            </a:r>
            <a:r>
              <a:rPr lang="en-US" altLang="ko-KR" sz="1600" b="1" dirty="0" smtClean="0">
                <a:latin typeface="+mj-ea"/>
                <a:ea typeface="+mj-ea"/>
              </a:rPr>
              <a:t>/ </a:t>
            </a:r>
            <a:r>
              <a:rPr lang="ko-KR" altLang="en-US" sz="1600" b="1" dirty="0" smtClean="0">
                <a:latin typeface="+mj-ea"/>
                <a:ea typeface="+mj-ea"/>
              </a:rPr>
              <a:t>해외특허 </a:t>
            </a:r>
            <a:r>
              <a:rPr lang="en-US" altLang="ko-KR" sz="1600" b="1" dirty="0" smtClean="0">
                <a:latin typeface="+mj-ea"/>
                <a:ea typeface="+mj-ea"/>
              </a:rPr>
              <a:t>1</a:t>
            </a:r>
            <a:r>
              <a:rPr lang="ko-KR" altLang="en-US" sz="1600" b="1" dirty="0" smtClean="0">
                <a:latin typeface="+mj-ea"/>
                <a:ea typeface="+mj-ea"/>
              </a:rPr>
              <a:t>건의 원천기술을 보유하고 있으며</a:t>
            </a:r>
            <a:r>
              <a:rPr lang="en-US" altLang="ko-KR" sz="1600" b="1" dirty="0" smtClean="0">
                <a:latin typeface="+mj-ea"/>
                <a:ea typeface="+mj-ea"/>
              </a:rPr>
              <a:t>, IT</a:t>
            </a:r>
            <a:r>
              <a:rPr lang="ko-KR" altLang="en-US" sz="1600" b="1" dirty="0" smtClean="0">
                <a:latin typeface="+mj-ea"/>
                <a:ea typeface="+mj-ea"/>
              </a:rPr>
              <a:t>분야 기술 </a:t>
            </a:r>
            <a:r>
              <a:rPr lang="ko-KR" altLang="en-US" sz="1600" b="1" dirty="0" err="1" smtClean="0">
                <a:latin typeface="+mj-ea"/>
                <a:ea typeface="+mj-ea"/>
              </a:rPr>
              <a:t>트렌드를</a:t>
            </a:r>
            <a:r>
              <a:rPr lang="ko-KR" altLang="en-US" sz="1600" b="1" dirty="0" smtClean="0">
                <a:latin typeface="+mj-ea"/>
                <a:ea typeface="+mj-ea"/>
              </a:rPr>
              <a:t> 예측하여 기존의 특허기술에 </a:t>
            </a:r>
            <a:r>
              <a:rPr lang="en-US" altLang="ko-KR" sz="1600" b="1" dirty="0" err="1" smtClean="0">
                <a:latin typeface="+mj-ea"/>
                <a:ea typeface="+mj-ea"/>
              </a:rPr>
              <a:t>IoT</a:t>
            </a:r>
            <a:r>
              <a:rPr lang="en-US" altLang="ko-KR" sz="1600" b="1" dirty="0" smtClean="0">
                <a:latin typeface="+mj-ea"/>
                <a:ea typeface="+mj-ea"/>
              </a:rPr>
              <a:t> (</a:t>
            </a:r>
            <a:r>
              <a:rPr lang="ko-KR" altLang="en-US" sz="1600" b="1" dirty="0" smtClean="0">
                <a:latin typeface="+mj-ea"/>
                <a:ea typeface="+mj-ea"/>
              </a:rPr>
              <a:t>사물인터넷</a:t>
            </a:r>
            <a:r>
              <a:rPr lang="en-US" altLang="ko-KR" sz="1600" b="1" dirty="0" smtClean="0">
                <a:latin typeface="+mj-ea"/>
                <a:ea typeface="+mj-ea"/>
              </a:rPr>
              <a:t>) </a:t>
            </a:r>
            <a:r>
              <a:rPr lang="ko-KR" altLang="en-US" sz="1600" b="1" dirty="0" smtClean="0">
                <a:latin typeface="+mj-ea"/>
                <a:ea typeface="+mj-ea"/>
              </a:rPr>
              <a:t>기술을 접목시킨 </a:t>
            </a:r>
            <a:r>
              <a:rPr lang="ko-KR" altLang="en-US" sz="1600" b="1" dirty="0" err="1" smtClean="0">
                <a:latin typeface="+mj-ea"/>
                <a:ea typeface="+mj-ea"/>
              </a:rPr>
              <a:t>스마트형과</a:t>
            </a:r>
            <a:r>
              <a:rPr lang="en-US" altLang="ko-KR" sz="1600" b="1" dirty="0" smtClean="0">
                <a:latin typeface="+mj-ea"/>
                <a:ea typeface="+mj-ea"/>
              </a:rPr>
              <a:t> </a:t>
            </a:r>
            <a:r>
              <a:rPr lang="ko-KR" altLang="en-US" sz="1600" b="1" dirty="0" smtClean="0">
                <a:latin typeface="+mj-ea"/>
                <a:ea typeface="+mj-ea"/>
              </a:rPr>
              <a:t>건전지 타입의 신제품을 개발하여 신규시장 개척 및 기존 시장의 기술혁신을 선도하고 </a:t>
            </a:r>
            <a:r>
              <a:rPr lang="ko-KR" altLang="en-US" sz="1600" b="1" dirty="0" err="1" smtClean="0">
                <a:latin typeface="+mj-ea"/>
                <a:ea typeface="+mj-ea"/>
              </a:rPr>
              <a:t>있슴</a:t>
            </a:r>
            <a:r>
              <a:rPr lang="ko-KR" altLang="en-US" sz="1600" b="1" dirty="0" smtClean="0">
                <a:latin typeface="+mj-ea"/>
                <a:ea typeface="+mj-ea"/>
              </a:rPr>
              <a:t> </a:t>
            </a:r>
            <a:endParaRPr lang="ko-KR" altLang="en-US" sz="1600" b="1" dirty="0">
              <a:latin typeface="+mj-ea"/>
              <a:ea typeface="+mj-ea"/>
            </a:endParaRPr>
          </a:p>
        </p:txBody>
      </p:sp>
      <p:pic>
        <p:nvPicPr>
          <p:cNvPr id="13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403" y="2010297"/>
            <a:ext cx="1332409" cy="183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9" y="2032318"/>
            <a:ext cx="1303391" cy="179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611" y="1990476"/>
            <a:ext cx="1354815" cy="1863269"/>
          </a:xfrm>
          <a:prstGeom prst="rect">
            <a:avLst/>
          </a:prstGeom>
        </p:spPr>
      </p:pic>
      <p:graphicFrame>
        <p:nvGraphicFramePr>
          <p:cNvPr id="16" name="개체 15"/>
          <p:cNvGraphicFramePr>
            <a:graphicFrameLocks noChangeAspect="1"/>
          </p:cNvGraphicFramePr>
          <p:nvPr>
            <p:extLst/>
          </p:nvPr>
        </p:nvGraphicFramePr>
        <p:xfrm>
          <a:off x="7018961" y="1986865"/>
          <a:ext cx="1311130" cy="1855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Acrobat Document" r:id="rId7" imgW="4533723" imgH="6415677" progId="AcroExch.Document.DC">
                  <p:embed/>
                </p:oleObj>
              </mc:Choice>
              <mc:Fallback>
                <p:oleObj name="Acrobat Document" r:id="rId7" imgW="4533723" imgH="641567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18961" y="1986865"/>
                        <a:ext cx="1311130" cy="18551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854" y="2018892"/>
            <a:ext cx="1313490" cy="180643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11966" y="5737796"/>
            <a:ext cx="7331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ea"/>
                <a:ea typeface="+mj-ea"/>
              </a:rPr>
              <a:t>▷ 전국 </a:t>
            </a:r>
            <a:r>
              <a:rPr lang="en-US" altLang="ko-KR" sz="1600" b="1" dirty="0" smtClean="0">
                <a:latin typeface="+mj-ea"/>
                <a:ea typeface="+mj-ea"/>
              </a:rPr>
              <a:t>40</a:t>
            </a:r>
            <a:r>
              <a:rPr lang="ko-KR" altLang="en-US" sz="1600" b="1" dirty="0" err="1" smtClean="0">
                <a:latin typeface="+mj-ea"/>
                <a:ea typeface="+mj-ea"/>
              </a:rPr>
              <a:t>여개</a:t>
            </a:r>
            <a:r>
              <a:rPr lang="ko-KR" altLang="en-US" sz="1600" b="1" dirty="0" smtClean="0">
                <a:latin typeface="+mj-ea"/>
                <a:ea typeface="+mj-ea"/>
              </a:rPr>
              <a:t> 지역 서비스센터 </a:t>
            </a:r>
            <a:r>
              <a:rPr lang="ko-KR" altLang="en-US" sz="1600" b="1" dirty="0" err="1" smtClean="0">
                <a:latin typeface="+mj-ea"/>
                <a:ea typeface="+mj-ea"/>
              </a:rPr>
              <a:t>운영중</a:t>
            </a:r>
            <a:r>
              <a:rPr lang="ko-KR" altLang="en-US" sz="1600" b="1" dirty="0" smtClean="0"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latin typeface="+mj-ea"/>
                <a:ea typeface="+mj-ea"/>
              </a:rPr>
              <a:t>가스시설 시공 </a:t>
            </a:r>
            <a:r>
              <a:rPr lang="en-US" altLang="ko-KR" sz="1600" b="1" dirty="0" smtClean="0">
                <a:latin typeface="+mj-ea"/>
                <a:ea typeface="+mj-ea"/>
              </a:rPr>
              <a:t>2</a:t>
            </a:r>
            <a:r>
              <a:rPr lang="ko-KR" altLang="en-US" sz="1600" b="1" dirty="0" err="1" smtClean="0">
                <a:latin typeface="+mj-ea"/>
                <a:ea typeface="+mj-ea"/>
              </a:rPr>
              <a:t>종면허</a:t>
            </a:r>
            <a:r>
              <a:rPr lang="ko-KR" altLang="en-US" sz="1600" b="1" dirty="0" smtClean="0">
                <a:latin typeface="+mj-ea"/>
                <a:ea typeface="+mj-ea"/>
              </a:rPr>
              <a:t> 보유</a:t>
            </a:r>
            <a:r>
              <a:rPr lang="en-US" altLang="ko-KR" sz="1600" b="1" dirty="0" smtClean="0">
                <a:latin typeface="+mj-ea"/>
                <a:ea typeface="+mj-ea"/>
              </a:rPr>
              <a:t>)</a:t>
            </a:r>
          </a:p>
          <a:p>
            <a:r>
              <a:rPr lang="ko-KR" altLang="en-US" sz="1600" b="1" dirty="0" smtClean="0">
                <a:latin typeface="+mj-ea"/>
                <a:ea typeface="+mj-ea"/>
              </a:rPr>
              <a:t>▷ 고객과 가장 가까운 지역센터의 전문기사가 방문하여 안전하게 설치 </a:t>
            </a:r>
            <a:endParaRPr lang="en-US" altLang="ko-KR" sz="1600" b="1" dirty="0" smtClean="0">
              <a:latin typeface="+mj-ea"/>
              <a:ea typeface="+mj-ea"/>
            </a:endParaRPr>
          </a:p>
          <a:p>
            <a:r>
              <a:rPr lang="ko-KR" altLang="en-US" sz="1600" b="1" dirty="0" smtClean="0">
                <a:latin typeface="+mj-ea"/>
                <a:ea typeface="+mj-ea"/>
              </a:rPr>
              <a:t>▷ 품질 보증</a:t>
            </a:r>
            <a:r>
              <a:rPr lang="en-US" altLang="ko-KR" sz="1600" b="1" dirty="0" smtClean="0">
                <a:latin typeface="+mj-ea"/>
                <a:ea typeface="+mj-ea"/>
              </a:rPr>
              <a:t>: </a:t>
            </a:r>
            <a:r>
              <a:rPr lang="ko-KR" altLang="en-US" sz="1600" b="1" dirty="0" smtClean="0">
                <a:latin typeface="+mj-ea"/>
                <a:ea typeface="+mj-ea"/>
              </a:rPr>
              <a:t>설치일로부터 </a:t>
            </a:r>
            <a:r>
              <a:rPr lang="en-US" altLang="ko-KR" sz="1600" b="1" dirty="0" smtClean="0">
                <a:latin typeface="+mj-ea"/>
                <a:ea typeface="+mj-ea"/>
              </a:rPr>
              <a:t>1</a:t>
            </a:r>
            <a:r>
              <a:rPr lang="ko-KR" altLang="en-US" sz="1600" b="1" dirty="0" smtClean="0">
                <a:latin typeface="+mj-ea"/>
                <a:ea typeface="+mj-ea"/>
              </a:rPr>
              <a:t>년간 무상 </a:t>
            </a:r>
            <a:r>
              <a:rPr lang="en-US" altLang="ko-KR" sz="1600" b="1" dirty="0" smtClean="0">
                <a:latin typeface="+mj-ea"/>
                <a:ea typeface="+mj-ea"/>
              </a:rPr>
              <a:t>AS </a:t>
            </a:r>
            <a:r>
              <a:rPr lang="ko-KR" altLang="en-US" sz="1600" b="1" dirty="0" smtClean="0">
                <a:latin typeface="+mj-ea"/>
                <a:ea typeface="+mj-ea"/>
              </a:rPr>
              <a:t>지원</a:t>
            </a:r>
            <a:endParaRPr lang="en-US" altLang="ko-KR" sz="1600" b="1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687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1"/>
            <a:ext cx="1425176" cy="495503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95536" y="968475"/>
            <a:ext cx="6840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000" b="1" dirty="0" smtClean="0">
                <a:solidFill>
                  <a:srgbClr val="002060"/>
                </a:solidFill>
                <a:latin typeface="+mj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빌트인 연소기 가스안전장치로 승인</a:t>
            </a:r>
            <a:endParaRPr kumimoji="0" lang="en-US" altLang="ko-KR" sz="2000" b="1" dirty="0">
              <a:latin typeface="+mn-ea"/>
              <a:ea typeface="+mn-ea"/>
            </a:endParaRPr>
          </a:p>
        </p:txBody>
      </p:sp>
      <p:sp>
        <p:nvSpPr>
          <p:cNvPr id="12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21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31840" y="436602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>
                <a:latin typeface="+mn-ea"/>
                <a:ea typeface="+mn-ea"/>
              </a:rPr>
              <a:t>4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품질관리</a:t>
            </a:r>
            <a:r>
              <a:rPr lang="en-US" altLang="ko-KR" sz="2400" b="1" dirty="0" smtClean="0">
                <a:latin typeface="+mn-ea"/>
                <a:ea typeface="+mn-ea"/>
              </a:rPr>
              <a:t>,</a:t>
            </a:r>
            <a:r>
              <a:rPr lang="ko-KR" altLang="en-US" sz="2400" b="1" dirty="0" smtClean="0">
                <a:latin typeface="+mn-ea"/>
                <a:ea typeface="+mn-ea"/>
              </a:rPr>
              <a:t> </a:t>
            </a:r>
            <a:r>
              <a:rPr lang="en-US" altLang="ko-KR" sz="2400" b="1" dirty="0" smtClean="0">
                <a:latin typeface="+mn-ea"/>
                <a:ea typeface="+mn-ea"/>
              </a:rPr>
              <a:t>A/S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611560" y="1522473"/>
            <a:ext cx="2520280" cy="3383766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46424" y="1610960"/>
            <a:ext cx="47625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676068" y="3822035"/>
            <a:ext cx="4503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0070C0"/>
                </a:solidFill>
              </a:rPr>
              <a:t>(2011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년 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8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월 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26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일부 신규 건설현장 및 기존주택 주방 인테리어 </a:t>
            </a:r>
            <a:r>
              <a:rPr lang="ko-KR" altLang="en-US" sz="1400" b="1" dirty="0" err="1" smtClean="0">
                <a:solidFill>
                  <a:srgbClr val="0070C0"/>
                </a:solidFill>
              </a:rPr>
              <a:t>공사후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1400" b="1" dirty="0" err="1" smtClean="0">
                <a:solidFill>
                  <a:srgbClr val="0070C0"/>
                </a:solidFill>
              </a:rPr>
              <a:t>가스연결시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 안전장치 의무화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)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55576" y="4994726"/>
            <a:ext cx="4555402" cy="1681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※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헤스타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특별상세기준 승인 고시 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※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>
              <a:spcBef>
                <a:spcPts val="500"/>
              </a:spcBef>
            </a:pPr>
            <a:r>
              <a:rPr lang="en-US" altLang="ko-KR" sz="1400" dirty="0" smtClean="0">
                <a:solidFill>
                  <a:schemeClr val="tx1"/>
                </a:solidFill>
              </a:rPr>
              <a:t>2016</a:t>
            </a:r>
            <a:r>
              <a:rPr lang="ko-KR" altLang="en-US" sz="1400" dirty="0" smtClean="0">
                <a:solidFill>
                  <a:schemeClr val="tx1"/>
                </a:solidFill>
              </a:rPr>
              <a:t>년 </a:t>
            </a:r>
            <a:r>
              <a:rPr lang="en-US" altLang="ko-KR" sz="1400" dirty="0" smtClean="0">
                <a:solidFill>
                  <a:schemeClr val="tx1"/>
                </a:solidFill>
              </a:rPr>
              <a:t>5</a:t>
            </a:r>
            <a:r>
              <a:rPr lang="ko-KR" altLang="en-US" sz="1400" dirty="0" smtClean="0">
                <a:solidFill>
                  <a:schemeClr val="tx1"/>
                </a:solidFill>
              </a:rPr>
              <a:t>월 </a:t>
            </a:r>
            <a:r>
              <a:rPr lang="en-US" altLang="ko-KR" sz="1400" dirty="0" smtClean="0">
                <a:solidFill>
                  <a:schemeClr val="tx1"/>
                </a:solidFill>
              </a:rPr>
              <a:t>27</a:t>
            </a:r>
            <a:r>
              <a:rPr lang="ko-KR" altLang="en-US" sz="1400" dirty="0" smtClean="0">
                <a:solidFill>
                  <a:schemeClr val="tx1"/>
                </a:solidFill>
              </a:rPr>
              <a:t>일 가스기술 기준 분과 위원회 심의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</a:rPr>
              <a:t>의결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>
              <a:spcBef>
                <a:spcPts val="500"/>
              </a:spcBef>
            </a:pPr>
            <a:r>
              <a:rPr lang="en-US" altLang="ko-KR" sz="1400" dirty="0" smtClean="0">
                <a:solidFill>
                  <a:schemeClr val="tx1"/>
                </a:solidFill>
              </a:rPr>
              <a:t>2016</a:t>
            </a:r>
            <a:r>
              <a:rPr lang="ko-KR" altLang="en-US" sz="1400" dirty="0" smtClean="0">
                <a:solidFill>
                  <a:schemeClr val="tx1"/>
                </a:solidFill>
              </a:rPr>
              <a:t>년 </a:t>
            </a:r>
            <a:r>
              <a:rPr lang="en-US" altLang="ko-KR" sz="1400" dirty="0" smtClean="0">
                <a:solidFill>
                  <a:schemeClr val="tx1"/>
                </a:solidFill>
              </a:rPr>
              <a:t>6</a:t>
            </a:r>
            <a:r>
              <a:rPr lang="ko-KR" altLang="en-US" sz="1400" dirty="0" smtClean="0">
                <a:solidFill>
                  <a:schemeClr val="tx1"/>
                </a:solidFill>
              </a:rPr>
              <a:t>월 </a:t>
            </a:r>
            <a:r>
              <a:rPr lang="en-US" altLang="ko-KR" sz="1400" dirty="0" smtClean="0">
                <a:solidFill>
                  <a:schemeClr val="tx1"/>
                </a:solidFill>
              </a:rPr>
              <a:t>17</a:t>
            </a:r>
            <a:r>
              <a:rPr lang="ko-KR" altLang="en-US" sz="1400" dirty="0" smtClean="0">
                <a:solidFill>
                  <a:schemeClr val="tx1"/>
                </a:solidFill>
              </a:rPr>
              <a:t>일 가스기술 기준 위원회 심의</a:t>
            </a:r>
            <a:r>
              <a:rPr lang="en-US" altLang="ko-KR" sz="1400" dirty="0">
                <a:solidFill>
                  <a:schemeClr val="tx1"/>
                </a:solidFill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</a:rPr>
              <a:t>의결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>
              <a:spcBef>
                <a:spcPts val="500"/>
              </a:spcBef>
            </a:pPr>
            <a:r>
              <a:rPr lang="en-US" altLang="ko-KR" sz="1400" dirty="0" smtClean="0">
                <a:solidFill>
                  <a:schemeClr val="tx1"/>
                </a:solidFill>
              </a:rPr>
              <a:t>2016</a:t>
            </a:r>
            <a:r>
              <a:rPr lang="ko-KR" altLang="en-US" sz="1400" dirty="0" smtClean="0">
                <a:solidFill>
                  <a:schemeClr val="tx1"/>
                </a:solidFill>
              </a:rPr>
              <a:t>년 </a:t>
            </a:r>
            <a:r>
              <a:rPr lang="en-US" altLang="ko-KR" sz="1400" dirty="0" smtClean="0">
                <a:solidFill>
                  <a:schemeClr val="tx1"/>
                </a:solidFill>
              </a:rPr>
              <a:t>7</a:t>
            </a:r>
            <a:r>
              <a:rPr lang="ko-KR" altLang="en-US" sz="1400" dirty="0" smtClean="0">
                <a:solidFill>
                  <a:schemeClr val="tx1"/>
                </a:solidFill>
              </a:rPr>
              <a:t>월 </a:t>
            </a:r>
            <a:r>
              <a:rPr lang="en-US" altLang="ko-KR" sz="1400" dirty="0" smtClean="0">
                <a:solidFill>
                  <a:schemeClr val="tx1"/>
                </a:solidFill>
              </a:rPr>
              <a:t>11</a:t>
            </a:r>
            <a:r>
              <a:rPr lang="ko-KR" altLang="en-US" sz="1400" dirty="0" smtClean="0">
                <a:solidFill>
                  <a:schemeClr val="tx1"/>
                </a:solidFill>
              </a:rPr>
              <a:t>일 산업통상자원부 장관 승인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</a:rPr>
              <a:t>고시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“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디지털 가스누출확인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퓨즈콕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” (KGS S AA011)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827" y="4636031"/>
            <a:ext cx="1991373" cy="199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6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22</a:t>
            </a:r>
            <a:endParaRPr lang="ko-KR" altLang="en-US" dirty="0"/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1"/>
            <a:ext cx="1425176" cy="495503"/>
          </a:xfrm>
          <a:prstGeom prst="rect">
            <a:avLst/>
          </a:prstGeom>
        </p:spPr>
      </p:pic>
      <p:sp>
        <p:nvSpPr>
          <p:cNvPr id="100" name="텍스트 개체 틀 2"/>
          <p:cNvSpPr txBox="1">
            <a:spLocks/>
          </p:cNvSpPr>
          <p:nvPr/>
        </p:nvSpPr>
        <p:spPr>
          <a:xfrm>
            <a:off x="323529" y="1052736"/>
            <a:ext cx="8496944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가스누출확인 </a:t>
            </a:r>
            <a:r>
              <a:rPr kumimoji="0" lang="ko-KR" altLang="en-US" sz="2000" b="1" dirty="0" err="1" smtClean="0"/>
              <a:t>퓨즈콕</a:t>
            </a:r>
            <a:r>
              <a:rPr kumimoji="0" lang="ko-KR" altLang="en-US" sz="2000" b="1" dirty="0" smtClean="0"/>
              <a:t> 제조의 시설∙기술∙검사 기준 </a:t>
            </a:r>
            <a:r>
              <a:rPr kumimoji="0" lang="en-US" altLang="ko-KR" sz="2000" b="1" dirty="0" smtClean="0"/>
              <a:t>(KGS S AA011)</a:t>
            </a:r>
          </a:p>
        </p:txBody>
      </p:sp>
      <p:sp>
        <p:nvSpPr>
          <p:cNvPr id="120" name="AutoShape 72"/>
          <p:cNvSpPr>
            <a:spLocks noChangeArrowheads="1"/>
          </p:cNvSpPr>
          <p:nvPr/>
        </p:nvSpPr>
        <p:spPr bwMode="auto">
          <a:xfrm rot="10800000">
            <a:off x="2873390" y="4086224"/>
            <a:ext cx="288925" cy="1214983"/>
          </a:xfrm>
          <a:prstGeom prst="upArrow">
            <a:avLst>
              <a:gd name="adj1" fmla="val 50000"/>
              <a:gd name="adj2" fmla="val 137088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313" tIns="44450" rIns="87313" bIns="44450" anchor="ctr"/>
          <a:lstStyle/>
          <a:p>
            <a:endParaRPr lang="ko-KR" altLang="en-US"/>
          </a:p>
        </p:txBody>
      </p:sp>
      <p:sp>
        <p:nvSpPr>
          <p:cNvPr id="17" name="AutoShape 207"/>
          <p:cNvSpPr>
            <a:spLocks noChangeArrowheads="1"/>
          </p:cNvSpPr>
          <p:nvPr/>
        </p:nvSpPr>
        <p:spPr bwMode="auto">
          <a:xfrm>
            <a:off x="251520" y="1858804"/>
            <a:ext cx="8640959" cy="4666540"/>
          </a:xfrm>
          <a:prstGeom prst="roundRect">
            <a:avLst>
              <a:gd name="adj" fmla="val 4019"/>
            </a:avLst>
          </a:prstGeom>
          <a:noFill/>
          <a:ln w="9525">
            <a:solidFill>
              <a:srgbClr val="003366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669900"/>
                    </a:gs>
                    <a:gs pos="100000">
                      <a:srgbClr val="2E4319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5" tIns="45713" rIns="91425" bIns="45713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9" name="AutoShape 183"/>
          <p:cNvSpPr>
            <a:spLocks noChangeArrowheads="1"/>
          </p:cNvSpPr>
          <p:nvPr/>
        </p:nvSpPr>
        <p:spPr bwMode="auto">
          <a:xfrm>
            <a:off x="6159500" y="2932113"/>
            <a:ext cx="2444750" cy="211137"/>
          </a:xfrm>
          <a:prstGeom prst="roundRect">
            <a:avLst>
              <a:gd name="adj" fmla="val 18824"/>
            </a:avLst>
          </a:prstGeom>
          <a:gradFill rotWithShape="0">
            <a:gsLst>
              <a:gs pos="0">
                <a:schemeClr val="bg1">
                  <a:alpha val="39999"/>
                </a:schemeClr>
              </a:gs>
              <a:gs pos="100000">
                <a:srgbClr val="2A7DD0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5" tIns="45713" rIns="91425" bIns="45713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31" name="AutoShape 173"/>
          <p:cNvSpPr>
            <a:spLocks noChangeArrowheads="1"/>
          </p:cNvSpPr>
          <p:nvPr/>
        </p:nvSpPr>
        <p:spPr bwMode="auto">
          <a:xfrm>
            <a:off x="541338" y="2932113"/>
            <a:ext cx="2085975" cy="211137"/>
          </a:xfrm>
          <a:prstGeom prst="roundRect">
            <a:avLst>
              <a:gd name="adj" fmla="val 18824"/>
            </a:avLst>
          </a:prstGeom>
          <a:gradFill rotWithShape="0">
            <a:gsLst>
              <a:gs pos="0">
                <a:schemeClr val="bg1">
                  <a:alpha val="39999"/>
                </a:schemeClr>
              </a:gs>
              <a:gs pos="100000">
                <a:srgbClr val="2A7DD0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5" tIns="45713" rIns="91425" bIns="45713" anchor="ctr"/>
          <a:lstStyle/>
          <a:p>
            <a:pPr algn="ctr">
              <a:lnSpc>
                <a:spcPct val="140000"/>
              </a:lnSpc>
              <a:buClr>
                <a:schemeClr val="bg1"/>
              </a:buClr>
              <a:buFont typeface="Wingdings" pitchFamily="2" charset="2"/>
              <a:buNone/>
            </a:pPr>
            <a:endParaRPr kumimoji="0" lang="ko-KR" altLang="ko-KR" sz="8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154363" y="1556792"/>
            <a:ext cx="2736850" cy="647700"/>
            <a:chOff x="3059113" y="2060575"/>
            <a:chExt cx="2736850" cy="647700"/>
          </a:xfrm>
        </p:grpSpPr>
        <p:sp>
          <p:nvSpPr>
            <p:cNvPr id="24" name="AutoShape 208"/>
            <p:cNvSpPr>
              <a:spLocks noChangeArrowheads="1"/>
            </p:cNvSpPr>
            <p:nvPr/>
          </p:nvSpPr>
          <p:spPr bwMode="auto">
            <a:xfrm>
              <a:off x="3059113" y="2060575"/>
              <a:ext cx="2736850" cy="647700"/>
            </a:xfrm>
            <a:prstGeom prst="roundRect">
              <a:avLst>
                <a:gd name="adj" fmla="val 9028"/>
              </a:avLst>
            </a:prstGeom>
            <a:gradFill rotWithShape="1">
              <a:gsLst>
                <a:gs pos="0">
                  <a:srgbClr val="2D1D69"/>
                </a:gs>
                <a:gs pos="100000">
                  <a:srgbClr val="2D1D6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25" name="AutoShape 209"/>
            <p:cNvSpPr>
              <a:spLocks noChangeArrowheads="1"/>
            </p:cNvSpPr>
            <p:nvPr/>
          </p:nvSpPr>
          <p:spPr bwMode="auto">
            <a:xfrm>
              <a:off x="3062288" y="2068513"/>
              <a:ext cx="2733675" cy="211137"/>
            </a:xfrm>
            <a:prstGeom prst="roundRect">
              <a:avLst>
                <a:gd name="adj" fmla="val 18824"/>
              </a:avLst>
            </a:prstGeom>
            <a:gradFill rotWithShape="0">
              <a:gsLst>
                <a:gs pos="0">
                  <a:schemeClr val="bg1">
                    <a:alpha val="39999"/>
                  </a:schemeClr>
                </a:gs>
                <a:gs pos="100000">
                  <a:srgbClr val="2A7DD0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35" name="Text Box 170"/>
            <p:cNvSpPr txBox="1">
              <a:spLocks noChangeArrowheads="1"/>
            </p:cNvSpPr>
            <p:nvPr/>
          </p:nvSpPr>
          <p:spPr bwMode="auto">
            <a:xfrm>
              <a:off x="3655842" y="2224088"/>
              <a:ext cx="1513235" cy="276999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b="1" dirty="0" smtClean="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</a:rPr>
                <a:t>성능 인증 현황</a:t>
              </a:r>
              <a:endParaRPr lang="en-US" altLang="ko-KR" b="1" dirty="0">
                <a:solidFill>
                  <a:schemeClr val="bg1"/>
                </a:solidFill>
                <a:latin typeface="Verdana" pitchFamily="34" charset="0"/>
                <a:ea typeface="HY헤드라인M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347365" y="2420888"/>
            <a:ext cx="2736850" cy="3979783"/>
            <a:chOff x="3095625" y="2645791"/>
            <a:chExt cx="2736850" cy="3735537"/>
          </a:xfrm>
        </p:grpSpPr>
        <p:sp>
          <p:nvSpPr>
            <p:cNvPr id="46" name="AutoShape 187"/>
            <p:cNvSpPr>
              <a:spLocks noChangeArrowheads="1"/>
            </p:cNvSpPr>
            <p:nvPr/>
          </p:nvSpPr>
          <p:spPr bwMode="auto">
            <a:xfrm>
              <a:off x="3095625" y="3150616"/>
              <a:ext cx="2736850" cy="3230712"/>
            </a:xfrm>
            <a:prstGeom prst="roundRect">
              <a:avLst>
                <a:gd name="adj" fmla="val 0"/>
              </a:avLst>
            </a:prstGeom>
            <a:solidFill>
              <a:srgbClr val="6666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48" name="AutoShape 195"/>
            <p:cNvSpPr>
              <a:spLocks noChangeArrowheads="1"/>
            </p:cNvSpPr>
            <p:nvPr/>
          </p:nvSpPr>
          <p:spPr bwMode="auto">
            <a:xfrm>
              <a:off x="3132137" y="3284984"/>
              <a:ext cx="2665413" cy="3079057"/>
            </a:xfrm>
            <a:prstGeom prst="roundRect">
              <a:avLst>
                <a:gd name="adj" fmla="val 3727"/>
              </a:avLst>
            </a:prstGeom>
            <a:solidFill>
              <a:srgbClr val="F8F8F8">
                <a:alpha val="3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49" name="AutoShape 178"/>
            <p:cNvSpPr>
              <a:spLocks noChangeArrowheads="1"/>
            </p:cNvSpPr>
            <p:nvPr/>
          </p:nvSpPr>
          <p:spPr bwMode="auto">
            <a:xfrm>
              <a:off x="3095625" y="2645791"/>
              <a:ext cx="2736850" cy="647700"/>
            </a:xfrm>
            <a:prstGeom prst="roundRect">
              <a:avLst>
                <a:gd name="adj" fmla="val 9028"/>
              </a:avLst>
            </a:prstGeom>
            <a:gradFill rotWithShape="1">
              <a:gsLst>
                <a:gs pos="0">
                  <a:srgbClr val="669900"/>
                </a:gs>
                <a:gs pos="100000">
                  <a:srgbClr val="2E431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50" name="AutoShape 179"/>
            <p:cNvSpPr>
              <a:spLocks noChangeArrowheads="1"/>
            </p:cNvSpPr>
            <p:nvPr/>
          </p:nvSpPr>
          <p:spPr bwMode="auto">
            <a:xfrm>
              <a:off x="3098800" y="2653729"/>
              <a:ext cx="2733675" cy="211137"/>
            </a:xfrm>
            <a:prstGeom prst="roundRect">
              <a:avLst>
                <a:gd name="adj" fmla="val 18824"/>
              </a:avLst>
            </a:prstGeom>
            <a:gradFill rotWithShape="0">
              <a:gsLst>
                <a:gs pos="0">
                  <a:schemeClr val="bg1">
                    <a:alpha val="39999"/>
                  </a:schemeClr>
                </a:gs>
                <a:gs pos="100000">
                  <a:srgbClr val="2A7DD0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51" name="Text Box 168"/>
            <p:cNvSpPr txBox="1">
              <a:spLocks noChangeArrowheads="1"/>
            </p:cNvSpPr>
            <p:nvPr/>
          </p:nvSpPr>
          <p:spPr bwMode="auto">
            <a:xfrm>
              <a:off x="3553686" y="2697605"/>
              <a:ext cx="1886735" cy="54407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가스용품 제조허가</a:t>
              </a:r>
              <a:endParaRPr lang="en-US" altLang="ko-KR" b="1" dirty="0" smtClean="0">
                <a:solidFill>
                  <a:srgbClr val="FFFF00"/>
                </a:solidFill>
                <a:latin typeface="Verdana" pitchFamily="34" charset="0"/>
                <a:ea typeface="HY헤드라인M" pitchFamily="18" charset="-127"/>
              </a:endParaRPr>
            </a:p>
            <a:p>
              <a:pPr algn="ctr">
                <a:spcBef>
                  <a:spcPts val="200"/>
                </a:spcBef>
              </a:pPr>
              <a:r>
                <a:rPr lang="en-US" altLang="ko-KR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(</a:t>
              </a:r>
              <a:r>
                <a:rPr lang="ko-KR" altLang="en-US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부천시장</a:t>
              </a:r>
              <a:r>
                <a:rPr lang="en-US" altLang="ko-KR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)</a:t>
              </a:r>
              <a:endParaRPr lang="en-US" altLang="ko-KR" b="1" dirty="0">
                <a:solidFill>
                  <a:srgbClr val="FFFF00"/>
                </a:solidFill>
                <a:latin typeface="Verdana" pitchFamily="34" charset="0"/>
                <a:ea typeface="HY헤드라인M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3200415" y="2429345"/>
            <a:ext cx="2736850" cy="3979783"/>
            <a:chOff x="3095625" y="2645791"/>
            <a:chExt cx="2736850" cy="3735537"/>
          </a:xfrm>
        </p:grpSpPr>
        <p:sp>
          <p:nvSpPr>
            <p:cNvPr id="59" name="AutoShape 187"/>
            <p:cNvSpPr>
              <a:spLocks noChangeArrowheads="1"/>
            </p:cNvSpPr>
            <p:nvPr/>
          </p:nvSpPr>
          <p:spPr bwMode="auto">
            <a:xfrm>
              <a:off x="3095625" y="3150616"/>
              <a:ext cx="2736850" cy="3230712"/>
            </a:xfrm>
            <a:prstGeom prst="roundRect">
              <a:avLst>
                <a:gd name="adj" fmla="val 0"/>
              </a:avLst>
            </a:prstGeom>
            <a:solidFill>
              <a:srgbClr val="6666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60" name="AutoShape 195"/>
            <p:cNvSpPr>
              <a:spLocks noChangeArrowheads="1"/>
            </p:cNvSpPr>
            <p:nvPr/>
          </p:nvSpPr>
          <p:spPr bwMode="auto">
            <a:xfrm>
              <a:off x="3132137" y="3284984"/>
              <a:ext cx="2665413" cy="3079057"/>
            </a:xfrm>
            <a:prstGeom prst="roundRect">
              <a:avLst>
                <a:gd name="adj" fmla="val 3727"/>
              </a:avLst>
            </a:prstGeom>
            <a:solidFill>
              <a:srgbClr val="F8F8F8">
                <a:alpha val="3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61" name="AutoShape 178"/>
            <p:cNvSpPr>
              <a:spLocks noChangeArrowheads="1"/>
            </p:cNvSpPr>
            <p:nvPr/>
          </p:nvSpPr>
          <p:spPr bwMode="auto">
            <a:xfrm>
              <a:off x="3095625" y="2645791"/>
              <a:ext cx="2736850" cy="647700"/>
            </a:xfrm>
            <a:prstGeom prst="roundRect">
              <a:avLst>
                <a:gd name="adj" fmla="val 9028"/>
              </a:avLst>
            </a:prstGeom>
            <a:gradFill rotWithShape="1">
              <a:gsLst>
                <a:gs pos="0">
                  <a:srgbClr val="669900"/>
                </a:gs>
                <a:gs pos="100000">
                  <a:srgbClr val="2E431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62" name="AutoShape 179"/>
            <p:cNvSpPr>
              <a:spLocks noChangeArrowheads="1"/>
            </p:cNvSpPr>
            <p:nvPr/>
          </p:nvSpPr>
          <p:spPr bwMode="auto">
            <a:xfrm>
              <a:off x="3098800" y="2653729"/>
              <a:ext cx="2733675" cy="211137"/>
            </a:xfrm>
            <a:prstGeom prst="roundRect">
              <a:avLst>
                <a:gd name="adj" fmla="val 18824"/>
              </a:avLst>
            </a:prstGeom>
            <a:gradFill rotWithShape="0">
              <a:gsLst>
                <a:gs pos="0">
                  <a:schemeClr val="bg1">
                    <a:alpha val="39999"/>
                  </a:schemeClr>
                </a:gs>
                <a:gs pos="100000">
                  <a:srgbClr val="2A7DD0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63" name="Text Box 168"/>
            <p:cNvSpPr txBox="1">
              <a:spLocks noChangeArrowheads="1"/>
            </p:cNvSpPr>
            <p:nvPr/>
          </p:nvSpPr>
          <p:spPr bwMode="auto">
            <a:xfrm>
              <a:off x="3467924" y="2697605"/>
              <a:ext cx="2058257" cy="54407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제조시설 완성검사</a:t>
              </a:r>
              <a:endParaRPr lang="en-US" altLang="ko-KR" b="1" dirty="0" smtClean="0">
                <a:solidFill>
                  <a:srgbClr val="FFFF00"/>
                </a:solidFill>
                <a:latin typeface="Verdana" pitchFamily="34" charset="0"/>
                <a:ea typeface="HY헤드라인M" pitchFamily="18" charset="-127"/>
              </a:endParaRPr>
            </a:p>
            <a:p>
              <a:pPr algn="ctr">
                <a:spcBef>
                  <a:spcPts val="200"/>
                </a:spcBef>
              </a:pPr>
              <a:r>
                <a:rPr lang="en-US" altLang="ko-KR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(</a:t>
              </a:r>
              <a:r>
                <a:rPr lang="ko-KR" altLang="en-US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한국가스안전공사</a:t>
              </a:r>
              <a:r>
                <a:rPr lang="en-US" altLang="ko-KR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)</a:t>
              </a:r>
              <a:endParaRPr lang="en-US" altLang="ko-KR" b="1" dirty="0">
                <a:solidFill>
                  <a:srgbClr val="FFFF00"/>
                </a:solidFill>
                <a:latin typeface="Verdana" pitchFamily="34" charset="0"/>
                <a:ea typeface="HY헤드라인M" pitchFamily="18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6051565" y="2429345"/>
            <a:ext cx="2736850" cy="3979783"/>
            <a:chOff x="3095625" y="2645791"/>
            <a:chExt cx="2736850" cy="3735537"/>
          </a:xfrm>
        </p:grpSpPr>
        <p:sp>
          <p:nvSpPr>
            <p:cNvPr id="65" name="AutoShape 187"/>
            <p:cNvSpPr>
              <a:spLocks noChangeArrowheads="1"/>
            </p:cNvSpPr>
            <p:nvPr/>
          </p:nvSpPr>
          <p:spPr bwMode="auto">
            <a:xfrm>
              <a:off x="3095625" y="3150616"/>
              <a:ext cx="2736850" cy="3230712"/>
            </a:xfrm>
            <a:prstGeom prst="roundRect">
              <a:avLst>
                <a:gd name="adj" fmla="val 0"/>
              </a:avLst>
            </a:prstGeom>
            <a:solidFill>
              <a:srgbClr val="6666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66" name="AutoShape 195"/>
            <p:cNvSpPr>
              <a:spLocks noChangeArrowheads="1"/>
            </p:cNvSpPr>
            <p:nvPr/>
          </p:nvSpPr>
          <p:spPr bwMode="auto">
            <a:xfrm>
              <a:off x="3132137" y="3284984"/>
              <a:ext cx="2665413" cy="3079057"/>
            </a:xfrm>
            <a:prstGeom prst="roundRect">
              <a:avLst>
                <a:gd name="adj" fmla="val 3727"/>
              </a:avLst>
            </a:prstGeom>
            <a:solidFill>
              <a:srgbClr val="F8F8F8">
                <a:alpha val="3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67" name="AutoShape 178"/>
            <p:cNvSpPr>
              <a:spLocks noChangeArrowheads="1"/>
            </p:cNvSpPr>
            <p:nvPr/>
          </p:nvSpPr>
          <p:spPr bwMode="auto">
            <a:xfrm>
              <a:off x="3095625" y="2645791"/>
              <a:ext cx="2736850" cy="647700"/>
            </a:xfrm>
            <a:prstGeom prst="roundRect">
              <a:avLst>
                <a:gd name="adj" fmla="val 9028"/>
              </a:avLst>
            </a:prstGeom>
            <a:gradFill rotWithShape="1">
              <a:gsLst>
                <a:gs pos="0">
                  <a:srgbClr val="669900"/>
                </a:gs>
                <a:gs pos="100000">
                  <a:srgbClr val="2E431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68" name="AutoShape 179"/>
            <p:cNvSpPr>
              <a:spLocks noChangeArrowheads="1"/>
            </p:cNvSpPr>
            <p:nvPr/>
          </p:nvSpPr>
          <p:spPr bwMode="auto">
            <a:xfrm>
              <a:off x="3098800" y="2653729"/>
              <a:ext cx="2733675" cy="211137"/>
            </a:xfrm>
            <a:prstGeom prst="roundRect">
              <a:avLst>
                <a:gd name="adj" fmla="val 18824"/>
              </a:avLst>
            </a:prstGeom>
            <a:gradFill rotWithShape="0">
              <a:gsLst>
                <a:gs pos="0">
                  <a:schemeClr val="bg1">
                    <a:alpha val="39999"/>
                  </a:schemeClr>
                </a:gs>
                <a:gs pos="100000">
                  <a:srgbClr val="2A7DD0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5" tIns="45713" rIns="91425" bIns="45713" anchor="ctr"/>
            <a:lstStyle/>
            <a:p>
              <a:pPr algn="ctr">
                <a:lnSpc>
                  <a:spcPct val="140000"/>
                </a:lnSpc>
                <a:buClr>
                  <a:schemeClr val="bg1"/>
                </a:buClr>
                <a:buFont typeface="Wingdings" pitchFamily="2" charset="2"/>
                <a:buNone/>
              </a:pPr>
              <a:endParaRPr kumimoji="0" lang="ko-KR" altLang="ko-KR" sz="8800" b="1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  <p:sp>
          <p:nvSpPr>
            <p:cNvPr id="69" name="Text Box 168"/>
            <p:cNvSpPr txBox="1">
              <a:spLocks noChangeArrowheads="1"/>
            </p:cNvSpPr>
            <p:nvPr/>
          </p:nvSpPr>
          <p:spPr bwMode="auto">
            <a:xfrm>
              <a:off x="3440677" y="2697605"/>
              <a:ext cx="2112758" cy="54407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설계단계 정밀검사</a:t>
              </a:r>
              <a:endParaRPr lang="en-US" altLang="ko-KR" b="1" dirty="0" smtClean="0">
                <a:solidFill>
                  <a:srgbClr val="FFFF00"/>
                </a:solidFill>
                <a:latin typeface="Verdana" pitchFamily="34" charset="0"/>
                <a:ea typeface="HY헤드라인M" pitchFamily="18" charset="-127"/>
              </a:endParaRPr>
            </a:p>
            <a:p>
              <a:pPr algn="ctr">
                <a:spcBef>
                  <a:spcPts val="200"/>
                </a:spcBef>
              </a:pPr>
              <a:r>
                <a:rPr lang="en-US" altLang="ko-KR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(</a:t>
              </a:r>
              <a:r>
                <a:rPr lang="ko-KR" altLang="en-US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한국가스안전공사</a:t>
              </a:r>
              <a:r>
                <a:rPr lang="en-US" altLang="ko-KR" b="1" dirty="0" smtClean="0">
                  <a:solidFill>
                    <a:srgbClr val="FFFF00"/>
                  </a:solidFill>
                  <a:latin typeface="Verdana" pitchFamily="34" charset="0"/>
                  <a:ea typeface="HY헤드라인M" pitchFamily="18" charset="-127"/>
                </a:rPr>
                <a:t>)</a:t>
              </a:r>
              <a:endParaRPr lang="en-US" altLang="ko-KR" b="1" dirty="0">
                <a:solidFill>
                  <a:srgbClr val="FFFF00"/>
                </a:solidFill>
                <a:latin typeface="Verdana" pitchFamily="34" charset="0"/>
                <a:ea typeface="HY헤드라인M" pitchFamily="18" charset="-127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162315" y="436602"/>
            <a:ext cx="284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>
                <a:latin typeface="+mn-ea"/>
                <a:ea typeface="+mn-ea"/>
              </a:rPr>
              <a:t>4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품질관리</a:t>
            </a:r>
            <a:r>
              <a:rPr lang="en-US" altLang="ko-KR" sz="2400" b="1" dirty="0" smtClean="0">
                <a:latin typeface="+mn-ea"/>
                <a:ea typeface="+mn-ea"/>
              </a:rPr>
              <a:t>,</a:t>
            </a:r>
            <a:r>
              <a:rPr lang="ko-KR" altLang="en-US" sz="2400" b="1" dirty="0" smtClean="0">
                <a:latin typeface="+mn-ea"/>
                <a:ea typeface="+mn-ea"/>
              </a:rPr>
              <a:t> </a:t>
            </a:r>
            <a:r>
              <a:rPr lang="en-US" altLang="ko-KR" sz="2400" b="1" dirty="0" smtClean="0">
                <a:latin typeface="+mn-ea"/>
                <a:ea typeface="+mn-ea"/>
              </a:rPr>
              <a:t>A/S</a:t>
            </a:r>
            <a:r>
              <a:rPr lang="ko-KR" altLang="en-US" sz="2400" b="1" dirty="0" smtClean="0">
                <a:latin typeface="+mn-ea"/>
                <a:ea typeface="+mn-ea"/>
              </a:rPr>
              <a:t> 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80" y="3147474"/>
            <a:ext cx="2339220" cy="323477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44" y="3111386"/>
            <a:ext cx="2332856" cy="322711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75" y="3101874"/>
            <a:ext cx="2304014" cy="327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3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20" y="47749"/>
            <a:ext cx="2217533" cy="789479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23</a:t>
            </a:r>
            <a:endParaRPr lang="ko-KR" altLang="en-US" dirty="0"/>
          </a:p>
        </p:txBody>
      </p:sp>
      <p:sp>
        <p:nvSpPr>
          <p:cNvPr id="100" name="텍스트 개체 틀 2"/>
          <p:cNvSpPr txBox="1">
            <a:spLocks/>
          </p:cNvSpPr>
          <p:nvPr/>
        </p:nvSpPr>
        <p:spPr>
          <a:xfrm>
            <a:off x="176670" y="1061243"/>
            <a:ext cx="8967329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성능시험 작업표준서→</a:t>
            </a:r>
            <a:r>
              <a:rPr kumimoji="0" lang="en-US" altLang="ko-KR" sz="2000" b="1" dirty="0" smtClean="0"/>
              <a:t> </a:t>
            </a:r>
            <a:r>
              <a:rPr kumimoji="0" lang="ko-KR" altLang="en-US" sz="2000" b="1" dirty="0" smtClean="0"/>
              <a:t>보유 시험장비→ 생산단계검사→</a:t>
            </a:r>
            <a:r>
              <a:rPr kumimoji="0" lang="ko-KR" altLang="en-US" sz="2000" b="1" dirty="0" err="1" smtClean="0"/>
              <a:t>검사필증</a:t>
            </a:r>
            <a:r>
              <a:rPr kumimoji="0" lang="ko-KR" altLang="en-US" sz="2000" b="1" dirty="0" smtClean="0"/>
              <a:t>→ 배송</a:t>
            </a:r>
            <a:endParaRPr kumimoji="0" lang="en-US" altLang="ko-KR" sz="2000" b="1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3406554" y="436602"/>
            <a:ext cx="259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>
                <a:latin typeface="+mn-ea"/>
                <a:ea typeface="+mn-ea"/>
              </a:rPr>
              <a:t>4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품질 관리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53022"/>
            <a:ext cx="1656184" cy="575816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2" y="116632"/>
            <a:ext cx="1385379" cy="19098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3"/>
            <a:ext cx="3217232" cy="212147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896" y="2068154"/>
            <a:ext cx="2037877" cy="1528408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45" y="4392403"/>
            <a:ext cx="3217232" cy="210564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618" y="4643437"/>
            <a:ext cx="2029155" cy="1521867"/>
          </a:xfrm>
          <a:prstGeom prst="rect">
            <a:avLst/>
          </a:prstGeom>
        </p:spPr>
      </p:pic>
      <p:sp>
        <p:nvSpPr>
          <p:cNvPr id="2" name="오른쪽 화살표 1"/>
          <p:cNvSpPr/>
          <p:nvPr/>
        </p:nvSpPr>
        <p:spPr>
          <a:xfrm>
            <a:off x="4535896" y="3999460"/>
            <a:ext cx="2088232" cy="3227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286" y="2770751"/>
            <a:ext cx="2162202" cy="162165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837" y="4534483"/>
            <a:ext cx="1181100" cy="11353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44618" y="6328768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제조사 무상</a:t>
            </a:r>
            <a:r>
              <a:rPr lang="en-US" altLang="ko-KR" sz="1600" b="1" dirty="0" smtClean="0"/>
              <a:t>A/S : </a:t>
            </a:r>
            <a:r>
              <a:rPr lang="ko-KR" altLang="en-US" sz="1600" b="1" dirty="0" smtClean="0"/>
              <a:t>설치일로부터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년간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5626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24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2"/>
            <a:ext cx="1406183" cy="488900"/>
          </a:xfrm>
          <a:prstGeom prst="rect">
            <a:avLst/>
          </a:prstGeom>
        </p:spPr>
      </p:pic>
      <p:sp>
        <p:nvSpPr>
          <p:cNvPr id="22" name="텍스트 개체 틀 2"/>
          <p:cNvSpPr txBox="1">
            <a:spLocks/>
          </p:cNvSpPr>
          <p:nvPr/>
        </p:nvSpPr>
        <p:spPr>
          <a:xfrm>
            <a:off x="179512" y="853338"/>
            <a:ext cx="2466419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안전성 척도</a:t>
            </a:r>
            <a:endParaRPr kumimoji="0" lang="en-US" altLang="ko-KR" sz="2000" b="1" dirty="0" smtClean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/>
          </p:nvPr>
        </p:nvGraphicFramePr>
        <p:xfrm>
          <a:off x="467544" y="1412776"/>
          <a:ext cx="8363273" cy="5256580"/>
        </p:xfrm>
        <a:graphic>
          <a:graphicData uri="http://schemas.openxmlformats.org/drawingml/2006/table">
            <a:tbl>
              <a:tblPr/>
              <a:tblGrid>
                <a:gridCol w="1378496"/>
                <a:gridCol w="2160240"/>
                <a:gridCol w="1800200"/>
                <a:gridCol w="1584176"/>
                <a:gridCol w="1440161"/>
              </a:tblGrid>
              <a:tr h="525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시험명칭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시험정의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목표성능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시험규격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시험기관   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5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차단성능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미세가스누출 감지 성능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50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㎖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/min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KGS S AA011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한국가스안전공사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내구성성능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회전부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성능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30,000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 이상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KGS S AA011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한국가스안전공사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25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누출량성능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특정압력 이상의 누출 성능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1ℓ/h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이상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KGS S AA011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한국가스안전공사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유량성능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특정압력의 유량 통과 성능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400ℓ/h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이상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KGS S AA011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한국가스안전공사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25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내가스성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가스 접촉면의 질량변화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-8% ~ 5%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KGS S AA011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한국가스안전공사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내한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내열 성능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특정온도 노출에 대한 성능 확인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-10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℃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~120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℃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KGS S AA011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한국가스안전공사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25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기밀시험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가스 누출 여부 확인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압력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35kPa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KGS S AA011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한국가스안전공사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절연저항 시험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특정전압에 대한 성능 확인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㏁이상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KGS S AA011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한국가스안전공사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25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내전압시험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특정전압에 대한 성능 확인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AC 1.5kv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KGS S AA011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한국가스안전공사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31867" y="436602"/>
            <a:ext cx="2772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>
                <a:latin typeface="+mn-ea"/>
                <a:ea typeface="+mn-ea"/>
              </a:rPr>
              <a:t>4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품질관리</a:t>
            </a:r>
            <a:r>
              <a:rPr lang="en-US" altLang="ko-KR" sz="2400" b="1" dirty="0" smtClean="0">
                <a:latin typeface="+mn-ea"/>
                <a:ea typeface="+mn-ea"/>
              </a:rPr>
              <a:t>,</a:t>
            </a:r>
            <a:r>
              <a:rPr lang="ko-KR" altLang="en-US" sz="2400" b="1" dirty="0" smtClean="0">
                <a:latin typeface="+mn-ea"/>
                <a:ea typeface="+mn-ea"/>
              </a:rPr>
              <a:t> </a:t>
            </a:r>
            <a:r>
              <a:rPr lang="en-US" altLang="ko-KR" sz="2400" b="1" dirty="0" smtClean="0">
                <a:latin typeface="+mn-ea"/>
                <a:ea typeface="+mn-ea"/>
              </a:rPr>
              <a:t>A/S</a:t>
            </a:r>
            <a:endParaRPr lang="ko-KR" altLang="en-US" sz="24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694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25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2"/>
            <a:ext cx="1406183" cy="488900"/>
          </a:xfrm>
          <a:prstGeom prst="rect">
            <a:avLst/>
          </a:prstGeom>
        </p:spPr>
      </p:pic>
      <p:sp>
        <p:nvSpPr>
          <p:cNvPr id="22" name="텍스트 개체 틀 2"/>
          <p:cNvSpPr txBox="1">
            <a:spLocks/>
          </p:cNvSpPr>
          <p:nvPr/>
        </p:nvSpPr>
        <p:spPr>
          <a:xfrm>
            <a:off x="179512" y="853338"/>
            <a:ext cx="2466419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세부 시험 기준</a:t>
            </a:r>
            <a:endParaRPr kumimoji="0" lang="en-US" altLang="ko-KR" sz="2000" b="1" dirty="0" smtClean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/>
          </p:nvPr>
        </p:nvGraphicFramePr>
        <p:xfrm>
          <a:off x="539552" y="1340768"/>
          <a:ext cx="8208912" cy="5256584"/>
        </p:xfrm>
        <a:graphic>
          <a:graphicData uri="http://schemas.openxmlformats.org/drawingml/2006/table">
            <a:tbl>
              <a:tblPr/>
              <a:tblGrid>
                <a:gridCol w="1422737"/>
                <a:gridCol w="6786175"/>
              </a:tblGrid>
              <a:tr h="401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 험 명 칭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     부     시     험     방     법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335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차단성능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(50±5)mL/min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미세가스누출량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발생시 밸브 차단 여부 확인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9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내구성성능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.8kPa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압력으로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(1.5~3)ℓ/h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유량을 통과시켜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15~20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/min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속도로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 개폐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반복후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작동에 이상이 없는지 확인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4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누출량성능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4.2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㎪ 이상의 압력에서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누출량이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1.0L/h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이하로 누출되는지 확인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3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유량성능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입구압이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1±0.1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㎪이고 차압이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㎪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일때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400L/h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이상일 것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작동유량은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입구압이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(1±0.1)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㎪인 상태에서 측정하였을 때 표시유량의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±10%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이내인 것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953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내가스성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(40~45)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℃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이소옥탄에서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 유지한 후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연화ㆍ팽창ㆍ경화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육안으로 확인하여 이상이 없고 질량변화율은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(-8~+5)%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인지 확인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7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내한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내열성능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콕을 연 상태에서 각각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℃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습도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60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℃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,120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℃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방치후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작동에 이상이 없을 것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13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기밀시험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공기압력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35Kpa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가하여 공기 누수가 없을 것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19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절연저항 시험</a:t>
                      </a: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교류전원 사용시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통전부와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비통전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금속부사이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절연저항값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직류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500V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전압시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㏁이상일 것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88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내전압시험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교류전원 사용시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통전부와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비통전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금속부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사이에 교류전압을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분간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가할시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작동에 이상 없을 것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경우 허용전류는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2㎃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이상으로 한다</a:t>
                      </a:r>
                      <a:endParaRPr lang="ko-KR" altLang="en-US" sz="11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31867" y="436602"/>
            <a:ext cx="2772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>
                <a:latin typeface="+mn-ea"/>
                <a:ea typeface="+mn-ea"/>
              </a:rPr>
              <a:t>4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품질관리</a:t>
            </a:r>
            <a:r>
              <a:rPr lang="en-US" altLang="ko-KR" sz="2400" b="1" dirty="0" smtClean="0">
                <a:latin typeface="+mn-ea"/>
                <a:ea typeface="+mn-ea"/>
              </a:rPr>
              <a:t>, A/S</a:t>
            </a:r>
            <a:endParaRPr lang="ko-KR" altLang="en-US" sz="24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640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>
            <p:extLst/>
          </p:nvPr>
        </p:nvGraphicFramePr>
        <p:xfrm>
          <a:off x="467544" y="1628800"/>
          <a:ext cx="8424936" cy="3744416"/>
        </p:xfrm>
        <a:graphic>
          <a:graphicData uri="http://schemas.openxmlformats.org/drawingml/2006/table">
            <a:tbl>
              <a:tblPr/>
              <a:tblGrid>
                <a:gridCol w="4132987"/>
                <a:gridCol w="4291949"/>
              </a:tblGrid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년도별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불량수량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년도별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불량율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(%)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123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26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2"/>
            <a:ext cx="1406183" cy="488900"/>
          </a:xfrm>
          <a:prstGeom prst="rect">
            <a:avLst/>
          </a:prstGeom>
        </p:spPr>
      </p:pic>
      <p:sp>
        <p:nvSpPr>
          <p:cNvPr id="22" name="텍스트 개체 틀 2"/>
          <p:cNvSpPr txBox="1">
            <a:spLocks/>
          </p:cNvSpPr>
          <p:nvPr/>
        </p:nvSpPr>
        <p:spPr>
          <a:xfrm>
            <a:off x="296121" y="1031615"/>
            <a:ext cx="4131863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en-US" altLang="ko-KR" sz="2000" b="1" dirty="0" smtClean="0"/>
              <a:t>A/S </a:t>
            </a:r>
            <a:r>
              <a:rPr kumimoji="0" lang="ko-KR" altLang="en-US" sz="2000" b="1" dirty="0" smtClean="0"/>
              <a:t>현황 </a:t>
            </a:r>
            <a:r>
              <a:rPr kumimoji="0" lang="en-US" altLang="ko-KR" sz="1600" b="1" dirty="0" smtClean="0"/>
              <a:t>(</a:t>
            </a:r>
            <a:r>
              <a:rPr kumimoji="0" lang="ko-KR" altLang="en-US" sz="1600" b="1" dirty="0" smtClean="0"/>
              <a:t>압구정 신</a:t>
            </a:r>
            <a:r>
              <a:rPr kumimoji="0" lang="en-US" altLang="ko-KR" sz="1600" b="1" dirty="0" smtClean="0"/>
              <a:t>OO</a:t>
            </a:r>
            <a:r>
              <a:rPr kumimoji="0" lang="ko-KR" altLang="en-US" sz="1600" b="1" dirty="0" smtClean="0"/>
              <a:t>아파트</a:t>
            </a:r>
            <a:r>
              <a:rPr kumimoji="0" lang="en-US" altLang="ko-KR" sz="1600" b="1" dirty="0" smtClean="0"/>
              <a:t>)</a:t>
            </a:r>
          </a:p>
        </p:txBody>
      </p:sp>
      <p:graphicFrame>
        <p:nvGraphicFramePr>
          <p:cNvPr id="6" name="차트 5"/>
          <p:cNvGraphicFramePr>
            <a:graphicFrameLocks/>
          </p:cNvGraphicFramePr>
          <p:nvPr>
            <p:extLst/>
          </p:nvPr>
        </p:nvGraphicFramePr>
        <p:xfrm>
          <a:off x="539552" y="2348880"/>
          <a:ext cx="396044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차트 6"/>
          <p:cNvGraphicFramePr>
            <a:graphicFrameLocks/>
          </p:cNvGraphicFramePr>
          <p:nvPr>
            <p:extLst/>
          </p:nvPr>
        </p:nvGraphicFramePr>
        <p:xfrm>
          <a:off x="4788024" y="2276872"/>
          <a:ext cx="4013162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oup 5"/>
          <p:cNvGraphicFramePr>
            <a:graphicFrameLocks noGrp="1"/>
          </p:cNvGraphicFramePr>
          <p:nvPr>
            <p:extLst/>
          </p:nvPr>
        </p:nvGraphicFramePr>
        <p:xfrm>
          <a:off x="467548" y="5445224"/>
          <a:ext cx="8424929" cy="1224135"/>
        </p:xfrm>
        <a:graphic>
          <a:graphicData uri="http://schemas.openxmlformats.org/drawingml/2006/table">
            <a:tbl>
              <a:tblPr/>
              <a:tblGrid>
                <a:gridCol w="891856"/>
                <a:gridCol w="891856"/>
                <a:gridCol w="737913"/>
                <a:gridCol w="737913"/>
                <a:gridCol w="737913"/>
                <a:gridCol w="737913"/>
                <a:gridCol w="737913"/>
                <a:gridCol w="737913"/>
                <a:gridCol w="737913"/>
                <a:gridCol w="737913"/>
                <a:gridCol w="737913"/>
              </a:tblGrid>
              <a:tr h="408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판매수량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 분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합 계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0804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1,924</a:t>
                      </a: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불량수량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22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92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0804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불 량 율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0.3%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0.2%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0.4%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0.4%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0.7%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0.6%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1.1%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1.1%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4.8%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3" marR="90003" marT="46814" marB="468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75856" y="436602"/>
            <a:ext cx="272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>
                <a:latin typeface="+mn-ea"/>
                <a:ea typeface="+mn-ea"/>
              </a:rPr>
              <a:t>4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품질관리</a:t>
            </a:r>
            <a:r>
              <a:rPr lang="en-US" altLang="ko-KR" sz="2400" b="1" dirty="0" smtClean="0">
                <a:latin typeface="+mn-ea"/>
                <a:ea typeface="+mn-ea"/>
              </a:rPr>
              <a:t>, A/S</a:t>
            </a:r>
            <a:endParaRPr lang="ko-KR" altLang="en-US" sz="24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714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27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1"/>
            <a:ext cx="1425176" cy="495503"/>
          </a:xfrm>
          <a:prstGeom prst="rect">
            <a:avLst/>
          </a:prstGeom>
        </p:spPr>
      </p:pic>
      <p:pic>
        <p:nvPicPr>
          <p:cNvPr id="6" name="그림 5" descr="디자인등록증.jp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04917" y="4416495"/>
            <a:ext cx="1330295" cy="1751446"/>
          </a:xfrm>
          <a:prstGeom prst="rect">
            <a:avLst/>
          </a:prstGeom>
        </p:spPr>
      </p:pic>
      <p:pic>
        <p:nvPicPr>
          <p:cNvPr id="7" name="그림 6" descr="상표등록증.jp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53309" y="1694206"/>
            <a:ext cx="1365301" cy="1844888"/>
          </a:xfrm>
          <a:prstGeom prst="rect">
            <a:avLst/>
          </a:prstGeom>
        </p:spPr>
      </p:pic>
      <p:pic>
        <p:nvPicPr>
          <p:cNvPr id="9" name="그림 8" descr="중국 특허증(메츠명의)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41004" y="1718486"/>
            <a:ext cx="1329141" cy="1854530"/>
          </a:xfrm>
          <a:prstGeom prst="rect">
            <a:avLst/>
          </a:prstGeom>
        </p:spPr>
      </p:pic>
      <p:pic>
        <p:nvPicPr>
          <p:cNvPr id="10" name="그림 9" descr="특허1.jpg"/>
          <p:cNvPicPr preferRelativeResize="0"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95736" y="1718486"/>
            <a:ext cx="1434963" cy="1854530"/>
          </a:xfrm>
          <a:prstGeom prst="rect">
            <a:avLst/>
          </a:prstGeom>
        </p:spPr>
      </p:pic>
      <p:pic>
        <p:nvPicPr>
          <p:cNvPr id="11" name="그림 10" descr="특허2.jpg"/>
          <p:cNvPicPr preferRelativeResize="0"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816" y="1718486"/>
            <a:ext cx="1369896" cy="1854530"/>
          </a:xfrm>
          <a:prstGeom prst="rect">
            <a:avLst/>
          </a:prstGeom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24704" y="3577952"/>
            <a:ext cx="1144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특허증</a:t>
            </a:r>
            <a:r>
              <a:rPr kumimoji="0" lang="en-US" altLang="ko-KR" sz="1200" b="1" dirty="0" smtClean="0">
                <a:ea typeface="맑은 고딕" pitchFamily="50" charset="-127"/>
              </a:rPr>
              <a:t>(</a:t>
            </a:r>
            <a:r>
              <a:rPr kumimoji="0" lang="ko-KR" altLang="en-US" sz="1200" b="1" dirty="0" smtClean="0">
                <a:ea typeface="맑은 고딕" pitchFamily="50" charset="-127"/>
              </a:rPr>
              <a:t>국내</a:t>
            </a:r>
            <a:r>
              <a:rPr kumimoji="0" lang="en-US" altLang="ko-KR" sz="1000" dirty="0" smtClean="0">
                <a:ea typeface="맑은 고딕" pitchFamily="50" charset="-127"/>
              </a:rPr>
              <a:t>)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419124" y="3573016"/>
            <a:ext cx="1144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특허증</a:t>
            </a:r>
            <a:r>
              <a:rPr kumimoji="0" lang="en-US" altLang="ko-KR" sz="1200" b="1" dirty="0" smtClean="0">
                <a:ea typeface="맑은 고딕" pitchFamily="50" charset="-127"/>
              </a:rPr>
              <a:t>(</a:t>
            </a:r>
            <a:r>
              <a:rPr kumimoji="0" lang="ko-KR" altLang="en-US" sz="1200" b="1" dirty="0" smtClean="0">
                <a:ea typeface="맑은 고딕" pitchFamily="50" charset="-127"/>
              </a:rPr>
              <a:t>국내</a:t>
            </a:r>
            <a:r>
              <a:rPr kumimoji="0" lang="en-US" altLang="ko-KR" sz="1000" dirty="0" smtClean="0">
                <a:ea typeface="맑은 고딕" pitchFamily="50" charset="-127"/>
              </a:rPr>
              <a:t>)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75308" y="3573016"/>
            <a:ext cx="1144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특허증</a:t>
            </a:r>
            <a:r>
              <a:rPr kumimoji="0" lang="en-US" altLang="ko-KR" sz="1200" b="1" dirty="0" smtClean="0">
                <a:ea typeface="맑은 고딕" pitchFamily="50" charset="-127"/>
              </a:rPr>
              <a:t>(</a:t>
            </a:r>
            <a:r>
              <a:rPr kumimoji="0" lang="ko-KR" altLang="en-US" sz="1200" b="1" dirty="0" smtClean="0">
                <a:ea typeface="맑은 고딕" pitchFamily="50" charset="-127"/>
              </a:rPr>
              <a:t>국내</a:t>
            </a:r>
            <a:r>
              <a:rPr kumimoji="0" lang="en-US" altLang="ko-KR" sz="1000" dirty="0" smtClean="0">
                <a:ea typeface="맑은 고딕" pitchFamily="50" charset="-127"/>
              </a:rPr>
              <a:t>)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940152" y="3573016"/>
            <a:ext cx="10702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dirty="0" smtClean="0">
                <a:ea typeface="맑은 고딕" pitchFamily="50" charset="-127"/>
              </a:rPr>
              <a:t>특허증</a:t>
            </a:r>
            <a:r>
              <a:rPr kumimoji="0" lang="en-US" altLang="ko-KR" sz="1200" dirty="0" smtClean="0">
                <a:ea typeface="맑은 고딕" pitchFamily="50" charset="-127"/>
              </a:rPr>
              <a:t>(</a:t>
            </a:r>
            <a:r>
              <a:rPr kumimoji="0" lang="ko-KR" altLang="en-US" sz="1200" dirty="0" smtClean="0">
                <a:ea typeface="맑은 고딕" pitchFamily="50" charset="-127"/>
              </a:rPr>
              <a:t>중국</a:t>
            </a:r>
            <a:r>
              <a:rPr kumimoji="0" lang="en-US" altLang="ko-KR" sz="1200" dirty="0" smtClean="0">
                <a:ea typeface="맑은 고딕" pitchFamily="50" charset="-127"/>
              </a:rPr>
              <a:t>)</a:t>
            </a:r>
            <a:endParaRPr kumimoji="0" lang="ko-KR" altLang="en-US" sz="1200" dirty="0">
              <a:ea typeface="맑은 고딕" pitchFamily="50" charset="-127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473845" y="3573016"/>
            <a:ext cx="1346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dirty="0" smtClean="0">
                <a:ea typeface="맑은 고딕" pitchFamily="50" charset="-127"/>
              </a:rPr>
              <a:t>  상표등록증</a:t>
            </a:r>
            <a:endParaRPr kumimoji="0" lang="ko-KR" altLang="en-US" sz="1200" dirty="0">
              <a:ea typeface="맑은 고딕" pitchFamily="50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39552" y="6178763"/>
            <a:ext cx="16453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200" b="1" dirty="0">
                <a:ea typeface="맑은 고딕" pitchFamily="50" charset="-127"/>
              </a:rPr>
              <a:t> </a:t>
            </a:r>
            <a:r>
              <a:rPr kumimoji="0" lang="en-US" altLang="ko-KR" sz="1200" b="1" dirty="0" smtClean="0">
                <a:ea typeface="맑은 고딕" pitchFamily="50" charset="-127"/>
              </a:rPr>
              <a:t>      </a:t>
            </a:r>
            <a:r>
              <a:rPr kumimoji="0" lang="ko-KR" altLang="en-US" sz="1200" b="1" dirty="0" smtClean="0">
                <a:ea typeface="맑은 고딕" pitchFamily="50" charset="-127"/>
              </a:rPr>
              <a:t>상표등록증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419125" y="6178763"/>
            <a:ext cx="1223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디자인등록증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067944" y="6165304"/>
            <a:ext cx="1241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디자인등록증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734964" y="6136729"/>
            <a:ext cx="1241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ea typeface="맑은 고딕" pitchFamily="50" charset="-127"/>
              </a:rPr>
              <a:t> </a:t>
            </a:r>
            <a:r>
              <a:rPr kumimoji="0" lang="ko-KR" altLang="en-US" sz="1200" dirty="0" smtClean="0">
                <a:ea typeface="맑은 고딕" pitchFamily="50" charset="-127"/>
              </a:rPr>
              <a:t>디자인등록증</a:t>
            </a:r>
            <a:endParaRPr kumimoji="0" lang="ko-KR" altLang="en-US" sz="1200" dirty="0">
              <a:ea typeface="맑은 고딕" pitchFamily="50" charset="-127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506589" y="6130280"/>
            <a:ext cx="124187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000" dirty="0" smtClean="0">
                <a:ea typeface="맑은 고딕" pitchFamily="50" charset="-127"/>
              </a:rPr>
              <a:t>벤처나라 지정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33" name="텍스트 개체 틀 2"/>
          <p:cNvSpPr txBox="1">
            <a:spLocks/>
          </p:cNvSpPr>
          <p:nvPr/>
        </p:nvSpPr>
        <p:spPr>
          <a:xfrm>
            <a:off x="323529" y="1052736"/>
            <a:ext cx="8496944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각종 특허 및 상표권 현황</a:t>
            </a:r>
            <a:endParaRPr kumimoji="0" lang="en-US" altLang="ko-KR" sz="2000" b="1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3406554" y="436602"/>
            <a:ext cx="3325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>
                <a:latin typeface="+mn-ea"/>
                <a:ea typeface="+mn-ea"/>
              </a:rPr>
              <a:t>5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특허 및 인증서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082" y="1726179"/>
            <a:ext cx="1315737" cy="181291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84" y="4416495"/>
            <a:ext cx="1271786" cy="170445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307" y="4421785"/>
            <a:ext cx="1271786" cy="1714944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607" y="4428627"/>
            <a:ext cx="1264166" cy="170125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875" y="4509120"/>
            <a:ext cx="1217911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0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28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1"/>
            <a:ext cx="1425176" cy="495503"/>
          </a:xfrm>
          <a:prstGeom prst="rect">
            <a:avLst/>
          </a:prstGeom>
        </p:spPr>
      </p:pic>
      <p:pic>
        <p:nvPicPr>
          <p:cNvPr id="12" name="그림 11" descr="KC적합필증.JP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483" y="4299946"/>
            <a:ext cx="1363215" cy="1803500"/>
          </a:xfrm>
          <a:prstGeom prst="rect">
            <a:avLst/>
          </a:prstGeom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24704" y="3577952"/>
            <a:ext cx="114476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b="1" dirty="0" smtClean="0">
                <a:ea typeface="맑은 고딕" pitchFamily="50" charset="-127"/>
              </a:rPr>
              <a:t>ISO </a:t>
            </a:r>
            <a:r>
              <a:rPr kumimoji="0" lang="ko-KR" altLang="en-US" sz="1000" b="1" dirty="0" smtClean="0">
                <a:ea typeface="맑은 고딕" pitchFamily="50" charset="-127"/>
              </a:rPr>
              <a:t>인증</a:t>
            </a:r>
            <a:r>
              <a:rPr kumimoji="0" lang="en-US" altLang="ko-KR" sz="1000" b="1" dirty="0" smtClean="0">
                <a:ea typeface="맑은 고딕" pitchFamily="50" charset="-127"/>
              </a:rPr>
              <a:t>(</a:t>
            </a:r>
            <a:r>
              <a:rPr kumimoji="0" lang="ko-KR" altLang="en-US" sz="1000" b="1" dirty="0" smtClean="0">
                <a:ea typeface="맑은 고딕" pitchFamily="50" charset="-127"/>
              </a:rPr>
              <a:t>환경</a:t>
            </a:r>
            <a:r>
              <a:rPr kumimoji="0" lang="en-US" altLang="ko-KR" sz="1000" b="1" dirty="0" smtClean="0">
                <a:ea typeface="맑은 고딕" pitchFamily="50" charset="-127"/>
              </a:rPr>
              <a:t>)</a:t>
            </a:r>
            <a:endParaRPr kumimoji="0" lang="ko-KR" altLang="en-US" sz="1000" b="1" dirty="0">
              <a:ea typeface="맑은 고딕" pitchFamily="50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570504" y="3596099"/>
            <a:ext cx="1144764" cy="29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b="1" dirty="0" smtClean="0">
                <a:ea typeface="맑은 고딕" pitchFamily="50" charset="-127"/>
              </a:rPr>
              <a:t>ISO</a:t>
            </a:r>
            <a:r>
              <a:rPr kumimoji="0" lang="ko-KR" altLang="en-US" sz="1000" b="1" dirty="0" smtClean="0">
                <a:ea typeface="맑은 고딕" pitchFamily="50" charset="-127"/>
              </a:rPr>
              <a:t>인증</a:t>
            </a:r>
            <a:r>
              <a:rPr kumimoji="0" lang="en-US" altLang="ko-KR" sz="1000" b="1" dirty="0" smtClean="0">
                <a:ea typeface="맑은 고딕" pitchFamily="50" charset="-127"/>
              </a:rPr>
              <a:t>(</a:t>
            </a:r>
            <a:r>
              <a:rPr kumimoji="0" lang="ko-KR" altLang="en-US" sz="1000" b="1" dirty="0" smtClean="0">
                <a:ea typeface="맑은 고딕" pitchFamily="50" charset="-127"/>
              </a:rPr>
              <a:t>품질</a:t>
            </a:r>
            <a:r>
              <a:rPr kumimoji="0" lang="en-US" altLang="ko-KR" sz="1000" b="1" dirty="0" smtClean="0">
                <a:ea typeface="맑은 고딕" pitchFamily="50" charset="-127"/>
              </a:rPr>
              <a:t>)</a:t>
            </a:r>
            <a:endParaRPr kumimoji="0" lang="ko-KR" altLang="en-US" sz="1000" b="1" dirty="0">
              <a:ea typeface="맑은 고딕" pitchFamily="50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887244" y="3573016"/>
            <a:ext cx="1388756" cy="31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100" b="1" dirty="0" err="1" smtClean="0">
                <a:ea typeface="맑은 고딕" pitchFamily="50" charset="-127"/>
              </a:rPr>
              <a:t>기스용품</a:t>
            </a:r>
            <a:r>
              <a:rPr kumimoji="0" lang="ko-KR" altLang="en-US" sz="1100" b="1" dirty="0" smtClean="0">
                <a:ea typeface="맑은 고딕" pitchFamily="50" charset="-127"/>
              </a:rPr>
              <a:t> 제조허가</a:t>
            </a:r>
            <a:endParaRPr kumimoji="0" lang="ko-KR" altLang="en-US" sz="1100" b="1" dirty="0">
              <a:ea typeface="맑은 고딕" pitchFamily="50" charset="-127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633044" y="3573016"/>
            <a:ext cx="1377356" cy="33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완성검사 합격증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326089" y="3573016"/>
            <a:ext cx="13230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설계검사 합격증</a:t>
            </a:r>
            <a:endParaRPr kumimoji="0" lang="ko-KR" altLang="en-US" sz="1200" b="1" dirty="0">
              <a:ea typeface="맑은 고딕" pitchFamily="50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39552" y="6178763"/>
            <a:ext cx="16453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품질우수상품인증서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610045" y="6178763"/>
            <a:ext cx="8818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200" b="1" dirty="0" smtClean="0">
                <a:ea typeface="맑은 고딕" pitchFamily="50" charset="-127"/>
              </a:rPr>
              <a:t>KC</a:t>
            </a:r>
            <a:r>
              <a:rPr kumimoji="0" lang="ko-KR" altLang="en-US" sz="1200" b="1" dirty="0" smtClean="0">
                <a:ea typeface="맑은 고딕" pitchFamily="50" charset="-127"/>
              </a:rPr>
              <a:t>인증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580754" y="6136729"/>
            <a:ext cx="14296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기업부설연구소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33" name="텍스트 개체 틀 2"/>
          <p:cNvSpPr txBox="1">
            <a:spLocks/>
          </p:cNvSpPr>
          <p:nvPr/>
        </p:nvSpPr>
        <p:spPr>
          <a:xfrm>
            <a:off x="323529" y="1052736"/>
            <a:ext cx="8496944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/>
              <a:t>각종 인증 현황</a:t>
            </a:r>
            <a:endParaRPr kumimoji="0" lang="en-US" altLang="ko-KR" sz="2000" b="1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3406554" y="436602"/>
            <a:ext cx="3325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n-ea"/>
                <a:ea typeface="+mn-ea"/>
              </a:rPr>
              <a:t>  </a:t>
            </a:r>
            <a:r>
              <a:rPr lang="en-US" altLang="ko-KR" sz="2400" b="1" dirty="0">
                <a:latin typeface="+mn-ea"/>
                <a:ea typeface="+mn-ea"/>
              </a:rPr>
              <a:t>5</a:t>
            </a:r>
            <a:r>
              <a:rPr lang="en-US" altLang="ko-KR" sz="2400" b="1" dirty="0" smtClean="0">
                <a:latin typeface="+mn-ea"/>
                <a:ea typeface="+mn-ea"/>
              </a:rPr>
              <a:t>. </a:t>
            </a:r>
            <a:r>
              <a:rPr lang="ko-KR" altLang="en-US" sz="2400" b="1" dirty="0" smtClean="0">
                <a:latin typeface="+mn-ea"/>
                <a:ea typeface="+mn-ea"/>
              </a:rPr>
              <a:t>특허 및 인증서</a:t>
            </a:r>
            <a:endParaRPr lang="ko-KR" altLang="en-US" sz="2400" b="1" dirty="0">
              <a:latin typeface="+mn-ea"/>
              <a:ea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137" y="1718486"/>
            <a:ext cx="1259984" cy="174236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754" y="1694206"/>
            <a:ext cx="1396752" cy="1932174"/>
          </a:xfrm>
          <a:prstGeom prst="rect">
            <a:avLst/>
          </a:prstGeom>
        </p:spPr>
      </p:pic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952891" y="6130023"/>
            <a:ext cx="13981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벤처기업확인서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252635" y="6099124"/>
            <a:ext cx="1709938" cy="33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dirty="0" smtClean="0">
                <a:ea typeface="맑은 고딕" pitchFamily="50" charset="-127"/>
              </a:rPr>
              <a:t>가스누출확인장치</a:t>
            </a:r>
            <a:endParaRPr kumimoji="0" lang="ko-KR" altLang="en-US" sz="1000" dirty="0">
              <a:ea typeface="맑은 고딕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264" y="4299946"/>
            <a:ext cx="1222256" cy="1716855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091" y="4269887"/>
            <a:ext cx="1374405" cy="1843018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233" y="4270849"/>
            <a:ext cx="1371759" cy="190791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276" y="1699267"/>
            <a:ext cx="1381014" cy="1965846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235322"/>
            <a:ext cx="1378163" cy="1955002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67" y="1777046"/>
            <a:ext cx="1261346" cy="176649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341" y="1758444"/>
            <a:ext cx="1261881" cy="176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6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33600" y="15986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텍스트 개체 틀 2"/>
          <p:cNvSpPr txBox="1">
            <a:spLocks/>
          </p:cNvSpPr>
          <p:nvPr/>
        </p:nvSpPr>
        <p:spPr>
          <a:xfrm>
            <a:off x="0" y="980728"/>
            <a:ext cx="9144000" cy="4968552"/>
          </a:xfrm>
          <a:prstGeom prst="rect">
            <a:avLst/>
          </a:prstGeom>
        </p:spPr>
        <p:txBody>
          <a:bodyPr anchor="ctr"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 kumimoji="0" lang="en-US" altLang="ko-KR" sz="7200" b="1" i="1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7811"/>
            <a:ext cx="1425176" cy="495503"/>
          </a:xfrm>
          <a:prstGeom prst="rect">
            <a:avLst/>
          </a:prstGeom>
        </p:spPr>
      </p:pic>
      <p:sp>
        <p:nvSpPr>
          <p:cNvPr id="9" name="WordArt 6"/>
          <p:cNvSpPr>
            <a:spLocks noChangeArrowheads="1" noChangeShapeType="1" noTextEdit="1"/>
          </p:cNvSpPr>
          <p:nvPr/>
        </p:nvSpPr>
        <p:spPr bwMode="auto">
          <a:xfrm>
            <a:off x="899593" y="2191067"/>
            <a:ext cx="4608512" cy="893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i="1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107763" dir="2700000" algn="ctr" rotWithShape="0">
                    <a:srgbClr val="9999FF">
                      <a:alpha val="50000"/>
                    </a:srgbClr>
                  </a:outerShdw>
                </a:effectLst>
                <a:latin typeface="HY크리스탈M"/>
                <a:ea typeface="HY크리스탈M"/>
              </a:rPr>
              <a:t>Best Safety,</a:t>
            </a:r>
            <a:endParaRPr kumimoji="0" lang="ko-KR" altLang="en-US" sz="3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107763" dir="2700000" algn="ctr" rotWithShape="0">
                  <a:srgbClr val="9999FF">
                    <a:alpha val="50000"/>
                  </a:srgbClr>
                </a:outerShdw>
              </a:effectLst>
              <a:latin typeface="HY크리스탈M"/>
              <a:ea typeface="HY크리스탈M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000">
            <a:off x="4649528" y="1512060"/>
            <a:ext cx="5027780" cy="502778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5891998" y="978568"/>
            <a:ext cx="2630319" cy="5616624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39552" y="5316760"/>
            <a:ext cx="3825471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dirty="0" smtClean="0">
                <a:latin typeface="+mn-lt"/>
              </a:rPr>
              <a:t>경기도 부천시 </a:t>
            </a:r>
            <a:r>
              <a:rPr lang="ko-KR" altLang="en-US" sz="1200" b="1" dirty="0" err="1" smtClean="0">
                <a:latin typeface="+mn-lt"/>
              </a:rPr>
              <a:t>석천로</a:t>
            </a:r>
            <a:r>
              <a:rPr lang="ko-KR" altLang="en-US" sz="1200" b="1" dirty="0" smtClean="0">
                <a:latin typeface="+mn-lt"/>
              </a:rPr>
              <a:t> </a:t>
            </a:r>
            <a:r>
              <a:rPr lang="en-US" altLang="ko-KR" sz="1200" b="1" dirty="0" smtClean="0">
                <a:latin typeface="+mn-lt"/>
              </a:rPr>
              <a:t>397, 101</a:t>
            </a:r>
            <a:r>
              <a:rPr lang="ko-KR" altLang="en-US" sz="1200" b="1" dirty="0" smtClean="0">
                <a:latin typeface="+mn-lt"/>
              </a:rPr>
              <a:t>동 </a:t>
            </a:r>
            <a:r>
              <a:rPr lang="en-US" altLang="ko-KR" sz="1200" b="1" dirty="0" smtClean="0">
                <a:latin typeface="+mn-lt"/>
              </a:rPr>
              <a:t>1007</a:t>
            </a:r>
            <a:r>
              <a:rPr lang="ko-KR" altLang="en-US" sz="1200" b="1" dirty="0" smtClean="0">
                <a:latin typeface="+mn-lt"/>
              </a:rPr>
              <a:t>호</a:t>
            </a:r>
            <a:r>
              <a:rPr lang="en-US" altLang="ko-KR" sz="1200" b="1" dirty="0" smtClean="0">
                <a:latin typeface="+mn-lt"/>
              </a:rPr>
              <a:t>,1008</a:t>
            </a:r>
            <a:r>
              <a:rPr lang="ko-KR" altLang="en-US" sz="1200" b="1" dirty="0" smtClean="0">
                <a:latin typeface="+mn-lt"/>
              </a:rPr>
              <a:t>호</a:t>
            </a:r>
            <a:endParaRPr lang="en-US" altLang="ko-KR" sz="1200" b="1" dirty="0" smtClean="0">
              <a:latin typeface="+mn-lt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latin typeface="+mn-lt"/>
              </a:rPr>
              <a:t>(</a:t>
            </a:r>
            <a:r>
              <a:rPr lang="ko-KR" altLang="en-US" sz="1200" b="1" dirty="0" err="1" smtClean="0">
                <a:latin typeface="+mn-lt"/>
              </a:rPr>
              <a:t>삼정동</a:t>
            </a:r>
            <a:r>
              <a:rPr lang="en-US" altLang="ko-KR" sz="1200" b="1" dirty="0" smtClean="0">
                <a:latin typeface="+mn-lt"/>
              </a:rPr>
              <a:t>, </a:t>
            </a:r>
            <a:r>
              <a:rPr lang="ko-KR" altLang="en-US" sz="1200" b="1" dirty="0" err="1" smtClean="0">
                <a:latin typeface="+mn-lt"/>
              </a:rPr>
              <a:t>부천테크노파크</a:t>
            </a:r>
            <a:r>
              <a:rPr lang="ko-KR" altLang="en-US" sz="1200" b="1" dirty="0" smtClean="0">
                <a:latin typeface="+mn-lt"/>
              </a:rPr>
              <a:t> </a:t>
            </a:r>
            <a:r>
              <a:rPr lang="ko-KR" altLang="en-US" sz="1200" b="1" dirty="0" err="1" smtClean="0">
                <a:latin typeface="+mn-lt"/>
              </a:rPr>
              <a:t>쌍용</a:t>
            </a:r>
            <a:r>
              <a:rPr lang="en-US" altLang="ko-KR" sz="1200" b="1" dirty="0" smtClean="0">
                <a:latin typeface="+mn-lt"/>
              </a:rPr>
              <a:t>3</a:t>
            </a:r>
            <a:r>
              <a:rPr lang="ko-KR" altLang="en-US" sz="1200" b="1" dirty="0" smtClean="0">
                <a:latin typeface="+mn-lt"/>
              </a:rPr>
              <a:t>차</a:t>
            </a:r>
            <a:r>
              <a:rPr lang="en-US" altLang="ko-KR" sz="1200" b="1" dirty="0" smtClean="0">
                <a:latin typeface="+mn-lt"/>
              </a:rPr>
              <a:t>)</a:t>
            </a:r>
            <a:endParaRPr kumimoji="0" lang="en-US" altLang="ko-KR" sz="1200" b="1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+mn-lt"/>
                <a:ea typeface="+mn-ea"/>
              </a:rPr>
              <a:t>TEL : </a:t>
            </a:r>
            <a:r>
              <a:rPr kumimoji="0" lang="en-US" altLang="ko-KR" sz="1200" b="1" dirty="0" smtClean="0">
                <a:latin typeface="+mn-lt"/>
                <a:ea typeface="+mn-ea"/>
              </a:rPr>
              <a:t>82 070 7603 0310 , </a:t>
            </a:r>
            <a:r>
              <a:rPr kumimoji="0" lang="en-US" altLang="ko-KR" sz="1200" b="1" dirty="0">
                <a:latin typeface="+mn-lt"/>
                <a:ea typeface="+mn-ea"/>
              </a:rPr>
              <a:t>FAX : </a:t>
            </a:r>
            <a:r>
              <a:rPr kumimoji="0" lang="en-US" altLang="ko-KR" sz="1200" b="1" dirty="0" smtClean="0">
                <a:latin typeface="+mn-lt"/>
                <a:ea typeface="+mn-ea"/>
              </a:rPr>
              <a:t>82 070 7603 0314</a:t>
            </a:r>
            <a:endParaRPr kumimoji="0" lang="en-US" altLang="ko-KR" sz="1200" b="1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 smtClean="0">
                <a:latin typeface="+mn-lt"/>
                <a:ea typeface="+mn-ea"/>
              </a:rPr>
              <a:t>HESTA </a:t>
            </a:r>
            <a:r>
              <a:rPr kumimoji="0" lang="ko-KR" altLang="en-US" sz="1200" b="1" dirty="0" smtClean="0">
                <a:latin typeface="+mn-lt"/>
                <a:ea typeface="+mn-ea"/>
              </a:rPr>
              <a:t>홈페이지</a:t>
            </a:r>
            <a:r>
              <a:rPr kumimoji="0" lang="en-US" altLang="ko-KR" sz="1200" b="1" dirty="0" smtClean="0">
                <a:latin typeface="+mn-lt"/>
                <a:ea typeface="+mn-ea"/>
              </a:rPr>
              <a:t> </a:t>
            </a:r>
            <a:r>
              <a:rPr kumimoji="0" lang="en-US" altLang="ko-KR" sz="1200" b="1" dirty="0">
                <a:latin typeface="+mn-lt"/>
                <a:ea typeface="+mn-ea"/>
              </a:rPr>
              <a:t>: www.hesta.kr </a:t>
            </a:r>
          </a:p>
        </p:txBody>
      </p:sp>
      <p:sp>
        <p:nvSpPr>
          <p:cNvPr id="14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/>
              <a:t>29</a:t>
            </a:r>
            <a:endParaRPr lang="ko-KR" altLang="en-US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39552" y="5013176"/>
            <a:ext cx="2699792" cy="4257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76176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50" charset="-127"/>
                <a:ea typeface="맑은 고딕" panose="020B0503020000020004" pitchFamily="50" charset="-127"/>
                <a:cs typeface="Courier New" panose="02070309020205020404" pitchFamily="49" charset="0"/>
              </a:rPr>
              <a:t>㈜</a:t>
            </a:r>
            <a:r>
              <a:rPr kumimoji="0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50" charset="-127"/>
                <a:ea typeface="맑은 고딕" panose="020B0503020000020004" pitchFamily="50" charset="-127"/>
                <a:cs typeface="Courier New" panose="02070309020205020404" pitchFamily="49" charset="0"/>
              </a:rPr>
              <a:t>세이프텍</a:t>
            </a:r>
            <a:r>
              <a:rPr kumimoji="0" lang="ko-KR" alt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ko-KR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WordArt 6"/>
          <p:cNvSpPr>
            <a:spLocks noChangeArrowheads="1" noChangeShapeType="1" noTextEdit="1"/>
          </p:cNvSpPr>
          <p:nvPr/>
        </p:nvSpPr>
        <p:spPr bwMode="auto">
          <a:xfrm>
            <a:off x="1547664" y="3445095"/>
            <a:ext cx="4326383" cy="9071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i="1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107763" dir="2700000" algn="ctr" rotWithShape="0">
                    <a:srgbClr val="9999FF">
                      <a:alpha val="50000"/>
                    </a:srgbClr>
                  </a:outerShdw>
                </a:effectLst>
                <a:latin typeface="HY크리스탈M"/>
                <a:ea typeface="HY크리스탈M"/>
              </a:rPr>
              <a:t>Happy Life! </a:t>
            </a:r>
            <a:endParaRPr kumimoji="0" lang="ko-KR" altLang="en-US" sz="3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107763" dir="2700000" algn="ctr" rotWithShape="0">
                  <a:srgbClr val="9999FF">
                    <a:alpha val="50000"/>
                  </a:srgbClr>
                </a:outerShdw>
              </a:effectLst>
              <a:latin typeface="HY크리스탈M"/>
              <a:ea typeface="HY크리스탈M"/>
            </a:endParaRPr>
          </a:p>
        </p:txBody>
      </p:sp>
    </p:spTree>
    <p:extLst>
      <p:ext uri="{BB962C8B-B14F-4D97-AF65-F5344CB8AC3E}">
        <p14:creationId xmlns:p14="http://schemas.microsoft.com/office/powerpoint/2010/main" val="360851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1660095</TotalTime>
  <Words>2612</Words>
  <Application>Microsoft Office PowerPoint</Application>
  <PresentationFormat>화면 슬라이드 쇼(4:3)</PresentationFormat>
  <Paragraphs>515</Paragraphs>
  <Slides>30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45" baseType="lpstr">
      <vt:lpstr>Arial Unicode MS</vt:lpstr>
      <vt:lpstr>HY견고딕</vt:lpstr>
      <vt:lpstr>HY크리스탈M</vt:lpstr>
      <vt:lpstr>HY헤드라인M</vt:lpstr>
      <vt:lpstr>宋体</vt:lpstr>
      <vt:lpstr>굴림</vt:lpstr>
      <vt:lpstr>맑은 고딕</vt:lpstr>
      <vt:lpstr>휴먼모음T</vt:lpstr>
      <vt:lpstr>Arial</vt:lpstr>
      <vt:lpstr>Courier New</vt:lpstr>
      <vt:lpstr>Times New Roman</vt:lpstr>
      <vt:lpstr>Verdana</vt:lpstr>
      <vt:lpstr>Wingdings</vt:lpstr>
      <vt:lpstr>Office 테마</vt:lpstr>
      <vt:lpstr>Acrobat Document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(주)지커뮤니케이션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지식월드</dc:creator>
  <dc:description>본 저작물의 저작권은 지식월드에 있습니다.</dc:description>
  <cp:lastModifiedBy>Inkyu Kim</cp:lastModifiedBy>
  <cp:revision>899</cp:revision>
  <cp:lastPrinted>2018-04-24T00:05:03Z</cp:lastPrinted>
  <dcterms:created xsi:type="dcterms:W3CDTF">2009-01-06T08:24:02Z</dcterms:created>
  <dcterms:modified xsi:type="dcterms:W3CDTF">2019-10-28T19:22:19Z</dcterms:modified>
</cp:coreProperties>
</file>