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</p:sldMasterIdLst>
  <p:notesMasterIdLst>
    <p:notesMasterId r:id="rId5"/>
  </p:notesMasterIdLst>
  <p:sldIdLst>
    <p:sldId id="257" r:id="rId3"/>
    <p:sldId id="259" r:id="rId4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0A15C55-8517-42AA-B614-E9B94910E393}" styleName="보통 스타일 2 - 강조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81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67375B-DD22-4D69-9631-7E098F98594E}" type="datetimeFigureOut">
              <a:rPr lang="ko-KR" altLang="en-US" smtClean="0"/>
              <a:t>2020-09-17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0BAFD0-B5CA-4583-A027-53FCA7E97AC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512017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A410E-909B-4EFB-A3B7-E2F42558C57B}" type="datetimeFigureOut">
              <a:rPr lang="ko-KR" altLang="en-US" smtClean="0"/>
              <a:t>2020-09-17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33EC4-DD3D-4206-91A4-FF0F1D6B9F2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873759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A410E-909B-4EFB-A3B7-E2F42558C57B}" type="datetimeFigureOut">
              <a:rPr lang="ko-KR" altLang="en-US" smtClean="0"/>
              <a:t>2020-09-17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33EC4-DD3D-4206-91A4-FF0F1D6B9F2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026599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A410E-909B-4EFB-A3B7-E2F42558C57B}" type="datetimeFigureOut">
              <a:rPr lang="ko-KR" altLang="en-US" smtClean="0"/>
              <a:t>2020-09-17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33EC4-DD3D-4206-91A4-FF0F1D6B9F2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105187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A410E-909B-4EFB-A3B7-E2F42558C57B}" type="datetimeFigureOut">
              <a:rPr lang="ko-KR" altLang="en-US" smtClean="0"/>
              <a:t>2020-09-17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33EC4-DD3D-4206-91A4-FF0F1D6B9F2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725581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A410E-909B-4EFB-A3B7-E2F42558C57B}" type="datetimeFigureOut">
              <a:rPr lang="ko-KR" altLang="en-US" smtClean="0"/>
              <a:t>2020-09-17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33EC4-DD3D-4206-91A4-FF0F1D6B9F2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689456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A410E-909B-4EFB-A3B7-E2F42558C57B}" type="datetimeFigureOut">
              <a:rPr lang="ko-KR" altLang="en-US" smtClean="0"/>
              <a:t>2020-09-17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33EC4-DD3D-4206-91A4-FF0F1D6B9F2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170920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A410E-909B-4EFB-A3B7-E2F42558C57B}" type="datetimeFigureOut">
              <a:rPr lang="ko-KR" altLang="en-US" smtClean="0"/>
              <a:t>2020-09-17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33EC4-DD3D-4206-91A4-FF0F1D6B9F2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87005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 descr="꽃이(가) 표시된 사진&#10;&#10;자동 생성된 설명">
            <a:extLst>
              <a:ext uri="{FF2B5EF4-FFF2-40B4-BE49-F238E27FC236}">
                <a16:creationId xmlns:a16="http://schemas.microsoft.com/office/drawing/2014/main" id="{505CA505-3AA9-4634-9653-64D09D0F575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4637"/>
            <a:ext cx="6858000" cy="969672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A410E-909B-4EFB-A3B7-E2F42558C57B}" type="datetimeFigureOut">
              <a:rPr lang="ko-KR" altLang="en-US" smtClean="0"/>
              <a:t>2020-09-17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33EC4-DD3D-4206-91A4-FF0F1D6B9F2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092713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A410E-909B-4EFB-A3B7-E2F42558C57B}" type="datetimeFigureOut">
              <a:rPr lang="ko-KR" altLang="en-US" smtClean="0"/>
              <a:t>2020-09-17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33EC4-DD3D-4206-91A4-FF0F1D6B9F2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463331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A410E-909B-4EFB-A3B7-E2F42558C57B}" type="datetimeFigureOut">
              <a:rPr lang="ko-KR" altLang="en-US" smtClean="0"/>
              <a:t>2020-09-17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33EC4-DD3D-4206-91A4-FF0F1D6B9F2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462538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A410E-909B-4EFB-A3B7-E2F42558C57B}" type="datetimeFigureOut">
              <a:rPr lang="ko-KR" altLang="en-US" smtClean="0"/>
              <a:t>2020-09-17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33EC4-DD3D-4206-91A4-FF0F1D6B9F2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707300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876C185-2F6B-4FB2-9658-D590A9C78D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7250" y="1620838"/>
            <a:ext cx="5143500" cy="3449637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3CC4E9A2-B860-4D88-8584-3D1DD9FE795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7250" y="5202238"/>
            <a:ext cx="5143500" cy="23923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95CB308-5AC6-4C76-9C87-4425F84AE7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2F99C-35BB-4697-8C61-3183289FAB8E}" type="datetimeFigureOut">
              <a:rPr lang="ko-KR" altLang="en-US" smtClean="0"/>
              <a:t>2020-09-17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FDF275E-A95C-4795-B2C2-8ABA47CD60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3D13F19D-2EA2-412A-AE05-D65235DC7B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42321-7D95-4E43-B942-D5B96980BA6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282093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AF74988-B97C-45F6-BABB-E91EEDDC6B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04183528-0837-4B77-8ED9-FF0FF1C4AB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84D952D-2CDB-4209-9E56-A746D8CD40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2F99C-35BB-4697-8C61-3183289FAB8E}" type="datetimeFigureOut">
              <a:rPr lang="ko-KR" altLang="en-US" smtClean="0"/>
              <a:t>2020-09-17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D6654F4-2CBB-43B6-B51E-5215CD5E70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78240C8-D192-4B56-B3C3-0E8986E6CC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42321-7D95-4E43-B942-D5B96980BA6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036391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F32892B-78A9-4EE3-A34B-AC395D886D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2470150"/>
            <a:ext cx="5915025" cy="4119563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21AEA09F-7012-4AED-A4B1-EB0DAAAA0A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8313" y="6629400"/>
            <a:ext cx="5915025" cy="2166938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503EA125-4B87-4ECC-935B-593CD380E2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2F99C-35BB-4697-8C61-3183289FAB8E}" type="datetimeFigureOut">
              <a:rPr lang="ko-KR" altLang="en-US" smtClean="0"/>
              <a:t>2020-09-17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26C38223-1409-42C7-A291-E416B30A73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F3F9CD7-6B15-4989-BFAF-14A1313620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42321-7D95-4E43-B942-D5B96980BA6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1323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213B046-FF8C-4514-8494-A595F8E7A6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D63A9266-641A-486F-B09C-A6C5D9DFD2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71488" y="2636838"/>
            <a:ext cx="2881312" cy="6284912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3622BDBE-BB03-46D6-900C-DFDAAC1516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505200" y="2636838"/>
            <a:ext cx="2881313" cy="6284912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D1181D20-C872-479F-BE4C-4346C10677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2F99C-35BB-4697-8C61-3183289FAB8E}" type="datetimeFigureOut">
              <a:rPr lang="ko-KR" altLang="en-US" smtClean="0"/>
              <a:t>2020-09-17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1B4F8197-9EE7-40C0-AD16-CE506C5D60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12A5E79-0BA6-40F2-B7B5-E016DE90B0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42321-7D95-4E43-B942-D5B96980BA6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7004930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47498B0-7CC2-4841-B8D3-AF027F897C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3075" y="527050"/>
            <a:ext cx="5915025" cy="19145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2406CE8-478F-480D-ACCA-4E7D210D53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3075" y="2428875"/>
            <a:ext cx="2900363" cy="118903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84498002-4998-417C-84C2-F77376E0BD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3075" y="3617913"/>
            <a:ext cx="2900363" cy="5322887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17A93DE6-E4DA-44C3-B968-00B8DA1C53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471863" y="2428875"/>
            <a:ext cx="2916237" cy="118903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E45C3500-DE71-4BE5-A779-CBD267D6C7B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471863" y="3617913"/>
            <a:ext cx="2916237" cy="5322887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AC5A500E-02D5-4926-BD84-442C86F816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2F99C-35BB-4697-8C61-3183289FAB8E}" type="datetimeFigureOut">
              <a:rPr lang="ko-KR" altLang="en-US" smtClean="0"/>
              <a:t>2020-09-17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EC446D66-5048-426E-AE81-B8C13747ED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B2CF9615-56FC-435F-98C5-84369658CC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42321-7D95-4E43-B942-D5B96980BA6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8275690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43CE48F-6B6F-4354-BD1E-F27E5774DE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4E4AEA43-86BC-4013-9FEF-D6F7DA83C8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2F99C-35BB-4697-8C61-3183289FAB8E}" type="datetimeFigureOut">
              <a:rPr lang="ko-KR" altLang="en-US" smtClean="0"/>
              <a:t>2020-09-17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EE23B6FC-2761-4EDC-9103-C9083E703B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72B35321-A866-4EFB-984B-85A2AC2DC9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42321-7D95-4E43-B942-D5B96980BA6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5439346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D012E734-7E09-40B1-AF7A-931A4ED339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2F99C-35BB-4697-8C61-3183289FAB8E}" type="datetimeFigureOut">
              <a:rPr lang="ko-KR" altLang="en-US" smtClean="0"/>
              <a:t>2020-09-17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852C8F18-0ACB-483A-ABED-B227859C3A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80565A60-632C-4942-B87D-FFC205511A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42321-7D95-4E43-B942-D5B96980BA6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2747000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286806E-ADE3-4E9F-B2D1-FC2D84675A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3075" y="660400"/>
            <a:ext cx="2211388" cy="23114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0D2E1A0-626F-4C83-8DC6-C6647373A0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16238" y="1425575"/>
            <a:ext cx="3471862" cy="7040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1F8FD079-8A1A-4E58-8208-A5F56524C7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3075" y="2971800"/>
            <a:ext cx="2211388" cy="550545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691638DC-0A44-4C26-A1EA-D257D387C6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2F99C-35BB-4697-8C61-3183289FAB8E}" type="datetimeFigureOut">
              <a:rPr lang="ko-KR" altLang="en-US" smtClean="0"/>
              <a:t>2020-09-17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DE5B94FC-122F-4AA8-B87B-FF41441B6F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95EC8021-2235-4B4E-A792-DB46854DF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42321-7D95-4E43-B942-D5B96980BA6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5761129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657E562-E2B9-45D7-BBDA-D106E8F4E0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3075" y="660400"/>
            <a:ext cx="2211388" cy="23114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1209EA23-61AF-46DE-9273-4A272D953BF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2916238" y="1425575"/>
            <a:ext cx="3471862" cy="704056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5D9BAB62-71F8-476F-A9A2-1C3E8AB431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3075" y="2971800"/>
            <a:ext cx="2211388" cy="550545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67CFC1EB-7FC9-4241-8FDD-083231E526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2F99C-35BB-4697-8C61-3183289FAB8E}" type="datetimeFigureOut">
              <a:rPr lang="ko-KR" altLang="en-US" smtClean="0"/>
              <a:t>2020-09-17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27B1AB57-8E3A-4EFE-8EF9-9ADF718B5F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B0FC4FFB-D2BD-4437-BB13-D353931132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42321-7D95-4E43-B942-D5B96980BA6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7678093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26E24E2-BA83-4F4B-80F1-432990E7E2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97864B76-A108-4304-8A15-B27028106A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D1768C3-8EB9-4687-BCFD-E490101A0B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2F99C-35BB-4697-8C61-3183289FAB8E}" type="datetimeFigureOut">
              <a:rPr lang="ko-KR" altLang="en-US" smtClean="0"/>
              <a:t>2020-09-17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1270BACC-C144-4CCB-8AAE-E03DB2ADE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8535991-88B0-4587-916A-638B63023B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42321-7D95-4E43-B942-D5B96980BA6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4164134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582BB5F9-B2B4-427D-8372-71C4578911A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4908550" y="527050"/>
            <a:ext cx="1477963" cy="8394700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E3CEDC5A-CBDB-4B85-999A-3F9AFC53AE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71488" y="527050"/>
            <a:ext cx="4284662" cy="8394700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3968451-D3BC-430A-86FA-76E3403D6B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2F99C-35BB-4697-8C61-3183289FAB8E}" type="datetimeFigureOut">
              <a:rPr lang="ko-KR" altLang="en-US" smtClean="0"/>
              <a:t>2020-09-17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6903D320-A937-439C-8C02-123496568A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E5F18E08-B291-49F9-90A5-C04E1F4A96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42321-7D95-4E43-B942-D5B96980BA6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098279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2A410E-909B-4EFB-A3B7-E2F42558C57B}" type="datetimeFigureOut">
              <a:rPr lang="ko-KR" altLang="en-US" smtClean="0"/>
              <a:t>2020-09-17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F33EC4-DD3D-4206-91A4-FF0F1D6B9F23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267A2581-9CED-4AFB-9875-A29336B2EB6A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1802365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1AB93A18-511E-4926-BC69-5A7B62A05C9E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879901"/>
            <a:ext cx="6858000" cy="1081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45302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BC176ACA-7B03-4282-BEA8-D0BFD72265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8" y="527050"/>
            <a:ext cx="5915025" cy="19145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2E1F072C-4D28-4449-8AB3-7C01A4128B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1488" y="2636838"/>
            <a:ext cx="5915025" cy="62849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5471BE7E-D3D3-4163-8A19-B8E7C4508F0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71488" y="9182100"/>
            <a:ext cx="1543050" cy="527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22F99C-35BB-4697-8C61-3183289FAB8E}" type="datetimeFigureOut">
              <a:rPr lang="ko-KR" altLang="en-US" smtClean="0"/>
              <a:t>2020-09-17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65D5A08-69F5-49F4-B94D-D5D51B3B78A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271713" y="9182100"/>
            <a:ext cx="2314575" cy="527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FBF683D6-339F-4FCB-8AA9-FD8F7ABBA9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843463" y="9182100"/>
            <a:ext cx="1543050" cy="527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42321-7D95-4E43-B942-D5B96980BA6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122791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앉아있는, 모니터, 전화, 시계이(가) 표시된 사진&#10;&#10;자동 생성된 설명">
            <a:extLst>
              <a:ext uri="{FF2B5EF4-FFF2-40B4-BE49-F238E27FC236}">
                <a16:creationId xmlns:a16="http://schemas.microsoft.com/office/drawing/2014/main" id="{BB0C44DA-5F8F-4CEE-A224-0D10B8F625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38" y="1608552"/>
            <a:ext cx="3603582" cy="4804776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9A3FCC72-F458-4C2D-82AC-50EAF5F69874}"/>
              </a:ext>
            </a:extLst>
          </p:cNvPr>
          <p:cNvSpPr/>
          <p:nvPr/>
        </p:nvSpPr>
        <p:spPr>
          <a:xfrm>
            <a:off x="1039275" y="1096782"/>
            <a:ext cx="477945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ko-KR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COZ-CHECKER</a:t>
            </a:r>
            <a:r>
              <a:rPr lang="en-US" altLang="ko-KR" sz="5400" b="1" baseline="3000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TM</a:t>
            </a:r>
            <a:endParaRPr lang="en-US" altLang="ko-KR" sz="5400" b="1" cap="none" spc="0" baseline="30000" dirty="0">
              <a:ln w="9525">
                <a:solidFill>
                  <a:schemeClr val="bg1"/>
                </a:solidFill>
                <a:prstDash val="solid"/>
              </a:ln>
              <a:solidFill>
                <a:srgbClr val="00B05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cxnSp>
        <p:nvCxnSpPr>
          <p:cNvPr id="6" name="직선 연결선 5">
            <a:extLst>
              <a:ext uri="{FF2B5EF4-FFF2-40B4-BE49-F238E27FC236}">
                <a16:creationId xmlns:a16="http://schemas.microsoft.com/office/drawing/2014/main" id="{0352E5C2-BC59-4D0F-AE44-508C2BDE22D3}"/>
              </a:ext>
            </a:extLst>
          </p:cNvPr>
          <p:cNvCxnSpPr>
            <a:cxnSpLocks/>
          </p:cNvCxnSpPr>
          <p:nvPr/>
        </p:nvCxnSpPr>
        <p:spPr>
          <a:xfrm flipH="1">
            <a:off x="3745283" y="2219195"/>
            <a:ext cx="1" cy="387863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>
            <a:extLst>
              <a:ext uri="{FF2B5EF4-FFF2-40B4-BE49-F238E27FC236}">
                <a16:creationId xmlns:a16="http://schemas.microsoft.com/office/drawing/2014/main" id="{726C767D-2184-40DD-92F2-07171C4E19D9}"/>
              </a:ext>
            </a:extLst>
          </p:cNvPr>
          <p:cNvCxnSpPr>
            <a:cxnSpLocks/>
          </p:cNvCxnSpPr>
          <p:nvPr/>
        </p:nvCxnSpPr>
        <p:spPr>
          <a:xfrm flipH="1">
            <a:off x="3745283" y="2219195"/>
            <a:ext cx="274856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직사각형 7">
            <a:extLst>
              <a:ext uri="{FF2B5EF4-FFF2-40B4-BE49-F238E27FC236}">
                <a16:creationId xmlns:a16="http://schemas.microsoft.com/office/drawing/2014/main" id="{14B40250-57E9-45F2-B378-FE00FDBA64A7}"/>
              </a:ext>
            </a:extLst>
          </p:cNvPr>
          <p:cNvSpPr/>
          <p:nvPr/>
        </p:nvSpPr>
        <p:spPr>
          <a:xfrm>
            <a:off x="3915377" y="2367942"/>
            <a:ext cx="2578471" cy="43736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000" b="1" dirty="0">
                <a:solidFill>
                  <a:srgbClr val="FFFF00"/>
                </a:solidFill>
              </a:rPr>
              <a:t>장점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9B74D30-713C-45DC-A654-4E5DF1BD8FD9}"/>
              </a:ext>
            </a:extLst>
          </p:cNvPr>
          <p:cNvSpPr txBox="1"/>
          <p:nvPr/>
        </p:nvSpPr>
        <p:spPr>
          <a:xfrm>
            <a:off x="3915376" y="2866176"/>
            <a:ext cx="257847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배터리로 동작</a:t>
            </a:r>
            <a:r>
              <a:rPr lang="en-US" altLang="ko-KR" sz="1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(5V</a:t>
            </a:r>
            <a:r>
              <a:rPr lang="ko-KR" altLang="en-US" sz="1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충전</a:t>
            </a:r>
            <a:r>
              <a:rPr lang="en-US" altLang="ko-KR" sz="1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sz="12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1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Pump </a:t>
            </a:r>
            <a:r>
              <a:rPr lang="ko-KR" altLang="en-US" sz="12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흡입식</a:t>
            </a:r>
            <a:r>
              <a:rPr lang="ko-KR" altLang="en-US" sz="1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ko-KR" sz="1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CO2 </a:t>
            </a:r>
            <a:r>
              <a:rPr lang="ko-KR" altLang="en-US" sz="1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측정</a:t>
            </a:r>
            <a:endParaRPr lang="en-US" altLang="ko-KR" sz="12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sz="12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1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CO2 : 0~5% (20,60,100% </a:t>
            </a:r>
            <a:r>
              <a:rPr lang="ko-KR" altLang="en-US" sz="1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옵션</a:t>
            </a:r>
            <a:r>
              <a:rPr lang="en-US" altLang="ko-KR" sz="1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sz="12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1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&lt;5</a:t>
            </a:r>
            <a:r>
              <a:rPr lang="ko-KR" altLang="en-US" sz="1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초 이내의 빠른 측정</a:t>
            </a:r>
            <a:endParaRPr lang="en-US" altLang="ko-KR" sz="12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sz="12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1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Air pump </a:t>
            </a:r>
            <a:r>
              <a:rPr lang="ko-KR" altLang="en-US" sz="1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흡입 </a:t>
            </a:r>
            <a:r>
              <a:rPr lang="en-US" altLang="ko-KR" sz="1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ko-KR" altLang="en-US" sz="1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단계 조정</a:t>
            </a:r>
            <a:endParaRPr lang="en-US" altLang="ko-KR" sz="12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sz="12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직관적인 </a:t>
            </a:r>
            <a:r>
              <a:rPr lang="en-US" altLang="ko-KR" sz="1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UI (Touch </a:t>
            </a:r>
            <a:r>
              <a:rPr lang="ko-KR" altLang="en-US" sz="1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방식</a:t>
            </a:r>
            <a:r>
              <a:rPr lang="en-US" altLang="ko-KR" sz="1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sz="12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휴대성과 편리성</a:t>
            </a:r>
            <a:endParaRPr lang="en-US" altLang="ko-KR" sz="12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sz="12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낮은 유지비용</a:t>
            </a:r>
            <a:endParaRPr lang="en-US" altLang="ko-KR" sz="12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sz="12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교정 편리함 </a:t>
            </a:r>
            <a:r>
              <a:rPr lang="en-US" altLang="ko-KR" sz="1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(3</a:t>
            </a:r>
            <a:r>
              <a:rPr lang="ko-KR" altLang="en-US" sz="1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가지 교정모드</a:t>
            </a:r>
            <a:r>
              <a:rPr lang="en-US" altLang="ko-KR" sz="1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ko-KR" altLang="en-US" sz="12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38A478E-C85E-4E6D-BCEE-E7BDB2D40598}"/>
              </a:ext>
            </a:extLst>
          </p:cNvPr>
          <p:cNvSpPr txBox="1"/>
          <p:nvPr/>
        </p:nvSpPr>
        <p:spPr>
          <a:xfrm>
            <a:off x="252303" y="6557340"/>
            <a:ext cx="59042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rgbClr val="0070C0"/>
                </a:solidFill>
              </a:rPr>
              <a:t>1. </a:t>
            </a:r>
            <a:r>
              <a:rPr lang="ko-KR" altLang="en-US" sz="2400" b="1" dirty="0">
                <a:solidFill>
                  <a:srgbClr val="0070C0"/>
                </a:solidFill>
              </a:rPr>
              <a:t>제품 설명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06DAE68-5090-4759-8050-E28BE2F2A245}"/>
              </a:ext>
            </a:extLst>
          </p:cNvPr>
          <p:cNvSpPr txBox="1"/>
          <p:nvPr/>
        </p:nvSpPr>
        <p:spPr>
          <a:xfrm>
            <a:off x="539507" y="7075345"/>
            <a:ext cx="6016971" cy="1448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sz="1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일반적인 </a:t>
            </a:r>
            <a:r>
              <a:rPr lang="en-US" altLang="ko-KR" sz="1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CO2</a:t>
            </a:r>
            <a:r>
              <a:rPr lang="ko-KR" altLang="en-US" sz="1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에 비해서 높은 고농도 </a:t>
            </a:r>
            <a:r>
              <a:rPr lang="en-US" altLang="ko-KR" sz="1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(5% </a:t>
            </a:r>
            <a:r>
              <a:rPr lang="ko-KR" altLang="en-US" sz="1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이상</a:t>
            </a:r>
            <a:r>
              <a:rPr lang="en-US" altLang="ko-KR" sz="1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r>
              <a:rPr lang="ko-KR" altLang="en-US" sz="1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ko-KR" sz="1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CO2 </a:t>
            </a:r>
            <a:r>
              <a:rPr lang="ko-KR" altLang="en-US" sz="1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측정을 위한 편리한 기기</a:t>
            </a:r>
            <a:endParaRPr lang="en-US" altLang="ko-KR" sz="12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sz="1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다양한 </a:t>
            </a:r>
            <a:r>
              <a:rPr lang="ko-KR" altLang="en-US" sz="12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응용처</a:t>
            </a:r>
            <a:endParaRPr lang="en-US" altLang="ko-KR" sz="12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200" dirty="0">
                <a:solidFill>
                  <a:srgbClr val="0070C0"/>
                </a:solidFill>
              </a:rPr>
              <a:t>식품제조 과장의 </a:t>
            </a:r>
            <a:r>
              <a:rPr lang="en-US" altLang="ko-KR" sz="1200" dirty="0">
                <a:solidFill>
                  <a:srgbClr val="0070C0"/>
                </a:solidFill>
              </a:rPr>
              <a:t>MA </a:t>
            </a:r>
            <a:r>
              <a:rPr lang="ko-KR" altLang="en-US" sz="1200" dirty="0">
                <a:solidFill>
                  <a:srgbClr val="0070C0"/>
                </a:solidFill>
              </a:rPr>
              <a:t>포장용기내의 </a:t>
            </a:r>
            <a:r>
              <a:rPr lang="en-US" altLang="ko-KR" sz="1200" dirty="0">
                <a:solidFill>
                  <a:srgbClr val="0070C0"/>
                </a:solidFill>
              </a:rPr>
              <a:t>CO2 </a:t>
            </a:r>
            <a:r>
              <a:rPr lang="ko-KR" altLang="en-US" sz="1200" dirty="0">
                <a:solidFill>
                  <a:srgbClr val="0070C0"/>
                </a:solidFill>
              </a:rPr>
              <a:t>측정</a:t>
            </a:r>
            <a:endParaRPr lang="en-US" altLang="ko-KR" sz="1200" dirty="0">
              <a:solidFill>
                <a:srgbClr val="0070C0"/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200" dirty="0">
                <a:solidFill>
                  <a:srgbClr val="0070C0"/>
                </a:solidFill>
              </a:rPr>
              <a:t>탄산음료를 공장내의 </a:t>
            </a:r>
            <a:r>
              <a:rPr lang="en-US" altLang="ko-KR" sz="1200" dirty="0">
                <a:solidFill>
                  <a:srgbClr val="0070C0"/>
                </a:solidFill>
              </a:rPr>
              <a:t>CO2 </a:t>
            </a:r>
            <a:r>
              <a:rPr lang="ko-KR" altLang="en-US" sz="1200" dirty="0">
                <a:solidFill>
                  <a:srgbClr val="0070C0"/>
                </a:solidFill>
              </a:rPr>
              <a:t>농도 측정</a:t>
            </a:r>
            <a:endParaRPr lang="en-US" altLang="ko-KR" sz="1200" dirty="0">
              <a:solidFill>
                <a:srgbClr val="0070C0"/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200" dirty="0">
                <a:solidFill>
                  <a:srgbClr val="0070C0"/>
                </a:solidFill>
              </a:rPr>
              <a:t>드라이아이스 공장의 안전 감지용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66E207D-C6B6-4815-9AD1-3EBCE8B033D8}"/>
              </a:ext>
            </a:extLst>
          </p:cNvPr>
          <p:cNvSpPr txBox="1"/>
          <p:nvPr/>
        </p:nvSpPr>
        <p:spPr>
          <a:xfrm>
            <a:off x="599104" y="1782533"/>
            <a:ext cx="23462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CO2 Analyzer</a:t>
            </a:r>
            <a:endParaRPr lang="ko-KR" altLang="en-US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 descr="아사히의 공장견학 | 아사히맥주">
            <a:extLst>
              <a:ext uri="{FF2B5EF4-FFF2-40B4-BE49-F238E27FC236}">
                <a16:creationId xmlns:a16="http://schemas.microsoft.com/office/drawing/2014/main" id="{D36B30E1-E5AD-444B-83A3-CFBF80451C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8897" y="7478515"/>
            <a:ext cx="2459784" cy="1330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77844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표 2">
            <a:extLst>
              <a:ext uri="{FF2B5EF4-FFF2-40B4-BE49-F238E27FC236}">
                <a16:creationId xmlns:a16="http://schemas.microsoft.com/office/drawing/2014/main" id="{78924F02-F8A4-4FF6-A056-D5E63711271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6447705"/>
              </p:ext>
            </p:extLst>
          </p:nvPr>
        </p:nvGraphicFramePr>
        <p:xfrm>
          <a:off x="579328" y="2627752"/>
          <a:ext cx="5904236" cy="278892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312102">
                  <a:extLst>
                    <a:ext uri="{9D8B030D-6E8A-4147-A177-3AD203B41FA5}">
                      <a16:colId xmlns:a16="http://schemas.microsoft.com/office/drawing/2014/main" val="767044864"/>
                    </a:ext>
                  </a:extLst>
                </a:gridCol>
                <a:gridCol w="1377863">
                  <a:extLst>
                    <a:ext uri="{9D8B030D-6E8A-4147-A177-3AD203B41FA5}">
                      <a16:colId xmlns:a16="http://schemas.microsoft.com/office/drawing/2014/main" val="922193824"/>
                    </a:ext>
                  </a:extLst>
                </a:gridCol>
                <a:gridCol w="2091847">
                  <a:extLst>
                    <a:ext uri="{9D8B030D-6E8A-4147-A177-3AD203B41FA5}">
                      <a16:colId xmlns:a16="http://schemas.microsoft.com/office/drawing/2014/main" val="2441924567"/>
                    </a:ext>
                  </a:extLst>
                </a:gridCol>
                <a:gridCol w="1122424">
                  <a:extLst>
                    <a:ext uri="{9D8B030D-6E8A-4147-A177-3AD203B41FA5}">
                      <a16:colId xmlns:a16="http://schemas.microsoft.com/office/drawing/2014/main" val="1636055846"/>
                    </a:ext>
                  </a:extLst>
                </a:gridCol>
              </a:tblGrid>
              <a:tr h="23325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rgbClr val="0070C0"/>
                          </a:solidFill>
                        </a:rPr>
                        <a:t>항목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rgbClr val="0070C0"/>
                          </a:solidFill>
                        </a:rPr>
                        <a:t>방식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rgbClr val="0070C0"/>
                          </a:solidFill>
                        </a:rPr>
                        <a:t>범위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rgbClr val="0070C0"/>
                          </a:solidFill>
                        </a:rPr>
                        <a:t>비고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98216026"/>
                  </a:ext>
                </a:extLst>
              </a:tr>
              <a:tr h="233256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solidFill>
                            <a:srgbClr val="0070C0"/>
                          </a:solidFill>
                        </a:rPr>
                        <a:t>CO2</a:t>
                      </a:r>
                    </a:p>
                    <a:p>
                      <a:pPr algn="ctr" latinLnBrk="1"/>
                      <a:r>
                        <a:rPr lang="en-US" altLang="ko-KR" dirty="0">
                          <a:solidFill>
                            <a:srgbClr val="0070C0"/>
                          </a:solidFill>
                        </a:rPr>
                        <a:t>(</a:t>
                      </a:r>
                      <a:r>
                        <a:rPr lang="ko-KR" altLang="en-US" dirty="0">
                          <a:solidFill>
                            <a:srgbClr val="0070C0"/>
                          </a:solidFill>
                        </a:rPr>
                        <a:t>이산화탄소</a:t>
                      </a:r>
                      <a:r>
                        <a:rPr lang="en-US" altLang="ko-KR" dirty="0">
                          <a:solidFill>
                            <a:srgbClr val="0070C0"/>
                          </a:solidFill>
                        </a:rPr>
                        <a:t>)</a:t>
                      </a:r>
                      <a:endParaRPr lang="ko-KR" altLang="en-US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rgbClr val="0070C0"/>
                          </a:solidFill>
                        </a:rPr>
                        <a:t>측정원리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solidFill>
                            <a:srgbClr val="0070C0"/>
                          </a:solidFill>
                        </a:rPr>
                        <a:t>NDIR</a:t>
                      </a:r>
                      <a:endParaRPr lang="ko-KR" altLang="en-US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02476779"/>
                  </a:ext>
                </a:extLst>
              </a:tr>
              <a:tr h="233256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>
                          <a:solidFill>
                            <a:srgbClr val="0070C0"/>
                          </a:solidFill>
                        </a:rPr>
                        <a:t>측정범위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b="1" dirty="0">
                          <a:solidFill>
                            <a:srgbClr val="0070C0"/>
                          </a:solidFill>
                        </a:rPr>
                        <a:t>0 ~ 100 %Vol</a:t>
                      </a:r>
                      <a:endParaRPr lang="ko-KR" altLang="en-US" b="1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b="1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63410904"/>
                  </a:ext>
                </a:extLst>
              </a:tr>
              <a:tr h="233256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rgbClr val="0070C0"/>
                          </a:solidFill>
                        </a:rPr>
                        <a:t>측정시간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solidFill>
                            <a:srgbClr val="0070C0"/>
                          </a:solidFill>
                        </a:rPr>
                        <a:t>&lt; 10s</a:t>
                      </a:r>
                      <a:endParaRPr lang="ko-KR" altLang="en-US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01061716"/>
                  </a:ext>
                </a:extLst>
              </a:tr>
              <a:tr h="233256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rgbClr val="0070C0"/>
                          </a:solidFill>
                        </a:rPr>
                        <a:t>최대 가스 </a:t>
                      </a:r>
                      <a:r>
                        <a:rPr lang="ko-KR" altLang="en-US" dirty="0" err="1">
                          <a:solidFill>
                            <a:srgbClr val="0070C0"/>
                          </a:solidFill>
                        </a:rPr>
                        <a:t>샘플량</a:t>
                      </a:r>
                      <a:endParaRPr lang="ko-KR" altLang="en-US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solidFill>
                            <a:srgbClr val="0070C0"/>
                          </a:solidFill>
                        </a:rPr>
                        <a:t>&lt; 10ml</a:t>
                      </a:r>
                      <a:endParaRPr lang="ko-KR" altLang="en-US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20152589"/>
                  </a:ext>
                </a:extLst>
              </a:tr>
              <a:tr h="233256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rgbClr val="0070C0"/>
                          </a:solidFill>
                        </a:rPr>
                        <a:t>크기 및 무게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solidFill>
                            <a:srgbClr val="0070C0"/>
                          </a:solidFill>
                        </a:rPr>
                        <a:t>85 x</a:t>
                      </a:r>
                      <a:r>
                        <a:rPr lang="ko-KR" altLang="en-US" dirty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en-US" altLang="ko-KR" dirty="0">
                          <a:solidFill>
                            <a:srgbClr val="0070C0"/>
                          </a:solidFill>
                        </a:rPr>
                        <a:t>125</a:t>
                      </a:r>
                      <a:r>
                        <a:rPr lang="ko-KR" altLang="en-US" dirty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en-US" altLang="ko-KR" dirty="0">
                          <a:solidFill>
                            <a:srgbClr val="0070C0"/>
                          </a:solidFill>
                        </a:rPr>
                        <a:t>x 40H</a:t>
                      </a:r>
                      <a:endParaRPr lang="ko-KR" altLang="en-US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38712214"/>
                  </a:ext>
                </a:extLst>
              </a:tr>
              <a:tr h="233256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rgbClr val="0070C0"/>
                          </a:solidFill>
                        </a:rPr>
                        <a:t>전원 적용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solidFill>
                            <a:srgbClr val="0070C0"/>
                          </a:solidFill>
                        </a:rPr>
                        <a:t>5V adapter (USB</a:t>
                      </a:r>
                      <a:r>
                        <a:rPr lang="ko-KR" altLang="en-US" dirty="0">
                          <a:solidFill>
                            <a:srgbClr val="0070C0"/>
                          </a:solidFill>
                        </a:rPr>
                        <a:t> 가능</a:t>
                      </a:r>
                      <a:r>
                        <a:rPr lang="en-US" altLang="ko-KR" dirty="0">
                          <a:solidFill>
                            <a:srgbClr val="0070C0"/>
                          </a:solidFill>
                        </a:rPr>
                        <a:t>)</a:t>
                      </a:r>
                    </a:p>
                    <a:p>
                      <a:pPr algn="ctr" latinLnBrk="1"/>
                      <a:r>
                        <a:rPr lang="ko-KR" altLang="en-US" dirty="0">
                          <a:solidFill>
                            <a:srgbClr val="0070C0"/>
                          </a:solidFill>
                        </a:rPr>
                        <a:t>또는 배터리 동작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4970495"/>
                  </a:ext>
                </a:extLst>
              </a:tr>
              <a:tr h="233256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rgbClr val="0070C0"/>
                          </a:solidFill>
                        </a:rPr>
                        <a:t>디스플레이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solidFill>
                            <a:srgbClr val="0070C0"/>
                          </a:solidFill>
                        </a:rPr>
                        <a:t>Touch </a:t>
                      </a:r>
                      <a:r>
                        <a:rPr lang="ko-KR" altLang="en-US" dirty="0">
                          <a:solidFill>
                            <a:srgbClr val="0070C0"/>
                          </a:solidFill>
                        </a:rPr>
                        <a:t>방식</a:t>
                      </a:r>
                      <a:endParaRPr lang="en-US" altLang="ko-KR" dirty="0">
                        <a:solidFill>
                          <a:srgbClr val="0070C0"/>
                        </a:solidFill>
                      </a:endParaRPr>
                    </a:p>
                    <a:p>
                      <a:pPr algn="ctr" latinLnBrk="1"/>
                      <a:r>
                        <a:rPr lang="en-US" altLang="ko-KR" dirty="0">
                          <a:solidFill>
                            <a:srgbClr val="0070C0"/>
                          </a:solidFill>
                        </a:rPr>
                        <a:t>(</a:t>
                      </a:r>
                      <a:r>
                        <a:rPr lang="ko-KR" altLang="en-US" dirty="0">
                          <a:solidFill>
                            <a:srgbClr val="0070C0"/>
                          </a:solidFill>
                        </a:rPr>
                        <a:t>버튼 동작 가능</a:t>
                      </a:r>
                      <a:r>
                        <a:rPr lang="en-US" altLang="ko-KR" dirty="0">
                          <a:solidFill>
                            <a:srgbClr val="0070C0"/>
                          </a:solidFill>
                        </a:rPr>
                        <a:t>)</a:t>
                      </a:r>
                      <a:endParaRPr lang="ko-KR" altLang="en-US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21225105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ABF66F8E-572C-4A28-A301-10094EC95521}"/>
              </a:ext>
            </a:extLst>
          </p:cNvPr>
          <p:cNvSpPr txBox="1"/>
          <p:nvPr/>
        </p:nvSpPr>
        <p:spPr>
          <a:xfrm>
            <a:off x="252303" y="2060497"/>
            <a:ext cx="59042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rgbClr val="0070C0"/>
                </a:solidFill>
              </a:rPr>
              <a:t>2. </a:t>
            </a:r>
            <a:r>
              <a:rPr lang="ko-KR" altLang="en-US" sz="2400" b="1" dirty="0">
                <a:solidFill>
                  <a:srgbClr val="0070C0"/>
                </a:solidFill>
              </a:rPr>
              <a:t>기술 사양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77A51CB-EE24-4CBA-8A17-BD0621B30B49}"/>
              </a:ext>
            </a:extLst>
          </p:cNvPr>
          <p:cNvSpPr txBox="1"/>
          <p:nvPr/>
        </p:nvSpPr>
        <p:spPr>
          <a:xfrm>
            <a:off x="252303" y="5964671"/>
            <a:ext cx="59042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rgbClr val="0070C0"/>
                </a:solidFill>
              </a:rPr>
              <a:t>3. </a:t>
            </a:r>
            <a:r>
              <a:rPr lang="ko-KR" altLang="en-US" sz="2400" b="1" dirty="0">
                <a:solidFill>
                  <a:srgbClr val="0070C0"/>
                </a:solidFill>
              </a:rPr>
              <a:t>사진</a:t>
            </a:r>
          </a:p>
        </p:txBody>
      </p:sp>
      <p:pic>
        <p:nvPicPr>
          <p:cNvPr id="14" name="그림 13">
            <a:extLst>
              <a:ext uri="{FF2B5EF4-FFF2-40B4-BE49-F238E27FC236}">
                <a16:creationId xmlns:a16="http://schemas.microsoft.com/office/drawing/2014/main" id="{470D830B-3E94-431C-BDBD-1FA92668F6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329" y="6552634"/>
            <a:ext cx="1764452" cy="1692813"/>
          </a:xfrm>
          <a:prstGeom prst="rect">
            <a:avLst/>
          </a:prstGeom>
        </p:spPr>
      </p:pic>
      <p:pic>
        <p:nvPicPr>
          <p:cNvPr id="15" name="그림 14">
            <a:extLst>
              <a:ext uri="{FF2B5EF4-FFF2-40B4-BE49-F238E27FC236}">
                <a16:creationId xmlns:a16="http://schemas.microsoft.com/office/drawing/2014/main" id="{1830173E-A69D-48AB-AE5A-311F010EE5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54625" y="6552634"/>
            <a:ext cx="1785050" cy="1692813"/>
          </a:xfrm>
          <a:prstGeom prst="rect">
            <a:avLst/>
          </a:prstGeom>
        </p:spPr>
      </p:pic>
      <p:pic>
        <p:nvPicPr>
          <p:cNvPr id="16" name="그림 15">
            <a:extLst>
              <a:ext uri="{FF2B5EF4-FFF2-40B4-BE49-F238E27FC236}">
                <a16:creationId xmlns:a16="http://schemas.microsoft.com/office/drawing/2014/main" id="{0682965A-8805-4C33-A9AC-103BD28535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3560" y="6520791"/>
            <a:ext cx="1764452" cy="1721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58785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455</TotalTime>
  <Words>147</Words>
  <Application>Microsoft Office PowerPoint</Application>
  <PresentationFormat>A4 용지(210x297mm)</PresentationFormat>
  <Paragraphs>50</Paragraphs>
  <Slides>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2</vt:i4>
      </vt:variant>
    </vt:vector>
  </HeadingPairs>
  <TitlesOfParts>
    <vt:vector size="8" baseType="lpstr">
      <vt:lpstr>맑은 고딕</vt:lpstr>
      <vt:lpstr>Arial</vt:lpstr>
      <vt:lpstr>Calibri</vt:lpstr>
      <vt:lpstr>Calibri Light</vt:lpstr>
      <vt:lpstr>Office 테마</vt:lpstr>
      <vt:lpstr>디자인 사용자 지정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HanCharley</dc:creator>
  <cp:lastModifiedBy>HanCharley</cp:lastModifiedBy>
  <cp:revision>18</cp:revision>
  <dcterms:created xsi:type="dcterms:W3CDTF">2020-09-11T08:39:08Z</dcterms:created>
  <dcterms:modified xsi:type="dcterms:W3CDTF">2020-09-17T02:38:08Z</dcterms:modified>
</cp:coreProperties>
</file>