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UPLEXSOFT" Type="http://schemas.microsoft.com/office/2006/relationships/ui/extensibility" Target="profile/profile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15"/>
  </p:notesMasterIdLst>
  <p:handoutMasterIdLst>
    <p:handoutMasterId r:id="rId16"/>
  </p:handoutMasterIdLst>
  <p:sldIdLst>
    <p:sldId id="526" r:id="rId2"/>
    <p:sldId id="515" r:id="rId3"/>
    <p:sldId id="567" r:id="rId4"/>
    <p:sldId id="561" r:id="rId5"/>
    <p:sldId id="558" r:id="rId6"/>
    <p:sldId id="522" r:id="rId7"/>
    <p:sldId id="557" r:id="rId8"/>
    <p:sldId id="562" r:id="rId9"/>
    <p:sldId id="538" r:id="rId10"/>
    <p:sldId id="566" r:id="rId11"/>
    <p:sldId id="564" r:id="rId12"/>
    <p:sldId id="565" r:id="rId13"/>
    <p:sldId id="556" r:id="rId14"/>
  </p:sldIdLst>
  <p:sldSz cx="9906000" cy="6858000" type="A4"/>
  <p:notesSz cx="6888163" cy="10021888"/>
  <p:defaultTextStyle>
    <a:defPPr>
      <a:defRPr lang="ko-KR"/>
    </a:defPPr>
    <a:lvl1pPr marL="0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1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1234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orient="horz" pos="6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1AD"/>
    <a:srgbClr val="0F1C46"/>
    <a:srgbClr val="5B9BD5"/>
    <a:srgbClr val="A5CA0D"/>
    <a:srgbClr val="ED7D31"/>
    <a:srgbClr val="E7EFF7"/>
    <a:srgbClr val="64B62F"/>
    <a:srgbClr val="00AEEB"/>
    <a:srgbClr val="098D87"/>
    <a:srgbClr val="0D3A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8CB64-8D0D-430C-847F-ACAE165A9185}" v="630" dt="2019-11-05T15:49:11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8" autoAdjust="0"/>
    <p:restoredTop sz="95481" autoAdjust="0"/>
  </p:normalViewPr>
  <p:slideViewPr>
    <p:cSldViewPr snapToGrid="0" showGuides="1">
      <p:cViewPr varScale="1">
        <p:scale>
          <a:sx n="106" d="100"/>
          <a:sy n="106" d="100"/>
        </p:scale>
        <p:origin x="1482" y="114"/>
      </p:cViewPr>
      <p:guideLst>
        <p:guide orient="horz" pos="1440"/>
        <p:guide pos="3120"/>
        <p:guide orient="horz" pos="1234"/>
        <p:guide orient="horz" pos="2160"/>
        <p:guide orient="horz" pos="63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8206"/>
    </p:cViewPr>
  </p:sorterViewPr>
  <p:notesViewPr>
    <p:cSldViewPr snapToGrid="0" showGuides="1">
      <p:cViewPr varScale="1">
        <p:scale>
          <a:sx n="84" d="100"/>
          <a:sy n="84" d="100"/>
        </p:scale>
        <p:origin x="29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E76C0737-3A00-47A0-95CE-5390D2F55002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2A10284-ADDE-4684-942D-2DA64EBE98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240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AF804B2-B459-452E-A128-19E416BBAB16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473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FAFB0931-F94D-4174-8363-34B2ED08A9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74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1713" y="1252538"/>
            <a:ext cx="4884737" cy="3382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8D662-7387-447C-B76D-0F756BF018F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185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1713" y="1252538"/>
            <a:ext cx="4884737" cy="3382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B0931-F94D-4174-8363-34B2ED08A91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89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1713" y="1252538"/>
            <a:ext cx="4884737" cy="33829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8D662-7387-447C-B76D-0F756BF018F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498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4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85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4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7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0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2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55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6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69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87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906000" cy="685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55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2" name="모서리가 둥근 직사각형 11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77798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28166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클로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"/>
            <a:ext cx="9906000" cy="685705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56" y="6444229"/>
            <a:ext cx="2118490" cy="24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4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8261" y="-4989603"/>
            <a:ext cx="49479" cy="11986264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6" name="양쪽 모서리가 잘린 사각형 15"/>
          <p:cNvSpPr/>
          <p:nvPr userDrawn="1"/>
        </p:nvSpPr>
        <p:spPr>
          <a:xfrm rot="10800000">
            <a:off x="4724286" y="6439632"/>
            <a:ext cx="457427" cy="289474"/>
          </a:xfrm>
          <a:prstGeom prst="snip2SameRect">
            <a:avLst>
              <a:gd name="adj1" fmla="val 26027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2316" y="487188"/>
            <a:ext cx="81370" cy="11986264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4784683" y="6507588"/>
            <a:ext cx="33663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fld id="{AFDC060C-F1A0-4C55-9EFD-1C8C4D164500}" type="slidenum">
              <a:rPr lang="en-US" altLang="ko-KR" sz="1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‹#›</a:t>
            </a:fld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endParaRPr lang="ko-KR" altLang="en-US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7662641" y="749248"/>
            <a:ext cx="506344" cy="215444"/>
            <a:chOff x="9237249" y="538956"/>
            <a:chExt cx="546511" cy="237487"/>
          </a:xfrm>
        </p:grpSpPr>
        <p:sp>
          <p:nvSpPr>
            <p:cNvPr id="19" name="TextBox 18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Ⅰ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23" name="TextBox 22"/>
          <p:cNvSpPr txBox="1"/>
          <p:nvPr userDrawn="1"/>
        </p:nvSpPr>
        <p:spPr>
          <a:xfrm>
            <a:off x="6649132" y="770688"/>
            <a:ext cx="9054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887C8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 개요</a:t>
            </a:r>
          </a:p>
        </p:txBody>
      </p:sp>
      <p:cxnSp>
        <p:nvCxnSpPr>
          <p:cNvPr id="25" name="직선 연결선 24"/>
          <p:cNvCxnSpPr/>
          <p:nvPr userDrawn="1"/>
        </p:nvCxnSpPr>
        <p:spPr>
          <a:xfrm flipV="1">
            <a:off x="7626958" y="770688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087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Ⅴ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실증시설</a:t>
            </a:r>
            <a:r>
              <a:rPr lang="en-US" altLang="ko-KR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도출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94097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Ⅵ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실증시설 상세기획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56534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Ⅶ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실증시설 구축 전략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42299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Ⅷ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 운영</a:t>
            </a:r>
            <a:r>
              <a:rPr lang="en-US" altLang="ko-KR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관리 방안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47855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Ⅸ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 비용편익 분석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706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Ⅹ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6530459" y="753406"/>
            <a:ext cx="24096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연구비 집행 내역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4724287" y="6541052"/>
            <a:ext cx="457427" cy="221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4765449" y="6567174"/>
            <a:ext cx="375103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fld id="{C07AD7B3-3C0E-41FA-AB8D-A02E4F9BCEE7}" type="slidenum">
              <a:rPr lang="en-US" altLang="ko-KR" sz="1100" spc="-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>
                <a:spcAft>
                  <a:spcPts val="600"/>
                </a:spcAft>
              </a:pPr>
              <a:t>‹#›</a:t>
            </a:fld>
            <a:r>
              <a:rPr lang="en-US" altLang="ko-KR" sz="11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</a:t>
            </a:r>
            <a:endParaRPr lang="ko-KR" altLang="en-US" sz="11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26947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0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978789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9048157" y="731966"/>
            <a:ext cx="506344" cy="215444"/>
            <a:chOff x="9237249" y="538956"/>
            <a:chExt cx="546511" cy="237487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9237249" y="606425"/>
              <a:ext cx="391019" cy="1526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900" b="0" i="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Chapter</a:t>
              </a:r>
              <a:endParaRPr lang="ko-KR" altLang="en-US" sz="900" b="0" i="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9615933" y="538956"/>
              <a:ext cx="167827" cy="2374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Ⅰ</a:t>
              </a:r>
              <a:endPara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8034648" y="753406"/>
            <a:ext cx="9054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 개요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9012474" y="753406"/>
            <a:ext cx="0" cy="1654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-1" y="6439635"/>
            <a:ext cx="9906001" cy="42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53"/>
          </a:p>
        </p:txBody>
      </p:sp>
      <p:grpSp>
        <p:nvGrpSpPr>
          <p:cNvPr id="14" name="그룹 13"/>
          <p:cNvGrpSpPr/>
          <p:nvPr userDrawn="1"/>
        </p:nvGrpSpPr>
        <p:grpSpPr>
          <a:xfrm>
            <a:off x="4724287" y="6541052"/>
            <a:ext cx="457427" cy="221518"/>
            <a:chOff x="5099048" y="7173409"/>
            <a:chExt cx="493713" cy="244183"/>
          </a:xfrm>
        </p:grpSpPr>
        <p:sp>
          <p:nvSpPr>
            <p:cNvPr id="12" name="모서리가 둥근 직사각형 11"/>
            <p:cNvSpPr/>
            <p:nvPr userDrawn="1"/>
          </p:nvSpPr>
          <p:spPr>
            <a:xfrm rot="10800000">
              <a:off x="5099048" y="7173409"/>
              <a:ext cx="493713" cy="2441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164237" y="7210864"/>
              <a:ext cx="363336" cy="1865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fld id="{EEB38E02-C1A2-40F8-A707-B090DF7BB0A8}" type="slidenum">
                <a:rPr lang="en-US" altLang="ko-KR" sz="1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‹#›</a:t>
              </a:fld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endPara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57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0067197" y="1907310"/>
            <a:ext cx="685212" cy="1753143"/>
            <a:chOff x="10865796" y="2102456"/>
            <a:chExt cx="981075" cy="2563580"/>
          </a:xfrm>
        </p:grpSpPr>
        <p:sp>
          <p:nvSpPr>
            <p:cNvPr id="8" name="직사각형 7"/>
            <p:cNvSpPr/>
            <p:nvPr/>
          </p:nvSpPr>
          <p:spPr>
            <a:xfrm>
              <a:off x="10865796" y="2634882"/>
              <a:ext cx="457200" cy="457200"/>
            </a:xfrm>
            <a:prstGeom prst="rect">
              <a:avLst/>
            </a:prstGeom>
            <a:solidFill>
              <a:srgbClr val="1561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0865796" y="3189490"/>
              <a:ext cx="457200" cy="457200"/>
            </a:xfrm>
            <a:prstGeom prst="rect">
              <a:avLst/>
            </a:prstGeom>
            <a:solidFill>
              <a:srgbClr val="0D3A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10865796" y="4208836"/>
              <a:ext cx="457200" cy="4572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1389671" y="2634882"/>
              <a:ext cx="457200" cy="457200"/>
            </a:xfrm>
            <a:prstGeom prst="rect">
              <a:avLst/>
            </a:prstGeom>
            <a:solidFill>
              <a:srgbClr val="368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0865796" y="2102456"/>
              <a:ext cx="457200" cy="45720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0865796" y="3699163"/>
              <a:ext cx="457200" cy="457200"/>
            </a:xfrm>
            <a:prstGeom prst="rect">
              <a:avLst/>
            </a:prstGeom>
            <a:solidFill>
              <a:srgbClr val="A5CA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1389671" y="3699163"/>
              <a:ext cx="457200" cy="457200"/>
            </a:xfrm>
            <a:prstGeom prst="rect">
              <a:avLst/>
            </a:prstGeom>
            <a:solidFill>
              <a:srgbClr val="64B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53"/>
            </a:p>
          </p:txBody>
        </p:sp>
      </p:grpSp>
    </p:spTree>
    <p:extLst>
      <p:ext uri="{BB962C8B-B14F-4D97-AF65-F5344CB8AC3E}">
        <p14:creationId xmlns:p14="http://schemas.microsoft.com/office/powerpoint/2010/main" val="370335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7" r:id="rId15"/>
    <p:sldLayoutId id="214748366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63" r:id="rId2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5915" userDrawn="1">
          <p15:clr>
            <a:srgbClr val="F26B43"/>
          </p15:clr>
        </p15:guide>
        <p15:guide id="3" orient="horz" pos="3971" userDrawn="1">
          <p15:clr>
            <a:srgbClr val="F26B43"/>
          </p15:clr>
        </p15:guide>
        <p15:guide id="4" orient="horz" pos="6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1510405"/>
            <a:ext cx="9906000" cy="5219476"/>
            <a:chOff x="0" y="1510405"/>
            <a:chExt cx="9906000" cy="5219476"/>
          </a:xfrm>
        </p:grpSpPr>
        <p:sp>
          <p:nvSpPr>
            <p:cNvPr id="2" name="TextBox 1"/>
            <p:cNvSpPr txBox="1"/>
            <p:nvPr/>
          </p:nvSpPr>
          <p:spPr>
            <a:xfrm>
              <a:off x="5258042" y="1510405"/>
              <a:ext cx="458819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66390" y="6318401"/>
              <a:ext cx="2396891" cy="411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28549" y="2252172"/>
              <a:ext cx="9335025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3200" dirty="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재난안전분야 전문인력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양성사업</a:t>
              </a:r>
              <a:endParaRPr lang="en-US" altLang="ko-KR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endParaRPr lang="en-US" altLang="ko-KR" sz="11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endParaRPr lang="en-US" altLang="ko-KR" sz="11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2400" dirty="0" smtClean="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전남대학교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도시방재안전협동과정</a:t>
              </a:r>
              <a:endParaRPr lang="ko-KR" altLang="en-US" sz="24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5822777"/>
              <a:ext cx="990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수행책임자</a:t>
              </a:r>
              <a:r>
                <a:rPr lang="ko-KR" altLang="en-US" sz="2000" b="1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</a:t>
              </a:r>
              <a:r>
                <a:rPr lang="ko-KR" altLang="en-US" sz="20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박 제 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07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C:\Users\mansuni\Desktop\템플릿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36" b="15351"/>
          <a:stretch/>
        </p:blipFill>
        <p:spPr bwMode="auto">
          <a:xfrm>
            <a:off x="-300542" y="5739475"/>
            <a:ext cx="10693400" cy="6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9763" y="402532"/>
            <a:ext cx="50398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9121" y="547603"/>
            <a:ext cx="10400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사업목표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909527" y="1285035"/>
            <a:ext cx="8010971" cy="1687186"/>
            <a:chOff x="557214" y="1964820"/>
            <a:chExt cx="9577386" cy="947735"/>
          </a:xfrm>
        </p:grpSpPr>
        <p:sp>
          <p:nvSpPr>
            <p:cNvPr id="60" name="모서리가 둥근 직사각형 59"/>
            <p:cNvSpPr/>
            <p:nvPr/>
          </p:nvSpPr>
          <p:spPr>
            <a:xfrm>
              <a:off x="557214" y="1964820"/>
              <a:ext cx="9577386" cy="947735"/>
            </a:xfrm>
            <a:prstGeom prst="roundRect">
              <a:avLst>
                <a:gd name="adj" fmla="val 5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625466" y="2033782"/>
              <a:ext cx="9440882" cy="8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844128" y="1285034"/>
            <a:ext cx="951252" cy="698531"/>
            <a:chOff x="491815" y="1964818"/>
            <a:chExt cx="951252" cy="698531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91957">
              <a:off x="892938" y="1885360"/>
              <a:ext cx="149006" cy="951252"/>
            </a:xfrm>
            <a:prstGeom prst="rect">
              <a:avLst/>
            </a:prstGeom>
          </p:spPr>
        </p:pic>
        <p:sp>
          <p:nvSpPr>
            <p:cNvPr id="64" name="자유형 63"/>
            <p:cNvSpPr/>
            <p:nvPr/>
          </p:nvSpPr>
          <p:spPr>
            <a:xfrm>
              <a:off x="557215" y="1964822"/>
              <a:ext cx="670060" cy="670060"/>
            </a:xfrm>
            <a:custGeom>
              <a:avLst/>
              <a:gdLst>
                <a:gd name="connsiteX0" fmla="*/ 384449 w 670060"/>
                <a:gd name="connsiteY0" fmla="*/ 0 h 670060"/>
                <a:gd name="connsiteX1" fmla="*/ 670060 w 670060"/>
                <a:gd name="connsiteY1" fmla="*/ 0 h 670060"/>
                <a:gd name="connsiteX2" fmla="*/ 0 w 670060"/>
                <a:gd name="connsiteY2" fmla="*/ 670060 h 670060"/>
                <a:gd name="connsiteX3" fmla="*/ 0 w 670060"/>
                <a:gd name="connsiteY3" fmla="*/ 360364 h 67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060" h="670060">
                  <a:moveTo>
                    <a:pt x="384449" y="0"/>
                  </a:moveTo>
                  <a:lnTo>
                    <a:pt x="670060" y="0"/>
                  </a:lnTo>
                  <a:lnTo>
                    <a:pt x="0" y="670060"/>
                  </a:lnTo>
                  <a:lnTo>
                    <a:pt x="0" y="360364"/>
                  </a:lnTo>
                  <a:close/>
                </a:path>
              </a:pathLst>
            </a:custGeom>
            <a:solidFill>
              <a:srgbClr val="1D68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57215" y="1964818"/>
              <a:ext cx="745218" cy="698531"/>
            </a:xfrm>
            <a:custGeom>
              <a:avLst/>
              <a:gdLst>
                <a:gd name="connsiteX0" fmla="*/ 394768 w 491501"/>
                <a:gd name="connsiteY0" fmla="*/ 0 h 491501"/>
                <a:gd name="connsiteX1" fmla="*/ 491501 w 491501"/>
                <a:gd name="connsiteY1" fmla="*/ 0 h 491501"/>
                <a:gd name="connsiteX2" fmla="*/ 0 w 491501"/>
                <a:gd name="connsiteY2" fmla="*/ 491501 h 491501"/>
                <a:gd name="connsiteX3" fmla="*/ 0 w 491501"/>
                <a:gd name="connsiteY3" fmla="*/ 394768 h 4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501" h="491501">
                  <a:moveTo>
                    <a:pt x="394768" y="0"/>
                  </a:moveTo>
                  <a:lnTo>
                    <a:pt x="491501" y="0"/>
                  </a:lnTo>
                  <a:lnTo>
                    <a:pt x="0" y="491501"/>
                  </a:lnTo>
                  <a:lnTo>
                    <a:pt x="0" y="3947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6" name="자유형 65"/>
            <p:cNvSpPr/>
            <p:nvPr/>
          </p:nvSpPr>
          <p:spPr>
            <a:xfrm>
              <a:off x="557213" y="1964818"/>
              <a:ext cx="387344" cy="363077"/>
            </a:xfrm>
            <a:custGeom>
              <a:avLst/>
              <a:gdLst>
                <a:gd name="connsiteX0" fmla="*/ 240677 w 387344"/>
                <a:gd name="connsiteY0" fmla="*/ 0 h 363077"/>
                <a:gd name="connsiteX1" fmla="*/ 387344 w 387344"/>
                <a:gd name="connsiteY1" fmla="*/ 0 h 363077"/>
                <a:gd name="connsiteX2" fmla="*/ 0 w 387344"/>
                <a:gd name="connsiteY2" fmla="*/ 363077 h 363077"/>
                <a:gd name="connsiteX3" fmla="*/ 0 w 387344"/>
                <a:gd name="connsiteY3" fmla="*/ 225599 h 36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344" h="363077">
                  <a:moveTo>
                    <a:pt x="240677" y="0"/>
                  </a:moveTo>
                  <a:lnTo>
                    <a:pt x="387344" y="0"/>
                  </a:lnTo>
                  <a:lnTo>
                    <a:pt x="0" y="363077"/>
                  </a:lnTo>
                  <a:lnTo>
                    <a:pt x="0" y="225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1593367" y="1455643"/>
            <a:ext cx="3918960" cy="138435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 업 명 </a:t>
            </a:r>
            <a:r>
              <a:rPr lang="ko-KR" altLang="en-US" sz="16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6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재난안전분야 전문인력 양성</a:t>
            </a:r>
            <a:endParaRPr lang="en-US" altLang="ko-KR" sz="16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ko-KR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수행기관 </a:t>
            </a:r>
            <a:r>
              <a:rPr lang="en-US" altLang="ko-KR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전남대학교 </a:t>
            </a:r>
            <a:r>
              <a:rPr lang="ko-KR" altLang="en-US" sz="160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산학협력단</a:t>
            </a:r>
            <a:endParaRPr lang="en-US" altLang="ko-KR" sz="16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ko-KR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60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수행기간</a:t>
            </a:r>
            <a:r>
              <a: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2020.09.~ 2021.08.(</a:t>
            </a:r>
            <a:r>
              <a:rPr lang="en-US" altLang="ko-KR" sz="16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6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r>
              <a:rPr lang="en-US" altLang="ko-KR" sz="16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6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909526" y="3300728"/>
            <a:ext cx="8010972" cy="1529003"/>
            <a:chOff x="557214" y="1964820"/>
            <a:chExt cx="9577386" cy="94773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57214" y="1964820"/>
              <a:ext cx="9577386" cy="947735"/>
            </a:xfrm>
            <a:prstGeom prst="roundRect">
              <a:avLst>
                <a:gd name="adj" fmla="val 5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25466" y="2033782"/>
              <a:ext cx="9440882" cy="8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295439" y="3551943"/>
            <a:ext cx="6088070" cy="10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전남대학교 </a:t>
            </a:r>
            <a:r>
              <a:rPr lang="ko-KR" altLang="en-US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공과대학원</a:t>
            </a: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내 </a:t>
            </a:r>
            <a:r>
              <a:rPr lang="en-US" altLang="ko-KR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</a:t>
            </a: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도시방재안전 협동과정</a:t>
            </a:r>
            <a:r>
              <a:rPr lang="en-US" altLang="ko-KR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 </a:t>
            </a:r>
            <a:r>
              <a:rPr lang="ko-KR" altLang="en-US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학과 명칭 변경</a:t>
            </a:r>
            <a:endParaRPr lang="en-US" altLang="ko-KR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방재안전분야 </a:t>
            </a:r>
            <a:r>
              <a:rPr lang="ko-KR" altLang="en-US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융복합</a:t>
            </a: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및 실무형 인재양성 및 배출</a:t>
            </a:r>
            <a:endParaRPr lang="en-US" altLang="ko-KR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광주전남지역 방재안전센터</a:t>
            </a:r>
            <a:r>
              <a:rPr lang="en-US" altLang="ko-KR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</a:t>
            </a:r>
            <a:r>
              <a:rPr lang="en-US" altLang="ko-KR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 </a:t>
            </a:r>
            <a:r>
              <a: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설립 추진</a:t>
            </a:r>
            <a:endParaRPr lang="en-US" altLang="ko-KR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6013" y="3749739"/>
            <a:ext cx="1050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ea typeface="KoPub돋움체 Bold" panose="02020603020101020101"/>
              </a:rPr>
              <a:t>최종 </a:t>
            </a:r>
            <a:endParaRPr lang="en-US" altLang="ko-KR" sz="1600" dirty="0">
              <a:ea typeface="KoPub돋움체 Bold" panose="02020603020101020101"/>
            </a:endParaRPr>
          </a:p>
          <a:p>
            <a:pPr algn="ctr"/>
            <a:r>
              <a:rPr lang="ko-KR" altLang="en-US" sz="1600" dirty="0" err="1">
                <a:ea typeface="KoPub돋움체 Bold" panose="02020603020101020101"/>
              </a:rPr>
              <a:t>사업목표</a:t>
            </a:r>
            <a:endParaRPr lang="ko-KR" altLang="en-US" sz="1600" dirty="0">
              <a:ea typeface="KoPub돋움체 Bold" panose="02020603020101020101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847221" y="3292522"/>
            <a:ext cx="870293" cy="698531"/>
            <a:chOff x="491815" y="1964818"/>
            <a:chExt cx="951252" cy="698531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91957">
              <a:off x="892938" y="1885360"/>
              <a:ext cx="149006" cy="951252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557215" y="1964822"/>
              <a:ext cx="670060" cy="670060"/>
            </a:xfrm>
            <a:custGeom>
              <a:avLst/>
              <a:gdLst>
                <a:gd name="connsiteX0" fmla="*/ 384449 w 670060"/>
                <a:gd name="connsiteY0" fmla="*/ 0 h 670060"/>
                <a:gd name="connsiteX1" fmla="*/ 670060 w 670060"/>
                <a:gd name="connsiteY1" fmla="*/ 0 h 670060"/>
                <a:gd name="connsiteX2" fmla="*/ 0 w 670060"/>
                <a:gd name="connsiteY2" fmla="*/ 670060 h 670060"/>
                <a:gd name="connsiteX3" fmla="*/ 0 w 670060"/>
                <a:gd name="connsiteY3" fmla="*/ 360364 h 67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060" h="670060">
                  <a:moveTo>
                    <a:pt x="384449" y="0"/>
                  </a:moveTo>
                  <a:lnTo>
                    <a:pt x="670060" y="0"/>
                  </a:lnTo>
                  <a:lnTo>
                    <a:pt x="0" y="670060"/>
                  </a:lnTo>
                  <a:lnTo>
                    <a:pt x="0" y="360364"/>
                  </a:lnTo>
                  <a:close/>
                </a:path>
              </a:pathLst>
            </a:custGeom>
            <a:solidFill>
              <a:srgbClr val="1D68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557215" y="1964818"/>
              <a:ext cx="745218" cy="698531"/>
            </a:xfrm>
            <a:custGeom>
              <a:avLst/>
              <a:gdLst>
                <a:gd name="connsiteX0" fmla="*/ 394768 w 491501"/>
                <a:gd name="connsiteY0" fmla="*/ 0 h 491501"/>
                <a:gd name="connsiteX1" fmla="*/ 491501 w 491501"/>
                <a:gd name="connsiteY1" fmla="*/ 0 h 491501"/>
                <a:gd name="connsiteX2" fmla="*/ 0 w 491501"/>
                <a:gd name="connsiteY2" fmla="*/ 491501 h 491501"/>
                <a:gd name="connsiteX3" fmla="*/ 0 w 491501"/>
                <a:gd name="connsiteY3" fmla="*/ 394768 h 4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501" h="491501">
                  <a:moveTo>
                    <a:pt x="394768" y="0"/>
                  </a:moveTo>
                  <a:lnTo>
                    <a:pt x="491501" y="0"/>
                  </a:lnTo>
                  <a:lnTo>
                    <a:pt x="0" y="491501"/>
                  </a:lnTo>
                  <a:lnTo>
                    <a:pt x="0" y="3947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57213" y="1964818"/>
              <a:ext cx="387344" cy="363077"/>
            </a:xfrm>
            <a:custGeom>
              <a:avLst/>
              <a:gdLst>
                <a:gd name="connsiteX0" fmla="*/ 240677 w 387344"/>
                <a:gd name="connsiteY0" fmla="*/ 0 h 363077"/>
                <a:gd name="connsiteX1" fmla="*/ 387344 w 387344"/>
                <a:gd name="connsiteY1" fmla="*/ 0 h 363077"/>
                <a:gd name="connsiteX2" fmla="*/ 0 w 387344"/>
                <a:gd name="connsiteY2" fmla="*/ 363077 h 363077"/>
                <a:gd name="connsiteX3" fmla="*/ 0 w 387344"/>
                <a:gd name="connsiteY3" fmla="*/ 225599 h 36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344" h="363077">
                  <a:moveTo>
                    <a:pt x="240677" y="0"/>
                  </a:moveTo>
                  <a:lnTo>
                    <a:pt x="387344" y="0"/>
                  </a:lnTo>
                  <a:lnTo>
                    <a:pt x="0" y="363077"/>
                  </a:lnTo>
                  <a:lnTo>
                    <a:pt x="0" y="225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p.5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822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C:\Users\mansuni\Desktop\템플릿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36" b="15351"/>
          <a:stretch/>
        </p:blipFill>
        <p:spPr bwMode="auto">
          <a:xfrm>
            <a:off x="-300542" y="5820952"/>
            <a:ext cx="10693400" cy="6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9763" y="402532"/>
            <a:ext cx="50398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9121" y="547603"/>
            <a:ext cx="10400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사업목표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p.5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9" y="1305247"/>
            <a:ext cx="3173198" cy="45157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287" y="1305247"/>
            <a:ext cx="3201641" cy="45157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952" y="1447597"/>
            <a:ext cx="3119985" cy="211550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952" y="3543300"/>
            <a:ext cx="3137572" cy="210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1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718" y="402536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075" y="547607"/>
            <a:ext cx="21621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당해연도</a:t>
            </a:r>
            <a:r>
              <a:rPr lang="ko-KR" altLang="en-US" sz="24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400" spc="-6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사업목표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41644" y="1186004"/>
            <a:ext cx="9474757" cy="424562"/>
            <a:chOff x="287489" y="1231272"/>
            <a:chExt cx="9212458" cy="424562"/>
          </a:xfrm>
        </p:grpSpPr>
        <p:grpSp>
          <p:nvGrpSpPr>
            <p:cNvPr id="45" name="그룹 44"/>
            <p:cNvGrpSpPr/>
            <p:nvPr/>
          </p:nvGrpSpPr>
          <p:grpSpPr>
            <a:xfrm>
              <a:off x="287489" y="1231274"/>
              <a:ext cx="1764874" cy="424559"/>
              <a:chOff x="566292" y="1913697"/>
              <a:chExt cx="2420055" cy="417888"/>
            </a:xfrm>
          </p:grpSpPr>
          <p:sp>
            <p:nvSpPr>
              <p:cNvPr id="46" name="직사각형 45"/>
              <p:cNvSpPr/>
              <p:nvPr/>
            </p:nvSpPr>
            <p:spPr>
              <a:xfrm>
                <a:off x="566292" y="1913697"/>
                <a:ext cx="2420054" cy="360000"/>
              </a:xfrm>
              <a:prstGeom prst="rect">
                <a:avLst/>
              </a:prstGeom>
              <a:solidFill>
                <a:srgbClr val="3684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>
                  <a:lnSpc>
                    <a:spcPct val="90000"/>
                  </a:lnSpc>
                  <a:buClr>
                    <a:prstClr val="black"/>
                  </a:buClr>
                  <a:buSzPct val="50000"/>
                  <a:tabLst>
                    <a:tab pos="5648325" algn="l"/>
                  </a:tabLst>
                  <a:defRPr/>
                </a:pPr>
                <a:r>
                  <a:rPr lang="ko-KR" altLang="en-US" spc="-3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구분</a:t>
                </a: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>
                <a:off x="566293" y="2331585"/>
                <a:ext cx="242005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그룹 9"/>
            <p:cNvGrpSpPr/>
            <p:nvPr/>
          </p:nvGrpSpPr>
          <p:grpSpPr>
            <a:xfrm>
              <a:off x="2180538" y="1231273"/>
              <a:ext cx="3212531" cy="424561"/>
              <a:chOff x="560453" y="1913695"/>
              <a:chExt cx="2425894" cy="417890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560453" y="1913695"/>
                <a:ext cx="2420054" cy="360000"/>
              </a:xfrm>
              <a:prstGeom prst="rect">
                <a:avLst/>
              </a:prstGeom>
              <a:solidFill>
                <a:srgbClr val="1561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>
                  <a:lnSpc>
                    <a:spcPct val="90000"/>
                  </a:lnSpc>
                  <a:buClr>
                    <a:prstClr val="black"/>
                  </a:buClr>
                  <a:buSzPct val="50000"/>
                  <a:tabLst>
                    <a:tab pos="5648325" algn="l"/>
                  </a:tabLst>
                  <a:defRPr/>
                </a:pPr>
                <a:r>
                  <a:rPr lang="ko-KR" altLang="en-US" spc="-30" dirty="0" err="1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당해연도</a:t>
                </a:r>
                <a:r>
                  <a:rPr lang="ko-KR" altLang="en-US" spc="-3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목표</a:t>
                </a:r>
              </a:p>
            </p:txBody>
          </p:sp>
          <p:cxnSp>
            <p:nvCxnSpPr>
              <p:cNvPr id="43" name="직선 연결선 42"/>
              <p:cNvCxnSpPr/>
              <p:nvPr/>
            </p:nvCxnSpPr>
            <p:spPr>
              <a:xfrm>
                <a:off x="566293" y="2331585"/>
                <a:ext cx="242005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그룹 38"/>
            <p:cNvGrpSpPr/>
            <p:nvPr/>
          </p:nvGrpSpPr>
          <p:grpSpPr>
            <a:xfrm>
              <a:off x="5543272" y="1231272"/>
              <a:ext cx="3956675" cy="424561"/>
              <a:chOff x="1398180" y="1913695"/>
              <a:chExt cx="1588167" cy="417890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398180" y="1913695"/>
                <a:ext cx="1588167" cy="360000"/>
              </a:xfrm>
              <a:prstGeom prst="rect">
                <a:avLst/>
              </a:prstGeom>
              <a:solidFill>
                <a:srgbClr val="0D3A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>
                  <a:lnSpc>
                    <a:spcPct val="90000"/>
                  </a:lnSpc>
                  <a:buClr>
                    <a:prstClr val="black"/>
                  </a:buClr>
                  <a:buSzPct val="50000"/>
                  <a:tabLst>
                    <a:tab pos="5648325" algn="l"/>
                  </a:tabLst>
                  <a:defRPr/>
                </a:pPr>
                <a:r>
                  <a:rPr lang="ko-KR" altLang="en-US" spc="-3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세부 목표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>
                <a:off x="1398180" y="2331585"/>
                <a:ext cx="1588167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그룹 3"/>
          <p:cNvGrpSpPr/>
          <p:nvPr/>
        </p:nvGrpSpPr>
        <p:grpSpPr>
          <a:xfrm>
            <a:off x="14704" y="1653174"/>
            <a:ext cx="9708884" cy="1012440"/>
            <a:chOff x="60549" y="1697551"/>
            <a:chExt cx="9466614" cy="843917"/>
          </a:xfrm>
        </p:grpSpPr>
        <p:sp>
          <p:nvSpPr>
            <p:cNvPr id="44" name="직사각형 43"/>
            <p:cNvSpPr/>
            <p:nvPr/>
          </p:nvSpPr>
          <p:spPr>
            <a:xfrm>
              <a:off x="287892" y="1697551"/>
              <a:ext cx="1764520" cy="843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사각형: 둥근 모서리 34"/>
            <p:cNvSpPr/>
            <p:nvPr/>
          </p:nvSpPr>
          <p:spPr>
            <a:xfrm>
              <a:off x="60549" y="1991322"/>
              <a:ext cx="2237529" cy="221126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 육</a:t>
              </a: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189003" y="1697552"/>
              <a:ext cx="3204156" cy="843916"/>
              <a:chOff x="2566621" y="3097323"/>
              <a:chExt cx="5428145" cy="933895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사각형: 둥근 모서리 34"/>
              <p:cNvSpPr/>
              <p:nvPr/>
            </p:nvSpPr>
            <p:spPr>
              <a:xfrm>
                <a:off x="2716723" y="3136515"/>
                <a:ext cx="5126549" cy="8174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Clr>
                    <a:schemeClr val="tx1">
                      <a:lumMod val="75000"/>
                      <a:lumOff val="25000"/>
                    </a:schemeClr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‘</a:t>
                </a:r>
                <a:r>
                  <a:rPr lang="ko-KR" altLang="en-US" sz="1600" dirty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도시방재안전 </a:t>
                </a:r>
                <a:r>
                  <a:rPr lang="ko-KR" altLang="en-US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협동과정</a:t>
                </a:r>
                <a:r>
                  <a:rPr lang="en-US" altLang="ko-KR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’ 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개설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관련 분야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전문가 특강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외부전문가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세미나 개최</a:t>
                </a:r>
              </a:p>
            </p:txBody>
          </p:sp>
        </p:grpSp>
        <p:sp>
          <p:nvSpPr>
            <p:cNvPr id="38" name="직사각형 37"/>
            <p:cNvSpPr/>
            <p:nvPr/>
          </p:nvSpPr>
          <p:spPr>
            <a:xfrm>
              <a:off x="5543274" y="1697551"/>
              <a:ext cx="3956843" cy="8439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사각형: 둥근 모서리 34"/>
            <p:cNvSpPr/>
            <p:nvPr/>
          </p:nvSpPr>
          <p:spPr>
            <a:xfrm>
              <a:off x="5617227" y="1765016"/>
              <a:ext cx="3909936" cy="718329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방재안전관련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과목 신설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관련분야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개편방안 설정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방재안전교육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역량 및 전문성 강화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방재안전분야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외부강사 특강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en-US" altLang="ko-KR" sz="1400" dirty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회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: 11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월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12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월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예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0" y="2753337"/>
            <a:ext cx="9695850" cy="958503"/>
            <a:chOff x="45844" y="2644704"/>
            <a:chExt cx="9454105" cy="855195"/>
          </a:xfrm>
        </p:grpSpPr>
        <p:sp>
          <p:nvSpPr>
            <p:cNvPr id="14" name="직사각형 13"/>
            <p:cNvSpPr/>
            <p:nvPr/>
          </p:nvSpPr>
          <p:spPr>
            <a:xfrm>
              <a:off x="288074" y="2650748"/>
              <a:ext cx="1764520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모서리 34"/>
            <p:cNvSpPr/>
            <p:nvPr/>
          </p:nvSpPr>
          <p:spPr>
            <a:xfrm>
              <a:off x="45844" y="2979083"/>
              <a:ext cx="2237529" cy="22249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연 구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2180538" y="2644704"/>
              <a:ext cx="3204156" cy="843916"/>
              <a:chOff x="2566621" y="3097324"/>
              <a:chExt cx="5428145" cy="933895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2566621" y="3097324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사각형: 둥근 모서리 34"/>
              <p:cNvSpPr/>
              <p:nvPr/>
            </p:nvSpPr>
            <p:spPr>
              <a:xfrm>
                <a:off x="2716723" y="3422113"/>
                <a:ext cx="5126549" cy="2462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endPara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9" name="직사각형 18"/>
            <p:cNvSpPr/>
            <p:nvPr/>
          </p:nvSpPr>
          <p:spPr>
            <a:xfrm>
              <a:off x="5549218" y="2650748"/>
              <a:ext cx="3950731" cy="837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사각형: 둥근 모서리 34"/>
            <p:cNvSpPr/>
            <p:nvPr/>
          </p:nvSpPr>
          <p:spPr>
            <a:xfrm>
              <a:off x="2274422" y="2820441"/>
              <a:ext cx="3479533" cy="492443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>
                <a:buClr>
                  <a:schemeClr val="tx1">
                    <a:lumMod val="75000"/>
                    <a:lumOff val="2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600" dirty="0" err="1" smtClean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</a:t>
              </a:r>
              <a:r>
                <a:rPr lang="ko-KR" altLang="en-US" sz="1600" dirty="0" smtClean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학술대회 참가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논문 발표</a:t>
              </a:r>
            </a:p>
          </p:txBody>
        </p:sp>
        <p:sp>
          <p:nvSpPr>
            <p:cNvPr id="63" name="사각형: 둥근 모서리 34"/>
            <p:cNvSpPr/>
            <p:nvPr/>
          </p:nvSpPr>
          <p:spPr>
            <a:xfrm>
              <a:off x="5634882" y="2704217"/>
              <a:ext cx="3026129" cy="76889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전남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광주지역 방재안전관리 기반 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fontAlgn="base" latinLnBrk="0"/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    융합연구대학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선도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인적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네트워크 활성화 및 정보교류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국내학술발표대회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참가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en-US" altLang="ko-KR" sz="1400" dirty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회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2550" y="3767785"/>
            <a:ext cx="9663300" cy="997843"/>
            <a:chOff x="78394" y="3597900"/>
            <a:chExt cx="9421555" cy="859921"/>
          </a:xfrm>
        </p:grpSpPr>
        <p:sp>
          <p:nvSpPr>
            <p:cNvPr id="15" name="직사각형 14"/>
            <p:cNvSpPr/>
            <p:nvPr/>
          </p:nvSpPr>
          <p:spPr>
            <a:xfrm>
              <a:off x="287489" y="3608670"/>
              <a:ext cx="1764520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사각형: 둥근 모서리 34"/>
            <p:cNvSpPr/>
            <p:nvPr/>
          </p:nvSpPr>
          <p:spPr>
            <a:xfrm>
              <a:off x="78394" y="3964959"/>
              <a:ext cx="2237529" cy="22249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 </a:t>
              </a:r>
              <a:r>
                <a:rPr lang="ko-KR" altLang="en-US" sz="1600" dirty="0" err="1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력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24" name="그룹 23"/>
            <p:cNvGrpSpPr/>
            <p:nvPr/>
          </p:nvGrpSpPr>
          <p:grpSpPr>
            <a:xfrm>
              <a:off x="2180538" y="3607122"/>
              <a:ext cx="3204156" cy="843916"/>
              <a:chOff x="2566621" y="3097323"/>
              <a:chExt cx="5428145" cy="933895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사각형: 둥근 모서리 34"/>
              <p:cNvSpPr/>
              <p:nvPr/>
            </p:nvSpPr>
            <p:spPr>
              <a:xfrm>
                <a:off x="2716723" y="3136514"/>
                <a:ext cx="5126549" cy="8174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Clr>
                    <a:schemeClr val="tx1">
                      <a:lumMod val="75000"/>
                      <a:lumOff val="25000"/>
                    </a:schemeClr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‘</a:t>
                </a:r>
                <a:r>
                  <a:rPr lang="ko-KR" altLang="en-US" sz="1600" dirty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도시방재안전 </a:t>
                </a:r>
                <a:r>
                  <a:rPr lang="ko-KR" altLang="en-US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협동과정</a:t>
                </a:r>
                <a:r>
                  <a:rPr lang="en-US" altLang="ko-KR" sz="1600" dirty="0" smtClean="0">
                    <a:solidFill>
                      <a:srgbClr val="1561AD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’ </a:t>
                </a:r>
                <a:endParaRPr lang="en-US" altLang="ko-KR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   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세부분야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교수 확보 추진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교육생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인력 확보</a:t>
                </a:r>
              </a:p>
            </p:txBody>
          </p:sp>
        </p:grpSp>
        <p:sp>
          <p:nvSpPr>
            <p:cNvPr id="21" name="직사각형 20"/>
            <p:cNvSpPr/>
            <p:nvPr/>
          </p:nvSpPr>
          <p:spPr>
            <a:xfrm>
              <a:off x="5543274" y="3597900"/>
              <a:ext cx="3956675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사각형: 둥근 모서리 34"/>
            <p:cNvSpPr/>
            <p:nvPr/>
          </p:nvSpPr>
          <p:spPr>
            <a:xfrm>
              <a:off x="5634881" y="3646095"/>
              <a:ext cx="3734989" cy="74266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분야별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교수 및 강사 확보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석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박사과정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교육생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모집</a:t>
              </a:r>
              <a:endPara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fontAlgn="base" latinLnBrk="0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   - (20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학기 </a:t>
              </a:r>
              <a:r>
                <a:rPr lang="en-US" altLang="ko-KR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  <a:r>
                <a:rPr lang="ko-KR" altLang="en-US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명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확보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21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학기  </a:t>
              </a:r>
              <a:r>
                <a:rPr lang="en-US" altLang="ko-KR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</a:t>
              </a:r>
              <a:r>
                <a:rPr lang="ko-KR" altLang="en-US" sz="1400" dirty="0" smtClean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명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예정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방재안전관련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전문인력 배출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4808" y="4823988"/>
            <a:ext cx="9691594" cy="595392"/>
            <a:chOff x="70652" y="4534282"/>
            <a:chExt cx="9429297" cy="859921"/>
          </a:xfrm>
        </p:grpSpPr>
        <p:sp>
          <p:nvSpPr>
            <p:cNvPr id="22" name="직사각형 21"/>
            <p:cNvSpPr/>
            <p:nvPr/>
          </p:nvSpPr>
          <p:spPr>
            <a:xfrm>
              <a:off x="287489" y="4545052"/>
              <a:ext cx="1764520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사각형: 둥근 모서리 34"/>
            <p:cNvSpPr/>
            <p:nvPr/>
          </p:nvSpPr>
          <p:spPr>
            <a:xfrm>
              <a:off x="70652" y="4827781"/>
              <a:ext cx="2237529" cy="22249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 </a:t>
              </a:r>
              <a:r>
                <a:rPr lang="ko-KR" altLang="en-US" sz="1600" dirty="0" err="1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프</a:t>
              </a:r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라</a:t>
              </a: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2172482" y="4534283"/>
              <a:ext cx="3204156" cy="843916"/>
              <a:chOff x="2566621" y="3097323"/>
              <a:chExt cx="5428145" cy="933895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사각형: 둥근 모서리 34"/>
              <p:cNvSpPr/>
              <p:nvPr/>
            </p:nvSpPr>
            <p:spPr>
              <a:xfrm>
                <a:off x="2716723" y="3408987"/>
                <a:ext cx="5126549" cy="272473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방재안전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600" dirty="0">
                    <a:solidFill>
                      <a:schemeClr val="accent5">
                        <a:lumMod val="7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기자재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확보</a:t>
                </a:r>
                <a:endPara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5543274" y="4534282"/>
              <a:ext cx="3956675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사각형: 둥근 모서리 34"/>
            <p:cNvSpPr/>
            <p:nvPr/>
          </p:nvSpPr>
          <p:spPr>
            <a:xfrm>
              <a:off x="5634880" y="4730372"/>
              <a:ext cx="3715268" cy="430887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참여교수진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교육생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 산업체의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수요조사를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fontAlgn="base" latinLnBrk="0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 바탕으로 </a:t>
              </a:r>
              <a:r>
                <a:rPr lang="ko-KR" alt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관련 기자재 확보 예정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1530" y="5504604"/>
            <a:ext cx="9828626" cy="849151"/>
            <a:chOff x="77374" y="5477456"/>
            <a:chExt cx="9562436" cy="849151"/>
          </a:xfrm>
        </p:grpSpPr>
        <p:sp>
          <p:nvSpPr>
            <p:cNvPr id="51" name="직사각형 50"/>
            <p:cNvSpPr/>
            <p:nvPr/>
          </p:nvSpPr>
          <p:spPr>
            <a:xfrm>
              <a:off x="297054" y="5477456"/>
              <a:ext cx="1764520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72071" y="5477457"/>
              <a:ext cx="3204156" cy="84653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모서리 34"/>
            <p:cNvSpPr/>
            <p:nvPr/>
          </p:nvSpPr>
          <p:spPr>
            <a:xfrm>
              <a:off x="2241435" y="5560465"/>
              <a:ext cx="3134792" cy="73866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ko-KR" altLang="en-US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 </a:t>
              </a:r>
              <a:r>
                <a:rPr lang="ko-KR" altLang="en-US" sz="1600" dirty="0">
                  <a:solidFill>
                    <a:schemeClr val="accent5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특성화 교재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개발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ko-KR" altLang="en-US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관련기관 </a:t>
              </a:r>
              <a:r>
                <a:rPr lang="ko-KR" altLang="en-US" sz="1600" dirty="0" err="1">
                  <a:solidFill>
                    <a:schemeClr val="accent5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인턴쉽</a:t>
              </a:r>
              <a:r>
                <a:rPr lang="ko-KR" altLang="en-US" sz="1600" dirty="0">
                  <a:solidFill>
                    <a:schemeClr val="accent5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dirty="0" smtClean="0">
                  <a:solidFill>
                    <a:schemeClr val="accent5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프로그램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취업 연계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543274" y="5477456"/>
              <a:ext cx="3956675" cy="8491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사각형: 둥근 모서리 34"/>
            <p:cNvSpPr/>
            <p:nvPr/>
          </p:nvSpPr>
          <p:spPr>
            <a:xfrm>
              <a:off x="77374" y="5756327"/>
              <a:ext cx="2237529" cy="22249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 타</a:t>
              </a:r>
            </a:p>
          </p:txBody>
        </p:sp>
        <p:sp>
          <p:nvSpPr>
            <p:cNvPr id="66" name="사각형: 둥근 모서리 34"/>
            <p:cNvSpPr/>
            <p:nvPr/>
          </p:nvSpPr>
          <p:spPr>
            <a:xfrm>
              <a:off x="5644735" y="5562291"/>
              <a:ext cx="3995075" cy="64633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방재안전관련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분야 특화 교재 </a:t>
              </a:r>
              <a:r>
                <a:rPr lang="en-US" altLang="ko-KR" sz="1400" dirty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r>
                <a:rPr lang="ko-KR" altLang="en-US" sz="1400" dirty="0"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건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개발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관련분야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전문기관 </a:t>
              </a:r>
              <a:r>
                <a:rPr lang="ko-KR" alt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인턴쉽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지원</a:t>
              </a:r>
            </a:p>
            <a:p>
              <a:pPr marL="285750" indent="-285750" fontAlgn="base" latinLnBrk="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관련분야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산업체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MOU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체결을 바탕으로 취업 연계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p.7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211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2606" y="411587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1963" y="556658"/>
            <a:ext cx="10400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추진체계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8540" y="865612"/>
            <a:ext cx="184731" cy="34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p.11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71962" y="865611"/>
            <a:ext cx="12014533" cy="6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547417200" descr="EMB00000abc40f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06" y="1588369"/>
            <a:ext cx="8756325" cy="426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09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줄무늬가 있는 오른쪽 화살표 42"/>
          <p:cNvSpPr/>
          <p:nvPr/>
        </p:nvSpPr>
        <p:spPr>
          <a:xfrm>
            <a:off x="368728" y="2714353"/>
            <a:ext cx="9401733" cy="836190"/>
          </a:xfrm>
          <a:prstGeom prst="stripedRightArrow">
            <a:avLst>
              <a:gd name="adj1" fmla="val 47914"/>
              <a:gd name="adj2" fmla="val 750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2364" y="410875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01722" y="555946"/>
            <a:ext cx="16421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학위과정 운영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13047" y="1100610"/>
            <a:ext cx="1140756" cy="1128127"/>
          </a:xfrm>
          <a:prstGeom prst="rect">
            <a:avLst/>
          </a:prstGeom>
          <a:gradFill>
            <a:gsLst>
              <a:gs pos="0">
                <a:srgbClr val="1561AD"/>
              </a:gs>
              <a:gs pos="100000">
                <a:srgbClr val="0D3A67"/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180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ln w="0"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077592" y="1159037"/>
            <a:ext cx="158861" cy="1093799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89766" y="1068200"/>
            <a:ext cx="9379218" cy="1169228"/>
            <a:chOff x="1480918" y="1252731"/>
            <a:chExt cx="8731015" cy="2755648"/>
          </a:xfrm>
        </p:grpSpPr>
        <p:grpSp>
          <p:nvGrpSpPr>
            <p:cNvPr id="56" name="그룹 55"/>
            <p:cNvGrpSpPr/>
            <p:nvPr/>
          </p:nvGrpSpPr>
          <p:grpSpPr>
            <a:xfrm>
              <a:off x="1546317" y="1329760"/>
              <a:ext cx="8642154" cy="2678619"/>
              <a:chOff x="557214" y="1964819"/>
              <a:chExt cx="8642154" cy="2678619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557214" y="1964819"/>
                <a:ext cx="8642154" cy="2678619"/>
              </a:xfrm>
              <a:prstGeom prst="roundRect">
                <a:avLst>
                  <a:gd name="adj" fmla="val 5000"/>
                </a:avLst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25466" y="2027003"/>
                <a:ext cx="8505650" cy="2544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480918" y="1329759"/>
              <a:ext cx="951252" cy="698531"/>
              <a:chOff x="491815" y="1964818"/>
              <a:chExt cx="951252" cy="698531"/>
            </a:xfrm>
          </p:grpSpPr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791957">
                <a:off x="892938" y="1885360"/>
                <a:ext cx="149006" cy="951252"/>
              </a:xfrm>
              <a:prstGeom prst="rect">
                <a:avLst/>
              </a:prstGeom>
            </p:spPr>
          </p:pic>
          <p:sp>
            <p:nvSpPr>
              <p:cNvPr id="61" name="자유형 60"/>
              <p:cNvSpPr/>
              <p:nvPr/>
            </p:nvSpPr>
            <p:spPr>
              <a:xfrm>
                <a:off x="557215" y="1964822"/>
                <a:ext cx="670060" cy="670060"/>
              </a:xfrm>
              <a:custGeom>
                <a:avLst/>
                <a:gdLst>
                  <a:gd name="connsiteX0" fmla="*/ 384449 w 670060"/>
                  <a:gd name="connsiteY0" fmla="*/ 0 h 670060"/>
                  <a:gd name="connsiteX1" fmla="*/ 670060 w 670060"/>
                  <a:gd name="connsiteY1" fmla="*/ 0 h 670060"/>
                  <a:gd name="connsiteX2" fmla="*/ 0 w 670060"/>
                  <a:gd name="connsiteY2" fmla="*/ 670060 h 670060"/>
                  <a:gd name="connsiteX3" fmla="*/ 0 w 670060"/>
                  <a:gd name="connsiteY3" fmla="*/ 360364 h 67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060" h="670060">
                    <a:moveTo>
                      <a:pt x="384449" y="0"/>
                    </a:moveTo>
                    <a:lnTo>
                      <a:pt x="670060" y="0"/>
                    </a:lnTo>
                    <a:lnTo>
                      <a:pt x="0" y="670060"/>
                    </a:lnTo>
                    <a:lnTo>
                      <a:pt x="0" y="360364"/>
                    </a:lnTo>
                    <a:close/>
                  </a:path>
                </a:pathLst>
              </a:custGeom>
              <a:solidFill>
                <a:srgbClr val="0D3A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자유형 61"/>
              <p:cNvSpPr/>
              <p:nvPr/>
            </p:nvSpPr>
            <p:spPr>
              <a:xfrm>
                <a:off x="557215" y="1964818"/>
                <a:ext cx="745218" cy="698531"/>
              </a:xfrm>
              <a:custGeom>
                <a:avLst/>
                <a:gdLst>
                  <a:gd name="connsiteX0" fmla="*/ 394768 w 491501"/>
                  <a:gd name="connsiteY0" fmla="*/ 0 h 491501"/>
                  <a:gd name="connsiteX1" fmla="*/ 491501 w 491501"/>
                  <a:gd name="connsiteY1" fmla="*/ 0 h 491501"/>
                  <a:gd name="connsiteX2" fmla="*/ 0 w 491501"/>
                  <a:gd name="connsiteY2" fmla="*/ 491501 h 491501"/>
                  <a:gd name="connsiteX3" fmla="*/ 0 w 491501"/>
                  <a:gd name="connsiteY3" fmla="*/ 394768 h 49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1501" h="491501">
                    <a:moveTo>
                      <a:pt x="394768" y="0"/>
                    </a:moveTo>
                    <a:lnTo>
                      <a:pt x="491501" y="0"/>
                    </a:lnTo>
                    <a:lnTo>
                      <a:pt x="0" y="491501"/>
                    </a:lnTo>
                    <a:lnTo>
                      <a:pt x="0" y="3947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557213" y="1964818"/>
                <a:ext cx="387344" cy="363077"/>
              </a:xfrm>
              <a:custGeom>
                <a:avLst/>
                <a:gdLst>
                  <a:gd name="connsiteX0" fmla="*/ 240677 w 387344"/>
                  <a:gd name="connsiteY0" fmla="*/ 0 h 363077"/>
                  <a:gd name="connsiteX1" fmla="*/ 387344 w 387344"/>
                  <a:gd name="connsiteY1" fmla="*/ 0 h 363077"/>
                  <a:gd name="connsiteX2" fmla="*/ 0 w 387344"/>
                  <a:gd name="connsiteY2" fmla="*/ 363077 h 363077"/>
                  <a:gd name="connsiteX3" fmla="*/ 0 w 387344"/>
                  <a:gd name="connsiteY3" fmla="*/ 225599 h 36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344" h="363077">
                    <a:moveTo>
                      <a:pt x="240677" y="0"/>
                    </a:moveTo>
                    <a:lnTo>
                      <a:pt x="387344" y="0"/>
                    </a:lnTo>
                    <a:lnTo>
                      <a:pt x="0" y="363077"/>
                    </a:lnTo>
                    <a:lnTo>
                      <a:pt x="0" y="2255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65" name="사각형: 둥근 모서리 34"/>
            <p:cNvSpPr/>
            <p:nvPr/>
          </p:nvSpPr>
          <p:spPr>
            <a:xfrm>
              <a:off x="1920787" y="1252731"/>
              <a:ext cx="8291146" cy="2685360"/>
            </a:xfrm>
            <a:prstGeom prst="round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v"/>
              </a:pP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대학원 학위과정 개설 현황</a:t>
              </a:r>
              <a:endParaRPr lang="en-US" altLang="ko-KR" sz="17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- 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학과 명칭 변경 </a:t>
              </a:r>
              <a:r>
                <a:rPr lang="en-US" altLang="ko-KR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: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도시공학 협동과정</a:t>
              </a:r>
              <a:r>
                <a:rPr lang="en-US" altLang="ko-KR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→</a:t>
              </a:r>
              <a:r>
                <a:rPr lang="en-US" altLang="ko-KR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도시방재안전 협동과정</a:t>
              </a:r>
              <a:endParaRPr lang="ko-KR" altLang="en-US" sz="17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1" name="줄무늬가 있는 오른쪽 화살표 10"/>
          <p:cNvSpPr/>
          <p:nvPr/>
        </p:nvSpPr>
        <p:spPr>
          <a:xfrm>
            <a:off x="368728" y="4191757"/>
            <a:ext cx="9401733" cy="836190"/>
          </a:xfrm>
          <a:prstGeom prst="stripedRightArrow">
            <a:avLst>
              <a:gd name="adj1" fmla="val 47914"/>
              <a:gd name="adj2" fmla="val 750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6465301" y="3791525"/>
            <a:ext cx="1339920" cy="2575537"/>
            <a:chOff x="6603844" y="3800761"/>
            <a:chExt cx="1339920" cy="2575537"/>
          </a:xfrm>
        </p:grpSpPr>
        <p:sp>
          <p:nvSpPr>
            <p:cNvPr id="91" name="TextBox 90"/>
            <p:cNvSpPr txBox="1"/>
            <p:nvPr/>
          </p:nvSpPr>
          <p:spPr>
            <a:xfrm>
              <a:off x="6648577" y="6029600"/>
              <a:ext cx="1265080" cy="34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2020.09~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99" name="직선 화살표 연결선 98"/>
            <p:cNvCxnSpPr/>
            <p:nvPr/>
          </p:nvCxnSpPr>
          <p:spPr>
            <a:xfrm>
              <a:off x="7273806" y="5184756"/>
              <a:ext cx="0" cy="764816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그룹 71"/>
            <p:cNvGrpSpPr/>
            <p:nvPr/>
          </p:nvGrpSpPr>
          <p:grpSpPr>
            <a:xfrm>
              <a:off x="6603844" y="3800761"/>
              <a:ext cx="1339920" cy="1267485"/>
              <a:chOff x="703306" y="2747929"/>
              <a:chExt cx="1339920" cy="1267485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</p:grpSpPr>
          <p:sp>
            <p:nvSpPr>
              <p:cNvPr id="73" name="타원 72"/>
              <p:cNvSpPr/>
              <p:nvPr/>
            </p:nvSpPr>
            <p:spPr>
              <a:xfrm>
                <a:off x="783425" y="2747929"/>
                <a:ext cx="1178772" cy="1267485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703306" y="3104369"/>
                <a:ext cx="1339920" cy="601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도시방재안전</a:t>
                </a:r>
                <a:endParaRPr lang="en-US" altLang="ko-KR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협동과정</a:t>
                </a:r>
                <a:endParaRPr lang="ko-KR" altLang="en-US" dirty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30" name="그룹 29"/>
          <p:cNvGrpSpPr/>
          <p:nvPr/>
        </p:nvGrpSpPr>
        <p:grpSpPr>
          <a:xfrm>
            <a:off x="3529625" y="2307716"/>
            <a:ext cx="1265080" cy="4059529"/>
            <a:chOff x="5413845" y="2307716"/>
            <a:chExt cx="1265080" cy="4059529"/>
          </a:xfrm>
        </p:grpSpPr>
        <p:sp>
          <p:nvSpPr>
            <p:cNvPr id="90" name="TextBox 89"/>
            <p:cNvSpPr txBox="1"/>
            <p:nvPr/>
          </p:nvSpPr>
          <p:spPr>
            <a:xfrm>
              <a:off x="5413845" y="6020547"/>
              <a:ext cx="1265080" cy="34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2020.05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5419211" y="2307716"/>
              <a:ext cx="1251511" cy="1267485"/>
              <a:chOff x="747055" y="2747929"/>
              <a:chExt cx="1251511" cy="1267485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</p:grpSpPr>
          <p:sp>
            <p:nvSpPr>
              <p:cNvPr id="54" name="타원 53"/>
              <p:cNvSpPr/>
              <p:nvPr/>
            </p:nvSpPr>
            <p:spPr>
              <a:xfrm>
                <a:off x="783425" y="2747929"/>
                <a:ext cx="1178772" cy="1267485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47055" y="2981475"/>
                <a:ext cx="1251511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재난안전분야 </a:t>
                </a:r>
                <a:endParaRPr lang="en-US" altLang="ko-KR" sz="14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4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전문인력 </a:t>
                </a:r>
                <a:endParaRPr lang="en-US" altLang="ko-KR" sz="14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4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양성 사업</a:t>
                </a:r>
                <a:endParaRPr lang="en-US" altLang="ko-KR" sz="14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4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공고</a:t>
                </a:r>
              </a:p>
            </p:txBody>
          </p:sp>
        </p:grpSp>
        <p:cxnSp>
          <p:nvCxnSpPr>
            <p:cNvPr id="87" name="직선 화살표 연결선 86"/>
            <p:cNvCxnSpPr/>
            <p:nvPr/>
          </p:nvCxnSpPr>
          <p:spPr>
            <a:xfrm>
              <a:off x="6044966" y="3660396"/>
              <a:ext cx="0" cy="2289176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/>
          <p:cNvGrpSpPr/>
          <p:nvPr/>
        </p:nvGrpSpPr>
        <p:grpSpPr>
          <a:xfrm>
            <a:off x="2293812" y="3812328"/>
            <a:ext cx="1265080" cy="2554917"/>
            <a:chOff x="4178032" y="3812328"/>
            <a:chExt cx="1265080" cy="2554917"/>
          </a:xfrm>
        </p:grpSpPr>
        <p:sp>
          <p:nvSpPr>
            <p:cNvPr id="89" name="TextBox 88"/>
            <p:cNvSpPr txBox="1"/>
            <p:nvPr/>
          </p:nvSpPr>
          <p:spPr>
            <a:xfrm>
              <a:off x="4178032" y="6020547"/>
              <a:ext cx="1265080" cy="34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2020.03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69" name="그룹 68"/>
            <p:cNvGrpSpPr/>
            <p:nvPr/>
          </p:nvGrpSpPr>
          <p:grpSpPr>
            <a:xfrm>
              <a:off x="4217707" y="3812328"/>
              <a:ext cx="1178772" cy="1267485"/>
              <a:chOff x="783425" y="2747929"/>
              <a:chExt cx="1178772" cy="1267485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</p:grpSpPr>
          <p:sp>
            <p:nvSpPr>
              <p:cNvPr id="70" name="타원 69"/>
              <p:cNvSpPr/>
              <p:nvPr/>
            </p:nvSpPr>
            <p:spPr>
              <a:xfrm>
                <a:off x="783425" y="2747929"/>
                <a:ext cx="1178772" cy="1267485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12610" y="2962522"/>
                <a:ext cx="1117841" cy="855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협동과정 </a:t>
                </a:r>
                <a:endParaRPr lang="en-US" altLang="ko-KR" dirty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dirty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학과 명칭 변경 신청</a:t>
                </a:r>
              </a:p>
            </p:txBody>
          </p:sp>
        </p:grpSp>
        <p:cxnSp>
          <p:nvCxnSpPr>
            <p:cNvPr id="95" name="직선 화살표 연결선 94"/>
            <p:cNvCxnSpPr/>
            <p:nvPr/>
          </p:nvCxnSpPr>
          <p:spPr>
            <a:xfrm>
              <a:off x="4801551" y="5184756"/>
              <a:ext cx="0" cy="764816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/>
          <p:cNvGrpSpPr/>
          <p:nvPr/>
        </p:nvGrpSpPr>
        <p:grpSpPr>
          <a:xfrm>
            <a:off x="1007123" y="2298657"/>
            <a:ext cx="1265080" cy="4068588"/>
            <a:chOff x="2891343" y="2298657"/>
            <a:chExt cx="1265080" cy="4068588"/>
          </a:xfrm>
        </p:grpSpPr>
        <p:grpSp>
          <p:nvGrpSpPr>
            <p:cNvPr id="75" name="그룹 74"/>
            <p:cNvGrpSpPr/>
            <p:nvPr/>
          </p:nvGrpSpPr>
          <p:grpSpPr>
            <a:xfrm>
              <a:off x="2933862" y="2298657"/>
              <a:ext cx="1178772" cy="1267485"/>
              <a:chOff x="783425" y="2747929"/>
              <a:chExt cx="1178772" cy="1267485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</p:grpSpPr>
          <p:sp>
            <p:nvSpPr>
              <p:cNvPr id="76" name="타원 75"/>
              <p:cNvSpPr/>
              <p:nvPr/>
            </p:nvSpPr>
            <p:spPr>
              <a:xfrm>
                <a:off x="783425" y="2747929"/>
                <a:ext cx="1178772" cy="1267485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813890" y="3081140"/>
                <a:ext cx="1117841" cy="601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광주시</a:t>
                </a:r>
                <a:r>
                  <a:rPr lang="en-US" altLang="ko-KR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MOU </a:t>
                </a:r>
                <a:r>
                  <a:rPr lang="ko-KR" altLang="en-US" dirty="0" smtClean="0"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체결</a:t>
                </a:r>
                <a:endParaRPr lang="ko-KR" altLang="en-US" dirty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2891343" y="6020547"/>
              <a:ext cx="1265080" cy="34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2019.10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3523247" y="3662619"/>
              <a:ext cx="0" cy="2286953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7967645" y="2967907"/>
            <a:ext cx="1341096" cy="34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3">
                    <a:lumMod val="50000"/>
                  </a:schemeClr>
                </a:solidFill>
              </a:rPr>
              <a:t>광주광역시</a:t>
            </a:r>
            <a:endParaRPr lang="ko-KR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033902" y="4431715"/>
            <a:ext cx="1341096" cy="34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3">
                    <a:lumMod val="50000"/>
                  </a:schemeClr>
                </a:solidFill>
              </a:rPr>
              <a:t>전남대학교</a:t>
            </a:r>
            <a:endParaRPr lang="ko-KR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p.14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786347" y="3548042"/>
            <a:ext cx="1493649" cy="2791861"/>
            <a:chOff x="4732027" y="3575201"/>
            <a:chExt cx="1493649" cy="2791861"/>
          </a:xfrm>
        </p:grpSpPr>
        <p:grpSp>
          <p:nvGrpSpPr>
            <p:cNvPr id="27" name="그룹 26"/>
            <p:cNvGrpSpPr/>
            <p:nvPr/>
          </p:nvGrpSpPr>
          <p:grpSpPr>
            <a:xfrm>
              <a:off x="4820326" y="3790885"/>
              <a:ext cx="1266122" cy="2566483"/>
              <a:chOff x="1413974" y="3800762"/>
              <a:chExt cx="1266122" cy="256648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1413974" y="6020547"/>
                <a:ext cx="1265080" cy="346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~2020.08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66" name="그룹 65"/>
              <p:cNvGrpSpPr/>
              <p:nvPr/>
            </p:nvGrpSpPr>
            <p:grpSpPr>
              <a:xfrm>
                <a:off x="1501324" y="3800762"/>
                <a:ext cx="1178772" cy="1267485"/>
                <a:chOff x="783425" y="2747929"/>
                <a:chExt cx="1178772" cy="1267485"/>
              </a:xfr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</a:gradFill>
            </p:grpSpPr>
            <p:sp>
              <p:nvSpPr>
                <p:cNvPr id="67" name="타원 66"/>
                <p:cNvSpPr/>
                <p:nvPr/>
              </p:nvSpPr>
              <p:spPr>
                <a:xfrm>
                  <a:off x="783425" y="2747929"/>
                  <a:ext cx="1178772" cy="1267485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accent1">
                        <a:lumMod val="40000"/>
                        <a:lumOff val="60000"/>
                      </a:schemeClr>
                    </a:solidFill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813890" y="3081140"/>
                  <a:ext cx="1117841" cy="6010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dirty="0"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도시공학</a:t>
                  </a:r>
                  <a:endParaRPr lang="en-US" altLang="ko-KR" dirty="0"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  <a:p>
                  <a:pPr algn="ctr"/>
                  <a:r>
                    <a:rPr lang="ko-KR" altLang="en-US" dirty="0"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협동과정</a:t>
                  </a:r>
                </a:p>
              </p:txBody>
            </p:sp>
          </p:grpSp>
          <p:cxnSp>
            <p:nvCxnSpPr>
              <p:cNvPr id="97" name="직선 화살표 연결선 96"/>
              <p:cNvCxnSpPr/>
              <p:nvPr/>
            </p:nvCxnSpPr>
            <p:spPr>
              <a:xfrm>
                <a:off x="2090709" y="5184756"/>
                <a:ext cx="0" cy="764816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직사각형 31"/>
            <p:cNvSpPr/>
            <p:nvPr/>
          </p:nvSpPr>
          <p:spPr>
            <a:xfrm>
              <a:off x="4732027" y="3575201"/>
              <a:ext cx="1493649" cy="2791861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64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89766" y="411587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05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99124" y="556658"/>
            <a:ext cx="232627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교과목 현황 및 계획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81162" y="1127208"/>
            <a:ext cx="1045869" cy="1068146"/>
          </a:xfrm>
          <a:prstGeom prst="rect">
            <a:avLst/>
          </a:prstGeom>
          <a:gradFill>
            <a:gsLst>
              <a:gs pos="0">
                <a:srgbClr val="1561AD"/>
              </a:gs>
              <a:gs pos="100000">
                <a:srgbClr val="0D3A67"/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180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ln w="0"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445706" y="1183810"/>
            <a:ext cx="150415" cy="103564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866934" y="1127929"/>
            <a:ext cx="8670931" cy="1076116"/>
            <a:chOff x="1480918" y="1329759"/>
            <a:chExt cx="8803986" cy="2678620"/>
          </a:xfrm>
        </p:grpSpPr>
        <p:grpSp>
          <p:nvGrpSpPr>
            <p:cNvPr id="56" name="그룹 55"/>
            <p:cNvGrpSpPr/>
            <p:nvPr/>
          </p:nvGrpSpPr>
          <p:grpSpPr>
            <a:xfrm>
              <a:off x="1546317" y="1329760"/>
              <a:ext cx="8642154" cy="2678619"/>
              <a:chOff x="557214" y="1964819"/>
              <a:chExt cx="8642154" cy="2678619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557214" y="1964819"/>
                <a:ext cx="8642154" cy="2678619"/>
              </a:xfrm>
              <a:prstGeom prst="roundRect">
                <a:avLst>
                  <a:gd name="adj" fmla="val 5000"/>
                </a:avLst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25466" y="2027006"/>
                <a:ext cx="8505650" cy="25449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480918" y="1329759"/>
              <a:ext cx="951252" cy="698531"/>
              <a:chOff x="491815" y="1964818"/>
              <a:chExt cx="951252" cy="698531"/>
            </a:xfrm>
          </p:grpSpPr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791957">
                <a:off x="892938" y="1885360"/>
                <a:ext cx="149006" cy="951252"/>
              </a:xfrm>
              <a:prstGeom prst="rect">
                <a:avLst/>
              </a:prstGeom>
            </p:spPr>
          </p:pic>
          <p:sp>
            <p:nvSpPr>
              <p:cNvPr id="61" name="자유형 60"/>
              <p:cNvSpPr/>
              <p:nvPr/>
            </p:nvSpPr>
            <p:spPr>
              <a:xfrm>
                <a:off x="557215" y="1964822"/>
                <a:ext cx="670060" cy="670060"/>
              </a:xfrm>
              <a:custGeom>
                <a:avLst/>
                <a:gdLst>
                  <a:gd name="connsiteX0" fmla="*/ 384449 w 670060"/>
                  <a:gd name="connsiteY0" fmla="*/ 0 h 670060"/>
                  <a:gd name="connsiteX1" fmla="*/ 670060 w 670060"/>
                  <a:gd name="connsiteY1" fmla="*/ 0 h 670060"/>
                  <a:gd name="connsiteX2" fmla="*/ 0 w 670060"/>
                  <a:gd name="connsiteY2" fmla="*/ 670060 h 670060"/>
                  <a:gd name="connsiteX3" fmla="*/ 0 w 670060"/>
                  <a:gd name="connsiteY3" fmla="*/ 360364 h 67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060" h="670060">
                    <a:moveTo>
                      <a:pt x="384449" y="0"/>
                    </a:moveTo>
                    <a:lnTo>
                      <a:pt x="670060" y="0"/>
                    </a:lnTo>
                    <a:lnTo>
                      <a:pt x="0" y="670060"/>
                    </a:lnTo>
                    <a:lnTo>
                      <a:pt x="0" y="360364"/>
                    </a:lnTo>
                    <a:close/>
                  </a:path>
                </a:pathLst>
              </a:custGeom>
              <a:solidFill>
                <a:srgbClr val="0D3A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자유형 61"/>
              <p:cNvSpPr/>
              <p:nvPr/>
            </p:nvSpPr>
            <p:spPr>
              <a:xfrm>
                <a:off x="557215" y="1964818"/>
                <a:ext cx="745218" cy="698531"/>
              </a:xfrm>
              <a:custGeom>
                <a:avLst/>
                <a:gdLst>
                  <a:gd name="connsiteX0" fmla="*/ 394768 w 491501"/>
                  <a:gd name="connsiteY0" fmla="*/ 0 h 491501"/>
                  <a:gd name="connsiteX1" fmla="*/ 491501 w 491501"/>
                  <a:gd name="connsiteY1" fmla="*/ 0 h 491501"/>
                  <a:gd name="connsiteX2" fmla="*/ 0 w 491501"/>
                  <a:gd name="connsiteY2" fmla="*/ 491501 h 491501"/>
                  <a:gd name="connsiteX3" fmla="*/ 0 w 491501"/>
                  <a:gd name="connsiteY3" fmla="*/ 394768 h 49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1501" h="491501">
                    <a:moveTo>
                      <a:pt x="394768" y="0"/>
                    </a:moveTo>
                    <a:lnTo>
                      <a:pt x="491501" y="0"/>
                    </a:lnTo>
                    <a:lnTo>
                      <a:pt x="0" y="491501"/>
                    </a:lnTo>
                    <a:lnTo>
                      <a:pt x="0" y="3947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557213" y="1964818"/>
                <a:ext cx="387344" cy="363077"/>
              </a:xfrm>
              <a:custGeom>
                <a:avLst/>
                <a:gdLst>
                  <a:gd name="connsiteX0" fmla="*/ 240677 w 387344"/>
                  <a:gd name="connsiteY0" fmla="*/ 0 h 363077"/>
                  <a:gd name="connsiteX1" fmla="*/ 387344 w 387344"/>
                  <a:gd name="connsiteY1" fmla="*/ 0 h 363077"/>
                  <a:gd name="connsiteX2" fmla="*/ 0 w 387344"/>
                  <a:gd name="connsiteY2" fmla="*/ 363077 h 363077"/>
                  <a:gd name="connsiteX3" fmla="*/ 0 w 387344"/>
                  <a:gd name="connsiteY3" fmla="*/ 225599 h 36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344" h="363077">
                    <a:moveTo>
                      <a:pt x="240677" y="0"/>
                    </a:moveTo>
                    <a:lnTo>
                      <a:pt x="387344" y="0"/>
                    </a:lnTo>
                    <a:lnTo>
                      <a:pt x="0" y="363077"/>
                    </a:lnTo>
                    <a:lnTo>
                      <a:pt x="0" y="2255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1897326" y="1788205"/>
              <a:ext cx="8387578" cy="1876737"/>
              <a:chOff x="1670540" y="4473714"/>
              <a:chExt cx="8387578" cy="1876737"/>
            </a:xfrm>
          </p:grpSpPr>
          <p:sp>
            <p:nvSpPr>
              <p:cNvPr id="65" name="사각형: 둥근 모서리 34"/>
              <p:cNvSpPr/>
              <p:nvPr/>
            </p:nvSpPr>
            <p:spPr>
              <a:xfrm>
                <a:off x="1670540" y="4473714"/>
                <a:ext cx="8291146" cy="395653"/>
              </a:xfrm>
              <a:prstGeom prst="round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도시방재안전 협동과정 교과목 신설 예정 현황</a:t>
                </a:r>
                <a:endParaRPr lang="ko-KR" altLang="en-US" sz="17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67" name="사각형: 둥근 모서리 56"/>
              <p:cNvSpPr/>
              <p:nvPr/>
            </p:nvSpPr>
            <p:spPr>
              <a:xfrm>
                <a:off x="1766972" y="5085836"/>
                <a:ext cx="8291146" cy="1264615"/>
              </a:xfrm>
              <a:prstGeom prst="round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-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기존 도시공학 협동과정 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19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 교과목</a:t>
                </a:r>
                <a:endParaRPr lang="en-US" altLang="ko-KR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- 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5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교과목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재난안전분야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관련 교과목으로 신설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(2020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년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7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학기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  <a:endParaRPr lang="ko-KR" altLang="en-US" sz="17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589766" y="2378321"/>
            <a:ext cx="8518031" cy="3955324"/>
            <a:chOff x="471167" y="2401123"/>
            <a:chExt cx="8600405" cy="4311150"/>
          </a:xfrm>
        </p:grpSpPr>
        <p:grpSp>
          <p:nvGrpSpPr>
            <p:cNvPr id="70" name="그룹 69"/>
            <p:cNvGrpSpPr/>
            <p:nvPr/>
          </p:nvGrpSpPr>
          <p:grpSpPr>
            <a:xfrm>
              <a:off x="756061" y="2401125"/>
              <a:ext cx="2080812" cy="1107796"/>
              <a:chOff x="566292" y="1913697"/>
              <a:chExt cx="3081562" cy="1289608"/>
            </a:xfrm>
          </p:grpSpPr>
          <p:sp>
            <p:nvSpPr>
              <p:cNvPr id="81" name="직사각형 80"/>
              <p:cNvSpPr/>
              <p:nvPr/>
            </p:nvSpPr>
            <p:spPr>
              <a:xfrm>
                <a:off x="566996" y="2372648"/>
                <a:ext cx="3080858" cy="83065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2" name="그룹 81"/>
              <p:cNvGrpSpPr/>
              <p:nvPr/>
            </p:nvGrpSpPr>
            <p:grpSpPr>
              <a:xfrm>
                <a:off x="566292" y="1913697"/>
                <a:ext cx="3081476" cy="417888"/>
                <a:chOff x="566292" y="1913697"/>
                <a:chExt cx="2420055" cy="417888"/>
              </a:xfrm>
            </p:grpSpPr>
            <p:sp>
              <p:nvSpPr>
                <p:cNvPr id="83" name="직사각형 82"/>
                <p:cNvSpPr/>
                <p:nvPr/>
              </p:nvSpPr>
              <p:spPr>
                <a:xfrm>
                  <a:off x="566292" y="1913697"/>
                  <a:ext cx="2420054" cy="360000"/>
                </a:xfrm>
                <a:prstGeom prst="rect">
                  <a:avLst/>
                </a:prstGeom>
                <a:solidFill>
                  <a:srgbClr val="3684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lvl="1" algn="ctr">
                    <a:lnSpc>
                      <a:spcPct val="90000"/>
                    </a:lnSpc>
                    <a:buClr>
                      <a:prstClr val="black"/>
                    </a:buClr>
                    <a:buSzPct val="50000"/>
                    <a:tabLst>
                      <a:tab pos="5648325" algn="l"/>
                    </a:tabLst>
                    <a:defRPr/>
                  </a:pPr>
                  <a:r>
                    <a:rPr lang="ko-KR" altLang="en-US" spc="-30" dirty="0" smtClean="0">
                      <a:ln>
                        <a:solidFill>
                          <a:srgbClr val="FFFFF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신설 교과목 명</a:t>
                  </a:r>
                  <a:endParaRPr lang="ko-KR" altLang="en-US" spc="-3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cxnSp>
              <p:nvCxnSpPr>
                <p:cNvPr id="84" name="직선 연결선 83"/>
                <p:cNvCxnSpPr/>
                <p:nvPr/>
              </p:nvCxnSpPr>
              <p:spPr>
                <a:xfrm>
                  <a:off x="566293" y="2331585"/>
                  <a:ext cx="2420054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8" name="그룹 77"/>
            <p:cNvGrpSpPr/>
            <p:nvPr/>
          </p:nvGrpSpPr>
          <p:grpSpPr>
            <a:xfrm>
              <a:off x="2993966" y="2401123"/>
              <a:ext cx="6077436" cy="358975"/>
              <a:chOff x="560453" y="1913695"/>
              <a:chExt cx="2425894" cy="417890"/>
            </a:xfrm>
          </p:grpSpPr>
          <p:sp>
            <p:nvSpPr>
              <p:cNvPr id="79" name="직사각형 78"/>
              <p:cNvSpPr/>
              <p:nvPr/>
            </p:nvSpPr>
            <p:spPr>
              <a:xfrm>
                <a:off x="560453" y="1913695"/>
                <a:ext cx="2420054" cy="360000"/>
              </a:xfrm>
              <a:prstGeom prst="rect">
                <a:avLst/>
              </a:prstGeom>
              <a:solidFill>
                <a:srgbClr val="1561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>
                  <a:lnSpc>
                    <a:spcPct val="90000"/>
                  </a:lnSpc>
                  <a:buClr>
                    <a:prstClr val="black"/>
                  </a:buClr>
                  <a:buSzPct val="50000"/>
                  <a:tabLst>
                    <a:tab pos="5648325" algn="l"/>
                  </a:tabLst>
                  <a:defRPr/>
                </a:pPr>
                <a:r>
                  <a:rPr lang="ko-KR" altLang="en-US" spc="-30" dirty="0" smtClean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 내용</a:t>
                </a:r>
                <a:endParaRPr lang="ko-KR" altLang="en-US" spc="-3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566293" y="2331585"/>
                <a:ext cx="242005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사각형: 둥근 모서리 34"/>
            <p:cNvSpPr/>
            <p:nvPr/>
          </p:nvSpPr>
          <p:spPr>
            <a:xfrm>
              <a:off x="488504" y="3034879"/>
              <a:ext cx="2638004" cy="20473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안전관리론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009980" y="2795372"/>
              <a:ext cx="6061592" cy="713549"/>
              <a:chOff x="2566621" y="3097323"/>
              <a:chExt cx="5428145" cy="933895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사각형: 둥근 모서리 34"/>
              <p:cNvSpPr/>
              <p:nvPr/>
            </p:nvSpPr>
            <p:spPr>
              <a:xfrm>
                <a:off x="2716723" y="3384097"/>
                <a:ext cx="5126549" cy="32225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안전관리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프로젝트 및 시스템 관리 안전 탐구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66" name="직사각형 65"/>
            <p:cNvSpPr/>
            <p:nvPr/>
          </p:nvSpPr>
          <p:spPr>
            <a:xfrm>
              <a:off x="756750" y="3601319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56061" y="4411262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사각형: 둥근 모서리 34"/>
            <p:cNvSpPr/>
            <p:nvPr/>
          </p:nvSpPr>
          <p:spPr>
            <a:xfrm>
              <a:off x="471167" y="3870630"/>
              <a:ext cx="2638004" cy="20473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재난관리론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90" name="그룹 89"/>
            <p:cNvGrpSpPr/>
            <p:nvPr/>
          </p:nvGrpSpPr>
          <p:grpSpPr>
            <a:xfrm>
              <a:off x="2993966" y="3596207"/>
              <a:ext cx="6061592" cy="713549"/>
              <a:chOff x="2566621" y="3097323"/>
              <a:chExt cx="5428145" cy="933895"/>
            </a:xfrm>
          </p:grpSpPr>
          <p:sp>
            <p:nvSpPr>
              <p:cNvPr id="91" name="직사각형 90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사각형: 둥근 모서리 34"/>
              <p:cNvSpPr/>
              <p:nvPr/>
            </p:nvSpPr>
            <p:spPr>
              <a:xfrm>
                <a:off x="2716723" y="3222968"/>
                <a:ext cx="5126549" cy="64451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효율적이고 효과적인 재난관리를 위한 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전반적 개요 및 유형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대응업무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단계 탐구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00" name="직사각형 99"/>
            <p:cNvSpPr/>
            <p:nvPr/>
          </p:nvSpPr>
          <p:spPr>
            <a:xfrm>
              <a:off x="756061" y="5202992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2993966" y="4409952"/>
              <a:ext cx="6061592" cy="713549"/>
              <a:chOff x="2566621" y="3097323"/>
              <a:chExt cx="5428145" cy="933895"/>
            </a:xfrm>
          </p:grpSpPr>
          <p:sp>
            <p:nvSpPr>
              <p:cNvPr id="103" name="직사각형 102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사각형: 둥근 모서리 34"/>
              <p:cNvSpPr/>
              <p:nvPr/>
            </p:nvSpPr>
            <p:spPr>
              <a:xfrm>
                <a:off x="2716723" y="3384096"/>
                <a:ext cx="5126549" cy="32225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한국의 재해발생 현황 및 재해 대처방법 탐구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05" name="그룹 104"/>
            <p:cNvGrpSpPr/>
            <p:nvPr/>
          </p:nvGrpSpPr>
          <p:grpSpPr>
            <a:xfrm>
              <a:off x="2978727" y="5193886"/>
              <a:ext cx="6061592" cy="713549"/>
              <a:chOff x="2566621" y="3097323"/>
              <a:chExt cx="5428145" cy="933895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사각형: 둥근 모서리 34"/>
              <p:cNvSpPr/>
              <p:nvPr/>
            </p:nvSpPr>
            <p:spPr>
              <a:xfrm>
                <a:off x="2716723" y="3384096"/>
                <a:ext cx="5126549" cy="32225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방재법제를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기본으로 재난안전 관련 법제 탐구</a:t>
                </a:r>
                <a:endPara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08" name="사각형: 둥근 모서리 34"/>
            <p:cNvSpPr/>
            <p:nvPr/>
          </p:nvSpPr>
          <p:spPr>
            <a:xfrm>
              <a:off x="509542" y="4704209"/>
              <a:ext cx="2638004" cy="20473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도시방재학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9" name="사각형: 둥근 모서리 34"/>
            <p:cNvSpPr/>
            <p:nvPr/>
          </p:nvSpPr>
          <p:spPr>
            <a:xfrm>
              <a:off x="500416" y="5433743"/>
              <a:ext cx="2638004" cy="20473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방재법규론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51015" y="5994298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1" name="그룹 70"/>
            <p:cNvGrpSpPr/>
            <p:nvPr/>
          </p:nvGrpSpPr>
          <p:grpSpPr>
            <a:xfrm>
              <a:off x="2973681" y="5985192"/>
              <a:ext cx="6061592" cy="713549"/>
              <a:chOff x="2566621" y="3097323"/>
              <a:chExt cx="5428145" cy="933895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사각형: 둥근 모서리 34"/>
              <p:cNvSpPr/>
              <p:nvPr/>
            </p:nvSpPr>
            <p:spPr>
              <a:xfrm>
                <a:off x="2716723" y="3384096"/>
                <a:ext cx="5126549" cy="32225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재난의 정의와 개념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국내외 재난 사례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방재계획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전반 탐구</a:t>
                </a:r>
                <a:endPara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94" name="사각형: 둥근 모서리 34"/>
            <p:cNvSpPr/>
            <p:nvPr/>
          </p:nvSpPr>
          <p:spPr>
            <a:xfrm>
              <a:off x="495370" y="6204304"/>
              <a:ext cx="2638004" cy="24622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방재학개론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p.14-16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967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89766" y="411587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06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99124" y="556658"/>
            <a:ext cx="232627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교과목 현황 및 계획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89766" y="1346798"/>
            <a:ext cx="1105066" cy="857639"/>
          </a:xfrm>
          <a:prstGeom prst="rect">
            <a:avLst/>
          </a:prstGeom>
          <a:gradFill>
            <a:gsLst>
              <a:gs pos="0">
                <a:srgbClr val="1561AD"/>
              </a:gs>
              <a:gs pos="100000">
                <a:srgbClr val="0D3A67"/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180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ln w="0"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454306" y="1317271"/>
            <a:ext cx="153891" cy="911265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875538" y="1349090"/>
            <a:ext cx="8569828" cy="864038"/>
            <a:chOff x="1480918" y="1329759"/>
            <a:chExt cx="8775804" cy="2678620"/>
          </a:xfrm>
        </p:grpSpPr>
        <p:grpSp>
          <p:nvGrpSpPr>
            <p:cNvPr id="56" name="그룹 55"/>
            <p:cNvGrpSpPr/>
            <p:nvPr/>
          </p:nvGrpSpPr>
          <p:grpSpPr>
            <a:xfrm>
              <a:off x="1546317" y="1329760"/>
              <a:ext cx="8642154" cy="2678619"/>
              <a:chOff x="557214" y="1964819"/>
              <a:chExt cx="8642154" cy="2678619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557214" y="1964819"/>
                <a:ext cx="8642154" cy="2678619"/>
              </a:xfrm>
              <a:prstGeom prst="roundRect">
                <a:avLst>
                  <a:gd name="adj" fmla="val 5000"/>
                </a:avLst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25466" y="2027006"/>
                <a:ext cx="8505650" cy="25449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480918" y="1329759"/>
              <a:ext cx="951252" cy="698531"/>
              <a:chOff x="491815" y="1964818"/>
              <a:chExt cx="951252" cy="698531"/>
            </a:xfrm>
          </p:grpSpPr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791957">
                <a:off x="892938" y="1885360"/>
                <a:ext cx="149006" cy="951252"/>
              </a:xfrm>
              <a:prstGeom prst="rect">
                <a:avLst/>
              </a:prstGeom>
            </p:spPr>
          </p:pic>
          <p:sp>
            <p:nvSpPr>
              <p:cNvPr id="61" name="자유형 60"/>
              <p:cNvSpPr/>
              <p:nvPr/>
            </p:nvSpPr>
            <p:spPr>
              <a:xfrm>
                <a:off x="557215" y="1964822"/>
                <a:ext cx="670060" cy="670060"/>
              </a:xfrm>
              <a:custGeom>
                <a:avLst/>
                <a:gdLst>
                  <a:gd name="connsiteX0" fmla="*/ 384449 w 670060"/>
                  <a:gd name="connsiteY0" fmla="*/ 0 h 670060"/>
                  <a:gd name="connsiteX1" fmla="*/ 670060 w 670060"/>
                  <a:gd name="connsiteY1" fmla="*/ 0 h 670060"/>
                  <a:gd name="connsiteX2" fmla="*/ 0 w 670060"/>
                  <a:gd name="connsiteY2" fmla="*/ 670060 h 670060"/>
                  <a:gd name="connsiteX3" fmla="*/ 0 w 670060"/>
                  <a:gd name="connsiteY3" fmla="*/ 360364 h 67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060" h="670060">
                    <a:moveTo>
                      <a:pt x="384449" y="0"/>
                    </a:moveTo>
                    <a:lnTo>
                      <a:pt x="670060" y="0"/>
                    </a:lnTo>
                    <a:lnTo>
                      <a:pt x="0" y="670060"/>
                    </a:lnTo>
                    <a:lnTo>
                      <a:pt x="0" y="360364"/>
                    </a:lnTo>
                    <a:close/>
                  </a:path>
                </a:pathLst>
              </a:custGeom>
              <a:solidFill>
                <a:srgbClr val="0D3A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자유형 61"/>
              <p:cNvSpPr/>
              <p:nvPr/>
            </p:nvSpPr>
            <p:spPr>
              <a:xfrm>
                <a:off x="557215" y="1964818"/>
                <a:ext cx="745218" cy="698531"/>
              </a:xfrm>
              <a:custGeom>
                <a:avLst/>
                <a:gdLst>
                  <a:gd name="connsiteX0" fmla="*/ 394768 w 491501"/>
                  <a:gd name="connsiteY0" fmla="*/ 0 h 491501"/>
                  <a:gd name="connsiteX1" fmla="*/ 491501 w 491501"/>
                  <a:gd name="connsiteY1" fmla="*/ 0 h 491501"/>
                  <a:gd name="connsiteX2" fmla="*/ 0 w 491501"/>
                  <a:gd name="connsiteY2" fmla="*/ 491501 h 491501"/>
                  <a:gd name="connsiteX3" fmla="*/ 0 w 491501"/>
                  <a:gd name="connsiteY3" fmla="*/ 394768 h 49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1501" h="491501">
                    <a:moveTo>
                      <a:pt x="394768" y="0"/>
                    </a:moveTo>
                    <a:lnTo>
                      <a:pt x="491501" y="0"/>
                    </a:lnTo>
                    <a:lnTo>
                      <a:pt x="0" y="491501"/>
                    </a:lnTo>
                    <a:lnTo>
                      <a:pt x="0" y="3947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557213" y="1964818"/>
                <a:ext cx="387344" cy="363077"/>
              </a:xfrm>
              <a:custGeom>
                <a:avLst/>
                <a:gdLst>
                  <a:gd name="connsiteX0" fmla="*/ 240677 w 387344"/>
                  <a:gd name="connsiteY0" fmla="*/ 0 h 363077"/>
                  <a:gd name="connsiteX1" fmla="*/ 387344 w 387344"/>
                  <a:gd name="connsiteY1" fmla="*/ 0 h 363077"/>
                  <a:gd name="connsiteX2" fmla="*/ 0 w 387344"/>
                  <a:gd name="connsiteY2" fmla="*/ 363077 h 363077"/>
                  <a:gd name="connsiteX3" fmla="*/ 0 w 387344"/>
                  <a:gd name="connsiteY3" fmla="*/ 225599 h 36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344" h="363077">
                    <a:moveTo>
                      <a:pt x="240677" y="0"/>
                    </a:moveTo>
                    <a:lnTo>
                      <a:pt x="387344" y="0"/>
                    </a:lnTo>
                    <a:lnTo>
                      <a:pt x="0" y="363077"/>
                    </a:lnTo>
                    <a:lnTo>
                      <a:pt x="0" y="2255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1897326" y="2026273"/>
              <a:ext cx="8359396" cy="1685473"/>
              <a:chOff x="1670540" y="4711782"/>
              <a:chExt cx="8359396" cy="1685473"/>
            </a:xfrm>
          </p:grpSpPr>
          <p:sp>
            <p:nvSpPr>
              <p:cNvPr id="65" name="사각형: 둥근 모서리 34"/>
              <p:cNvSpPr/>
              <p:nvPr/>
            </p:nvSpPr>
            <p:spPr>
              <a:xfrm>
                <a:off x="1670540" y="4711782"/>
                <a:ext cx="8291146" cy="395654"/>
              </a:xfrm>
              <a:prstGeom prst="round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2021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년 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학기 도시방재안전 협동과정 교과목 개편 예정</a:t>
                </a:r>
                <a:endParaRPr lang="ko-KR" altLang="en-US" sz="17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67" name="사각형: 둥근 모서리 56"/>
              <p:cNvSpPr/>
              <p:nvPr/>
            </p:nvSpPr>
            <p:spPr>
              <a:xfrm>
                <a:off x="1738790" y="5132639"/>
                <a:ext cx="8291146" cy="1264616"/>
              </a:xfrm>
              <a:prstGeom prst="round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-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재난안전분야 </a:t>
                </a:r>
                <a:r>
                  <a:rPr lang="ko-KR" altLang="en-US" sz="17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융복합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관련 교과목으로 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과목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추가 개편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예정</a:t>
                </a:r>
                <a:r>
                  <a:rPr lang="en-US" altLang="ko-KR" sz="17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  <a:endParaRPr lang="ko-KR" altLang="en-US" sz="17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516259" y="2609660"/>
            <a:ext cx="8518031" cy="3229329"/>
            <a:chOff x="471167" y="2401123"/>
            <a:chExt cx="8600405" cy="3519844"/>
          </a:xfrm>
        </p:grpSpPr>
        <p:grpSp>
          <p:nvGrpSpPr>
            <p:cNvPr id="70" name="그룹 69"/>
            <p:cNvGrpSpPr/>
            <p:nvPr/>
          </p:nvGrpSpPr>
          <p:grpSpPr>
            <a:xfrm>
              <a:off x="756061" y="2401125"/>
              <a:ext cx="2080812" cy="1107796"/>
              <a:chOff x="566292" y="1913697"/>
              <a:chExt cx="3081562" cy="1289608"/>
            </a:xfrm>
          </p:grpSpPr>
          <p:sp>
            <p:nvSpPr>
              <p:cNvPr id="81" name="직사각형 80"/>
              <p:cNvSpPr/>
              <p:nvPr/>
            </p:nvSpPr>
            <p:spPr>
              <a:xfrm>
                <a:off x="566996" y="2372648"/>
                <a:ext cx="3080858" cy="83065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2" name="그룹 81"/>
              <p:cNvGrpSpPr/>
              <p:nvPr/>
            </p:nvGrpSpPr>
            <p:grpSpPr>
              <a:xfrm>
                <a:off x="566292" y="1913697"/>
                <a:ext cx="3081476" cy="417888"/>
                <a:chOff x="566292" y="1913697"/>
                <a:chExt cx="2420055" cy="417888"/>
              </a:xfrm>
            </p:grpSpPr>
            <p:sp>
              <p:nvSpPr>
                <p:cNvPr id="83" name="직사각형 82"/>
                <p:cNvSpPr/>
                <p:nvPr/>
              </p:nvSpPr>
              <p:spPr>
                <a:xfrm>
                  <a:off x="566292" y="1913697"/>
                  <a:ext cx="2420054" cy="360000"/>
                </a:xfrm>
                <a:prstGeom prst="rect">
                  <a:avLst/>
                </a:prstGeom>
                <a:solidFill>
                  <a:srgbClr val="3684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lvl="1" algn="ctr">
                    <a:lnSpc>
                      <a:spcPct val="90000"/>
                    </a:lnSpc>
                    <a:buClr>
                      <a:prstClr val="black"/>
                    </a:buClr>
                    <a:buSzPct val="50000"/>
                    <a:tabLst>
                      <a:tab pos="5648325" algn="l"/>
                    </a:tabLst>
                    <a:defRPr/>
                  </a:pPr>
                  <a:r>
                    <a:rPr lang="ko-KR" altLang="en-US" spc="-30" dirty="0" smtClean="0">
                      <a:ln>
                        <a:solidFill>
                          <a:srgbClr val="FFFFF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신설 교과목 명</a:t>
                  </a:r>
                  <a:endParaRPr lang="ko-KR" altLang="en-US" spc="-3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cxnSp>
              <p:nvCxnSpPr>
                <p:cNvPr id="84" name="직선 연결선 83"/>
                <p:cNvCxnSpPr/>
                <p:nvPr/>
              </p:nvCxnSpPr>
              <p:spPr>
                <a:xfrm>
                  <a:off x="566293" y="2331585"/>
                  <a:ext cx="2420054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8" name="그룹 77"/>
            <p:cNvGrpSpPr/>
            <p:nvPr/>
          </p:nvGrpSpPr>
          <p:grpSpPr>
            <a:xfrm>
              <a:off x="2993966" y="2401123"/>
              <a:ext cx="6077436" cy="358975"/>
              <a:chOff x="560453" y="1913695"/>
              <a:chExt cx="2425894" cy="417890"/>
            </a:xfrm>
          </p:grpSpPr>
          <p:sp>
            <p:nvSpPr>
              <p:cNvPr id="79" name="직사각형 78"/>
              <p:cNvSpPr/>
              <p:nvPr/>
            </p:nvSpPr>
            <p:spPr>
              <a:xfrm>
                <a:off x="560453" y="1913695"/>
                <a:ext cx="2425894" cy="360000"/>
              </a:xfrm>
              <a:prstGeom prst="rect">
                <a:avLst/>
              </a:prstGeom>
              <a:solidFill>
                <a:srgbClr val="1561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1" algn="ctr">
                  <a:lnSpc>
                    <a:spcPct val="90000"/>
                  </a:lnSpc>
                  <a:buClr>
                    <a:prstClr val="black"/>
                  </a:buClr>
                  <a:buSzPct val="50000"/>
                  <a:tabLst>
                    <a:tab pos="5648325" algn="l"/>
                  </a:tabLst>
                  <a:defRPr/>
                </a:pPr>
                <a:r>
                  <a:rPr lang="ko-KR" altLang="en-US" spc="-30" dirty="0" smtClean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 내용</a:t>
                </a:r>
                <a:endParaRPr lang="ko-KR" altLang="en-US" spc="-3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566293" y="2331585"/>
                <a:ext cx="242005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사각형: 둥근 모서리 34"/>
            <p:cNvSpPr/>
            <p:nvPr/>
          </p:nvSpPr>
          <p:spPr>
            <a:xfrm>
              <a:off x="488504" y="3003058"/>
              <a:ext cx="2638004" cy="26837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재난인문학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009980" y="2795372"/>
              <a:ext cx="6061592" cy="713549"/>
              <a:chOff x="2566621" y="3097323"/>
              <a:chExt cx="5428145" cy="933895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사각형: 둥근 모서리 34"/>
              <p:cNvSpPr/>
              <p:nvPr/>
            </p:nvSpPr>
            <p:spPr>
              <a:xfrm>
                <a:off x="2716723" y="3193979"/>
                <a:ext cx="5126549" cy="702492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재난안전을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인문 및 사회학적 측면으로 접근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</a:p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 필요성 및 진정성 습득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66" name="직사각형 65"/>
            <p:cNvSpPr/>
            <p:nvPr/>
          </p:nvSpPr>
          <p:spPr>
            <a:xfrm>
              <a:off x="756750" y="3601319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56061" y="4411262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사각형: 둥근 모서리 34"/>
            <p:cNvSpPr/>
            <p:nvPr/>
          </p:nvSpPr>
          <p:spPr>
            <a:xfrm>
              <a:off x="471167" y="3838809"/>
              <a:ext cx="2638004" cy="26837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재난윤리학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90" name="그룹 89"/>
            <p:cNvGrpSpPr/>
            <p:nvPr/>
          </p:nvGrpSpPr>
          <p:grpSpPr>
            <a:xfrm>
              <a:off x="2993966" y="3596207"/>
              <a:ext cx="6061592" cy="713549"/>
              <a:chOff x="2566621" y="3097323"/>
              <a:chExt cx="5428145" cy="933895"/>
            </a:xfrm>
          </p:grpSpPr>
          <p:sp>
            <p:nvSpPr>
              <p:cNvPr id="91" name="직사각형 90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사각형: 둥근 모서리 34"/>
              <p:cNvSpPr/>
              <p:nvPr/>
            </p:nvSpPr>
            <p:spPr>
              <a:xfrm>
                <a:off x="2716723" y="3193976"/>
                <a:ext cx="5126549" cy="702492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재난관련 인간의 도덕적 측면의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지식습득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</a:p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재난상황 속 인간의 선한 행동과 삶을 윤리학적 측면에서 학습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00" name="직사각형 99"/>
            <p:cNvSpPr/>
            <p:nvPr/>
          </p:nvSpPr>
          <p:spPr>
            <a:xfrm>
              <a:off x="756061" y="5202992"/>
              <a:ext cx="2080336" cy="7179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2993966" y="4409952"/>
              <a:ext cx="6061592" cy="713549"/>
              <a:chOff x="2566621" y="3097323"/>
              <a:chExt cx="5428145" cy="933895"/>
            </a:xfrm>
          </p:grpSpPr>
          <p:sp>
            <p:nvSpPr>
              <p:cNvPr id="103" name="직사각형 102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사각형: 둥근 모서리 34"/>
              <p:cNvSpPr/>
              <p:nvPr/>
            </p:nvSpPr>
            <p:spPr>
              <a:xfrm>
                <a:off x="2716723" y="3193977"/>
                <a:ext cx="5126549" cy="702492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재난으로 발생되는 직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간접적인 피해 연구를 통한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사회경제 파급효과 및 예방대책 습득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05" name="그룹 104"/>
            <p:cNvGrpSpPr/>
            <p:nvPr/>
          </p:nvGrpSpPr>
          <p:grpSpPr>
            <a:xfrm>
              <a:off x="2978727" y="5193886"/>
              <a:ext cx="6061592" cy="713549"/>
              <a:chOff x="2566621" y="3097323"/>
              <a:chExt cx="5428145" cy="933895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2566621" y="3097323"/>
                <a:ext cx="5428145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사각형: 둥근 모서리 34"/>
              <p:cNvSpPr/>
              <p:nvPr/>
            </p:nvSpPr>
            <p:spPr>
              <a:xfrm>
                <a:off x="2716723" y="3369601"/>
                <a:ext cx="5126549" cy="35124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/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재난상황 속 인간심리변화 고찰 및 트라우마와 스트레스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개입방법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탐구 </a:t>
                </a:r>
                <a:endParaRPr lang="ko-KR" altLang="en-US" sz="1600" dirty="0">
                  <a:solidFill>
                    <a:srgbClr val="1561A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08" name="사각형: 둥근 모서리 34"/>
            <p:cNvSpPr/>
            <p:nvPr/>
          </p:nvSpPr>
          <p:spPr>
            <a:xfrm>
              <a:off x="509542" y="4672389"/>
              <a:ext cx="2638004" cy="26837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재난경제학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9" name="사각형: 둥근 모서리 34"/>
            <p:cNvSpPr/>
            <p:nvPr/>
          </p:nvSpPr>
          <p:spPr>
            <a:xfrm>
              <a:off x="500416" y="5401923"/>
              <a:ext cx="2638004" cy="26837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재난심리학</a:t>
              </a:r>
              <a:endParaRPr lang="ko-KR" altLang="en-US" sz="16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p.18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490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07876" y="420640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07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17233" y="565711"/>
            <a:ext cx="29283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교과목 개설 및 개선 방안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-392906" y="-295586"/>
            <a:ext cx="184731" cy="34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-392906" y="-295586"/>
            <a:ext cx="184731" cy="34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-392906" y="-295586"/>
            <a:ext cx="184731" cy="34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-392906" y="-295586"/>
            <a:ext cx="184731" cy="34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8" name="TextBox 157"/>
          <p:cNvSpPr txBox="1"/>
          <p:nvPr/>
        </p:nvSpPr>
        <p:spPr>
          <a:xfrm>
            <a:off x="-112717" y="5983664"/>
            <a:ext cx="3053717" cy="34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이탈방지를 위한 난간 필요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42288" y="749791"/>
            <a:ext cx="11748674" cy="5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p.17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4099" name="_x547255248" descr="EMB00000abc40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561" y="1302438"/>
            <a:ext cx="5400675" cy="485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714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89766" y="411587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08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99124" y="556658"/>
            <a:ext cx="37904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전문가 활용 및 교육생 확보 계획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-118606" y="1716466"/>
            <a:ext cx="9602282" cy="910084"/>
            <a:chOff x="568345" y="3572086"/>
            <a:chExt cx="8713284" cy="1003730"/>
          </a:xfrm>
        </p:grpSpPr>
        <p:grpSp>
          <p:nvGrpSpPr>
            <p:cNvPr id="96" name="그룹 95"/>
            <p:cNvGrpSpPr/>
            <p:nvPr/>
          </p:nvGrpSpPr>
          <p:grpSpPr>
            <a:xfrm>
              <a:off x="568345" y="3587536"/>
              <a:ext cx="2387929" cy="988280"/>
              <a:chOff x="973430" y="3571818"/>
              <a:chExt cx="2387929" cy="988280"/>
            </a:xfrm>
          </p:grpSpPr>
          <p:grpSp>
            <p:nvGrpSpPr>
              <p:cNvPr id="101" name="그룹 100"/>
              <p:cNvGrpSpPr/>
              <p:nvPr/>
            </p:nvGrpSpPr>
            <p:grpSpPr>
              <a:xfrm rot="16200000">
                <a:off x="1733653" y="3299374"/>
                <a:ext cx="988280" cy="1533167"/>
                <a:chOff x="377932" y="2382923"/>
                <a:chExt cx="3269926" cy="882796"/>
              </a:xfrm>
            </p:grpSpPr>
            <p:sp>
              <p:nvSpPr>
                <p:cNvPr id="111" name="직사각형 110"/>
                <p:cNvSpPr/>
                <p:nvPr/>
              </p:nvSpPr>
              <p:spPr>
                <a:xfrm>
                  <a:off x="377932" y="2382923"/>
                  <a:ext cx="3269926" cy="83065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12" name="직선 연결선 111"/>
                <p:cNvCxnSpPr/>
                <p:nvPr/>
              </p:nvCxnSpPr>
              <p:spPr>
                <a:xfrm>
                  <a:off x="566279" y="3265719"/>
                  <a:ext cx="308149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0" name="사각형: 둥근 모서리 34"/>
              <p:cNvSpPr/>
              <p:nvPr/>
            </p:nvSpPr>
            <p:spPr>
              <a:xfrm>
                <a:off x="973430" y="3847127"/>
                <a:ext cx="2387929" cy="492443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현장 전문인력 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활용계획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2693563" y="3572086"/>
              <a:ext cx="6588066" cy="1003730"/>
              <a:chOff x="2487187" y="3097323"/>
              <a:chExt cx="6517436" cy="933895"/>
            </a:xfrm>
          </p:grpSpPr>
          <p:sp>
            <p:nvSpPr>
              <p:cNvPr id="98" name="직사각형 97"/>
              <p:cNvSpPr/>
              <p:nvPr/>
            </p:nvSpPr>
            <p:spPr>
              <a:xfrm>
                <a:off x="2487187" y="3097323"/>
                <a:ext cx="6517436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사각형: 둥근 모서리 34"/>
              <p:cNvSpPr/>
              <p:nvPr/>
            </p:nvSpPr>
            <p:spPr>
              <a:xfrm>
                <a:off x="2716723" y="3292563"/>
                <a:ext cx="5542834" cy="505327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현장 전문인력 교육 프로그램 개설 및 활용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방재안전분야 외부전문가와 공동연구 진행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53" name="그룹 52"/>
          <p:cNvGrpSpPr/>
          <p:nvPr/>
        </p:nvGrpSpPr>
        <p:grpSpPr>
          <a:xfrm>
            <a:off x="-103854" y="2701568"/>
            <a:ext cx="9588237" cy="852001"/>
            <a:chOff x="586179" y="3572089"/>
            <a:chExt cx="8695496" cy="1172427"/>
          </a:xfrm>
        </p:grpSpPr>
        <p:grpSp>
          <p:nvGrpSpPr>
            <p:cNvPr id="54" name="그룹 53"/>
            <p:cNvGrpSpPr/>
            <p:nvPr/>
          </p:nvGrpSpPr>
          <p:grpSpPr>
            <a:xfrm>
              <a:off x="586179" y="3587533"/>
              <a:ext cx="2387929" cy="1154383"/>
              <a:chOff x="991264" y="3571815"/>
              <a:chExt cx="2387929" cy="1154383"/>
            </a:xfrm>
          </p:grpSpPr>
          <p:grpSp>
            <p:nvGrpSpPr>
              <p:cNvPr id="74" name="그룹 73"/>
              <p:cNvGrpSpPr/>
              <p:nvPr/>
            </p:nvGrpSpPr>
            <p:grpSpPr>
              <a:xfrm rot="16200000">
                <a:off x="1650604" y="3382416"/>
                <a:ext cx="1154383" cy="1533181"/>
                <a:chOff x="-171647" y="2382917"/>
                <a:chExt cx="3819512" cy="882803"/>
              </a:xfrm>
            </p:grpSpPr>
            <p:sp>
              <p:nvSpPr>
                <p:cNvPr id="76" name="직사각형 75"/>
                <p:cNvSpPr/>
                <p:nvPr/>
              </p:nvSpPr>
              <p:spPr>
                <a:xfrm>
                  <a:off x="-171647" y="2382917"/>
                  <a:ext cx="3819512" cy="83065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95" name="직선 연결선 94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사각형: 둥근 모서리 34"/>
              <p:cNvSpPr/>
              <p:nvPr/>
            </p:nvSpPr>
            <p:spPr>
              <a:xfrm>
                <a:off x="991264" y="4039063"/>
                <a:ext cx="2387929" cy="2462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산학협력 방안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8" name="그룹 67"/>
            <p:cNvGrpSpPr/>
            <p:nvPr/>
          </p:nvGrpSpPr>
          <p:grpSpPr>
            <a:xfrm>
              <a:off x="2693608" y="3572089"/>
              <a:ext cx="6588067" cy="1172427"/>
              <a:chOff x="2487232" y="3097323"/>
              <a:chExt cx="6517437" cy="1090854"/>
            </a:xfrm>
          </p:grpSpPr>
          <p:sp>
            <p:nvSpPr>
              <p:cNvPr id="72" name="직사각형 71"/>
              <p:cNvSpPr/>
              <p:nvPr/>
            </p:nvSpPr>
            <p:spPr>
              <a:xfrm>
                <a:off x="2487232" y="3097323"/>
                <a:ext cx="6517437" cy="109085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사각형: 둥근 모서리 34"/>
              <p:cNvSpPr/>
              <p:nvPr/>
            </p:nvSpPr>
            <p:spPr>
              <a:xfrm>
                <a:off x="2716723" y="3339755"/>
                <a:ext cx="6287314" cy="630496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현장실습 및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인턴쉽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프로그램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-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산업체 및 교육생 수요조사 기반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학기당 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회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실시 예정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114" name="그룹 113"/>
          <p:cNvGrpSpPr/>
          <p:nvPr/>
        </p:nvGrpSpPr>
        <p:grpSpPr>
          <a:xfrm>
            <a:off x="-136005" y="4033377"/>
            <a:ext cx="9602282" cy="852372"/>
            <a:chOff x="568345" y="3572086"/>
            <a:chExt cx="8713284" cy="1003730"/>
          </a:xfrm>
        </p:grpSpPr>
        <p:grpSp>
          <p:nvGrpSpPr>
            <p:cNvPr id="124" name="그룹 123"/>
            <p:cNvGrpSpPr/>
            <p:nvPr/>
          </p:nvGrpSpPr>
          <p:grpSpPr>
            <a:xfrm>
              <a:off x="568345" y="3587536"/>
              <a:ext cx="2387929" cy="988280"/>
              <a:chOff x="973430" y="3571818"/>
              <a:chExt cx="2387929" cy="988280"/>
            </a:xfrm>
          </p:grpSpPr>
          <p:grpSp>
            <p:nvGrpSpPr>
              <p:cNvPr id="128" name="그룹 127"/>
              <p:cNvGrpSpPr/>
              <p:nvPr/>
            </p:nvGrpSpPr>
            <p:grpSpPr>
              <a:xfrm rot="16200000">
                <a:off x="1733653" y="3299374"/>
                <a:ext cx="988280" cy="1533167"/>
                <a:chOff x="377932" y="2382923"/>
                <a:chExt cx="3269926" cy="882796"/>
              </a:xfrm>
            </p:grpSpPr>
            <p:sp>
              <p:nvSpPr>
                <p:cNvPr id="130" name="직사각형 129"/>
                <p:cNvSpPr/>
                <p:nvPr/>
              </p:nvSpPr>
              <p:spPr>
                <a:xfrm>
                  <a:off x="377932" y="2382923"/>
                  <a:ext cx="3269926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31" name="직선 연결선 130"/>
                <p:cNvCxnSpPr/>
                <p:nvPr/>
              </p:nvCxnSpPr>
              <p:spPr>
                <a:xfrm>
                  <a:off x="566279" y="3265719"/>
                  <a:ext cx="308149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9" name="사각형: 둥근 모서리 34"/>
              <p:cNvSpPr/>
              <p:nvPr/>
            </p:nvSpPr>
            <p:spPr>
              <a:xfrm>
                <a:off x="973430" y="3970238"/>
                <a:ext cx="2387929" cy="2462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교육생 </a:t>
                </a:r>
                <a:r>
                  <a:rPr lang="ko-KR" altLang="en-US" sz="16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확보계획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25" name="그룹 124"/>
            <p:cNvGrpSpPr/>
            <p:nvPr/>
          </p:nvGrpSpPr>
          <p:grpSpPr>
            <a:xfrm>
              <a:off x="2693563" y="3572086"/>
              <a:ext cx="6588066" cy="1003730"/>
              <a:chOff x="2487187" y="3097323"/>
              <a:chExt cx="6517436" cy="933895"/>
            </a:xfrm>
          </p:grpSpPr>
          <p:sp>
            <p:nvSpPr>
              <p:cNvPr id="126" name="직사각형 125"/>
              <p:cNvSpPr/>
              <p:nvPr/>
            </p:nvSpPr>
            <p:spPr>
              <a:xfrm>
                <a:off x="2487187" y="3097323"/>
                <a:ext cx="6517436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사각형: 둥근 모서리 34"/>
              <p:cNvSpPr/>
              <p:nvPr/>
            </p:nvSpPr>
            <p:spPr>
              <a:xfrm>
                <a:off x="2716723" y="3295295"/>
                <a:ext cx="6287900" cy="53954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인터넷 공고 및 장학금 제도 활용 산업체 홍보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2020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학기 석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박사과정 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3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명 진학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2021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학기 석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박사과정 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5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명 진학 </a:t>
                </a:r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예정</a:t>
                </a:r>
              </a:p>
            </p:txBody>
          </p:sp>
        </p:grpSp>
      </p:grpSp>
      <p:grpSp>
        <p:nvGrpSpPr>
          <p:cNvPr id="115" name="그룹 114"/>
          <p:cNvGrpSpPr/>
          <p:nvPr/>
        </p:nvGrpSpPr>
        <p:grpSpPr>
          <a:xfrm>
            <a:off x="-121253" y="4973182"/>
            <a:ext cx="9588237" cy="1074956"/>
            <a:chOff x="586179" y="3572089"/>
            <a:chExt cx="8695496" cy="1251664"/>
          </a:xfrm>
        </p:grpSpPr>
        <p:grpSp>
          <p:nvGrpSpPr>
            <p:cNvPr id="116" name="그룹 115"/>
            <p:cNvGrpSpPr/>
            <p:nvPr/>
          </p:nvGrpSpPr>
          <p:grpSpPr>
            <a:xfrm>
              <a:off x="586179" y="3587535"/>
              <a:ext cx="2387929" cy="1232400"/>
              <a:chOff x="991264" y="3571817"/>
              <a:chExt cx="2387929" cy="1232400"/>
            </a:xfrm>
          </p:grpSpPr>
          <p:grpSp>
            <p:nvGrpSpPr>
              <p:cNvPr id="120" name="그룹 119"/>
              <p:cNvGrpSpPr/>
              <p:nvPr/>
            </p:nvGrpSpPr>
            <p:grpSpPr>
              <a:xfrm rot="16200000">
                <a:off x="1611595" y="3421426"/>
                <a:ext cx="1232400" cy="1533181"/>
                <a:chOff x="-429787" y="2382917"/>
                <a:chExt cx="4077647" cy="882803"/>
              </a:xfrm>
            </p:grpSpPr>
            <p:sp>
              <p:nvSpPr>
                <p:cNvPr id="122" name="직사각형 121"/>
                <p:cNvSpPr/>
                <p:nvPr/>
              </p:nvSpPr>
              <p:spPr>
                <a:xfrm>
                  <a:off x="-429787" y="2382917"/>
                  <a:ext cx="4077647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23" name="직선 연결선 122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1" name="사각형: 둥근 모서리 34"/>
              <p:cNvSpPr/>
              <p:nvPr/>
            </p:nvSpPr>
            <p:spPr>
              <a:xfrm>
                <a:off x="991264" y="4039063"/>
                <a:ext cx="2387929" cy="24622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우수인력 </a:t>
                </a:r>
                <a:r>
                  <a:rPr lang="ko-KR" altLang="en-US" sz="16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유인방안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17" name="그룹 116"/>
            <p:cNvGrpSpPr/>
            <p:nvPr/>
          </p:nvGrpSpPr>
          <p:grpSpPr>
            <a:xfrm>
              <a:off x="2693608" y="3572089"/>
              <a:ext cx="6588067" cy="1251664"/>
              <a:chOff x="2487232" y="3097323"/>
              <a:chExt cx="6517437" cy="1164578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2487232" y="3097323"/>
                <a:ext cx="6517437" cy="116457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9" name="사각형: 둥근 모서리 34"/>
              <p:cNvSpPr/>
              <p:nvPr/>
            </p:nvSpPr>
            <p:spPr>
              <a:xfrm>
                <a:off x="2716723" y="3311366"/>
                <a:ext cx="6287314" cy="68727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교육수혜자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만족도 조사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산업체 관점에서의 기여도 평가 실시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학술논문 발표 독려를 위한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논문발표자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장학금 지급 예정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cxnSp>
        <p:nvCxnSpPr>
          <p:cNvPr id="132" name="직선 연결선 131"/>
          <p:cNvCxnSpPr/>
          <p:nvPr/>
        </p:nvCxnSpPr>
        <p:spPr>
          <a:xfrm flipV="1">
            <a:off x="414334" y="3829291"/>
            <a:ext cx="9069342" cy="9054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p.28, 35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1785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89766" y="411587"/>
            <a:ext cx="5039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09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99124" y="556658"/>
            <a:ext cx="310630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err="1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기반연구</a:t>
            </a:r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계획 및 활용방안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81162" y="1286897"/>
            <a:ext cx="1045869" cy="621315"/>
          </a:xfrm>
          <a:prstGeom prst="rect">
            <a:avLst/>
          </a:prstGeom>
          <a:gradFill>
            <a:gsLst>
              <a:gs pos="0">
                <a:srgbClr val="1561AD"/>
              </a:gs>
              <a:gs pos="100000">
                <a:srgbClr val="0D3A67"/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180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ln w="0"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445704" y="1335884"/>
            <a:ext cx="150415" cy="602409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866934" y="1289486"/>
            <a:ext cx="8599717" cy="625951"/>
            <a:chOff x="1480918" y="1329759"/>
            <a:chExt cx="8731680" cy="2678620"/>
          </a:xfrm>
        </p:grpSpPr>
        <p:grpSp>
          <p:nvGrpSpPr>
            <p:cNvPr id="56" name="그룹 55"/>
            <p:cNvGrpSpPr/>
            <p:nvPr/>
          </p:nvGrpSpPr>
          <p:grpSpPr>
            <a:xfrm>
              <a:off x="1546317" y="1329760"/>
              <a:ext cx="8642154" cy="2678619"/>
              <a:chOff x="557214" y="1964819"/>
              <a:chExt cx="8642154" cy="2678619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557214" y="1964819"/>
                <a:ext cx="8642154" cy="2678619"/>
              </a:xfrm>
              <a:prstGeom prst="roundRect">
                <a:avLst>
                  <a:gd name="adj" fmla="val 5000"/>
                </a:avLst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25467" y="2027005"/>
                <a:ext cx="8505650" cy="25449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480918" y="1329759"/>
              <a:ext cx="951252" cy="698531"/>
              <a:chOff x="491815" y="1964818"/>
              <a:chExt cx="951252" cy="698531"/>
            </a:xfrm>
          </p:grpSpPr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791957">
                <a:off x="892938" y="1885360"/>
                <a:ext cx="149006" cy="951252"/>
              </a:xfrm>
              <a:prstGeom prst="rect">
                <a:avLst/>
              </a:prstGeom>
            </p:spPr>
          </p:pic>
          <p:sp>
            <p:nvSpPr>
              <p:cNvPr id="61" name="자유형 60"/>
              <p:cNvSpPr/>
              <p:nvPr/>
            </p:nvSpPr>
            <p:spPr>
              <a:xfrm>
                <a:off x="557215" y="1964822"/>
                <a:ext cx="670060" cy="670060"/>
              </a:xfrm>
              <a:custGeom>
                <a:avLst/>
                <a:gdLst>
                  <a:gd name="connsiteX0" fmla="*/ 384449 w 670060"/>
                  <a:gd name="connsiteY0" fmla="*/ 0 h 670060"/>
                  <a:gd name="connsiteX1" fmla="*/ 670060 w 670060"/>
                  <a:gd name="connsiteY1" fmla="*/ 0 h 670060"/>
                  <a:gd name="connsiteX2" fmla="*/ 0 w 670060"/>
                  <a:gd name="connsiteY2" fmla="*/ 670060 h 670060"/>
                  <a:gd name="connsiteX3" fmla="*/ 0 w 670060"/>
                  <a:gd name="connsiteY3" fmla="*/ 360364 h 67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060" h="670060">
                    <a:moveTo>
                      <a:pt x="384449" y="0"/>
                    </a:moveTo>
                    <a:lnTo>
                      <a:pt x="670060" y="0"/>
                    </a:lnTo>
                    <a:lnTo>
                      <a:pt x="0" y="670060"/>
                    </a:lnTo>
                    <a:lnTo>
                      <a:pt x="0" y="360364"/>
                    </a:lnTo>
                    <a:close/>
                  </a:path>
                </a:pathLst>
              </a:custGeom>
              <a:solidFill>
                <a:srgbClr val="0D3A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자유형 61"/>
              <p:cNvSpPr/>
              <p:nvPr/>
            </p:nvSpPr>
            <p:spPr>
              <a:xfrm>
                <a:off x="557215" y="1964818"/>
                <a:ext cx="745218" cy="698531"/>
              </a:xfrm>
              <a:custGeom>
                <a:avLst/>
                <a:gdLst>
                  <a:gd name="connsiteX0" fmla="*/ 394768 w 491501"/>
                  <a:gd name="connsiteY0" fmla="*/ 0 h 491501"/>
                  <a:gd name="connsiteX1" fmla="*/ 491501 w 491501"/>
                  <a:gd name="connsiteY1" fmla="*/ 0 h 491501"/>
                  <a:gd name="connsiteX2" fmla="*/ 0 w 491501"/>
                  <a:gd name="connsiteY2" fmla="*/ 491501 h 491501"/>
                  <a:gd name="connsiteX3" fmla="*/ 0 w 491501"/>
                  <a:gd name="connsiteY3" fmla="*/ 394768 h 49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1501" h="491501">
                    <a:moveTo>
                      <a:pt x="394768" y="0"/>
                    </a:moveTo>
                    <a:lnTo>
                      <a:pt x="491501" y="0"/>
                    </a:lnTo>
                    <a:lnTo>
                      <a:pt x="0" y="491501"/>
                    </a:lnTo>
                    <a:lnTo>
                      <a:pt x="0" y="3947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557213" y="1964818"/>
                <a:ext cx="387344" cy="363077"/>
              </a:xfrm>
              <a:custGeom>
                <a:avLst/>
                <a:gdLst>
                  <a:gd name="connsiteX0" fmla="*/ 240677 w 387344"/>
                  <a:gd name="connsiteY0" fmla="*/ 0 h 363077"/>
                  <a:gd name="connsiteX1" fmla="*/ 387344 w 387344"/>
                  <a:gd name="connsiteY1" fmla="*/ 0 h 363077"/>
                  <a:gd name="connsiteX2" fmla="*/ 0 w 387344"/>
                  <a:gd name="connsiteY2" fmla="*/ 363077 h 363077"/>
                  <a:gd name="connsiteX3" fmla="*/ 0 w 387344"/>
                  <a:gd name="connsiteY3" fmla="*/ 225599 h 36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344" h="363077">
                    <a:moveTo>
                      <a:pt x="240677" y="0"/>
                    </a:moveTo>
                    <a:lnTo>
                      <a:pt x="387344" y="0"/>
                    </a:lnTo>
                    <a:lnTo>
                      <a:pt x="0" y="363077"/>
                    </a:lnTo>
                    <a:lnTo>
                      <a:pt x="0" y="2255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65" name="사각형: 둥근 모서리 34"/>
            <p:cNvSpPr/>
            <p:nvPr/>
          </p:nvSpPr>
          <p:spPr>
            <a:xfrm>
              <a:off x="1921452" y="2441598"/>
              <a:ext cx="8291146" cy="395654"/>
            </a:xfrm>
            <a:prstGeom prst="round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재난관리분야 </a:t>
              </a:r>
              <a:r>
                <a:rPr lang="ko-KR" altLang="en-US" sz="17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기반연구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계획과 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 정책과의 연계 </a:t>
              </a:r>
              <a:r>
                <a:rPr lang="ko-KR" altLang="en-US" sz="17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적정성 </a:t>
              </a:r>
              <a:endParaRPr lang="ko-KR" altLang="en-US" sz="17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-14575" y="2252982"/>
            <a:ext cx="9481226" cy="1045711"/>
            <a:chOff x="568345" y="3587536"/>
            <a:chExt cx="8713284" cy="1005694"/>
          </a:xfrm>
        </p:grpSpPr>
        <p:grpSp>
          <p:nvGrpSpPr>
            <p:cNvPr id="110" name="그룹 109"/>
            <p:cNvGrpSpPr/>
            <p:nvPr/>
          </p:nvGrpSpPr>
          <p:grpSpPr>
            <a:xfrm>
              <a:off x="568345" y="3587536"/>
              <a:ext cx="2387929" cy="988280"/>
              <a:chOff x="973430" y="3571818"/>
              <a:chExt cx="2387929" cy="988280"/>
            </a:xfrm>
          </p:grpSpPr>
          <p:grpSp>
            <p:nvGrpSpPr>
              <p:cNvPr id="114" name="그룹 113"/>
              <p:cNvGrpSpPr/>
              <p:nvPr/>
            </p:nvGrpSpPr>
            <p:grpSpPr>
              <a:xfrm rot="16200000">
                <a:off x="1733653" y="3299374"/>
                <a:ext cx="988280" cy="1533167"/>
                <a:chOff x="377932" y="2382923"/>
                <a:chExt cx="3269926" cy="882796"/>
              </a:xfrm>
            </p:grpSpPr>
            <p:sp>
              <p:nvSpPr>
                <p:cNvPr id="116" name="직사각형 115"/>
                <p:cNvSpPr/>
                <p:nvPr/>
              </p:nvSpPr>
              <p:spPr>
                <a:xfrm>
                  <a:off x="377932" y="2382923"/>
                  <a:ext cx="3269926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17" name="직선 연결선 116"/>
                <p:cNvCxnSpPr/>
                <p:nvPr/>
              </p:nvCxnSpPr>
              <p:spPr>
                <a:xfrm>
                  <a:off x="566279" y="3265719"/>
                  <a:ext cx="308149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5" name="사각형: 둥근 모서리 34"/>
              <p:cNvSpPr/>
              <p:nvPr/>
            </p:nvSpPr>
            <p:spPr>
              <a:xfrm>
                <a:off x="973430" y="3821791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방재안전</a:t>
                </a:r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관련 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학술대회 참여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11" name="그룹 110"/>
            <p:cNvGrpSpPr/>
            <p:nvPr/>
          </p:nvGrpSpPr>
          <p:grpSpPr>
            <a:xfrm>
              <a:off x="2693563" y="3589500"/>
              <a:ext cx="6588066" cy="1003730"/>
              <a:chOff x="2487187" y="3113525"/>
              <a:chExt cx="6517436" cy="933895"/>
            </a:xfrm>
          </p:grpSpPr>
          <p:sp>
            <p:nvSpPr>
              <p:cNvPr id="112" name="직사각형 111"/>
              <p:cNvSpPr/>
              <p:nvPr/>
            </p:nvSpPr>
            <p:spPr>
              <a:xfrm>
                <a:off x="2487187" y="3113525"/>
                <a:ext cx="6517436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사각형: 둥근 모서리 34"/>
              <p:cNvSpPr/>
              <p:nvPr/>
            </p:nvSpPr>
            <p:spPr>
              <a:xfrm>
                <a:off x="2716723" y="3190534"/>
                <a:ext cx="5542834" cy="75799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연구역량 강화를 위한 구두 및 포스터 발표 참여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관련분야 연구논문 작성 추진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재난안전산업 컨퍼런스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참여를 통한 재난안전산업 연계 추진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74" name="그룹 73"/>
          <p:cNvGrpSpPr/>
          <p:nvPr/>
        </p:nvGrpSpPr>
        <p:grpSpPr>
          <a:xfrm>
            <a:off x="0" y="3369607"/>
            <a:ext cx="9467358" cy="1076199"/>
            <a:chOff x="586179" y="3587533"/>
            <a:chExt cx="8695496" cy="1186938"/>
          </a:xfrm>
        </p:grpSpPr>
        <p:grpSp>
          <p:nvGrpSpPr>
            <p:cNvPr id="75" name="그룹 74"/>
            <p:cNvGrpSpPr/>
            <p:nvPr/>
          </p:nvGrpSpPr>
          <p:grpSpPr>
            <a:xfrm>
              <a:off x="586179" y="3587533"/>
              <a:ext cx="2387929" cy="1154383"/>
              <a:chOff x="991264" y="3571815"/>
              <a:chExt cx="2387929" cy="1154383"/>
            </a:xfrm>
          </p:grpSpPr>
          <p:grpSp>
            <p:nvGrpSpPr>
              <p:cNvPr id="97" name="그룹 96"/>
              <p:cNvGrpSpPr/>
              <p:nvPr/>
            </p:nvGrpSpPr>
            <p:grpSpPr>
              <a:xfrm rot="16200000">
                <a:off x="1650604" y="3382416"/>
                <a:ext cx="1154383" cy="1533181"/>
                <a:chOff x="-171647" y="2382917"/>
                <a:chExt cx="3819512" cy="882803"/>
              </a:xfrm>
            </p:grpSpPr>
            <p:sp>
              <p:nvSpPr>
                <p:cNvPr id="99" name="직사각형 98"/>
                <p:cNvSpPr/>
                <p:nvPr/>
              </p:nvSpPr>
              <p:spPr>
                <a:xfrm>
                  <a:off x="-171647" y="2382917"/>
                  <a:ext cx="3819512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8" name="사각형: 둥근 모서리 34"/>
              <p:cNvSpPr/>
              <p:nvPr/>
            </p:nvSpPr>
            <p:spPr>
              <a:xfrm>
                <a:off x="991264" y="3890617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외부전문가 초청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특강</a:t>
                </a:r>
                <a:r>
                  <a:rPr lang="en-US" altLang="ko-KR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세미나 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76" name="그룹 75"/>
            <p:cNvGrpSpPr/>
            <p:nvPr/>
          </p:nvGrpSpPr>
          <p:grpSpPr>
            <a:xfrm>
              <a:off x="2693608" y="3602044"/>
              <a:ext cx="6588067" cy="1172427"/>
              <a:chOff x="2487232" y="3125193"/>
              <a:chExt cx="6517437" cy="1090854"/>
            </a:xfrm>
          </p:grpSpPr>
          <p:sp>
            <p:nvSpPr>
              <p:cNvPr id="95" name="직사각형 94"/>
              <p:cNvSpPr/>
              <p:nvPr/>
            </p:nvSpPr>
            <p:spPr>
              <a:xfrm>
                <a:off x="2487232" y="3125193"/>
                <a:ext cx="6517437" cy="109085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사각형: 둥근 모서리 34"/>
              <p:cNvSpPr/>
              <p:nvPr/>
            </p:nvSpPr>
            <p:spPr>
              <a:xfrm>
                <a:off x="2716723" y="3276008"/>
                <a:ext cx="6287314" cy="757989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외부전문가 초청 특강 학기당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회 이상 추진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세미나 및 컨퍼런스 학기당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회 이상 추진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대한민국 안전 산업 박람회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참여를 통한 제품 및 기술 확보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관련 전문가 특강 추진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118" name="그룹 117"/>
          <p:cNvGrpSpPr/>
          <p:nvPr/>
        </p:nvGrpSpPr>
        <p:grpSpPr>
          <a:xfrm>
            <a:off x="0" y="4536446"/>
            <a:ext cx="9467358" cy="823205"/>
            <a:chOff x="586179" y="3587533"/>
            <a:chExt cx="8695496" cy="1196454"/>
          </a:xfrm>
        </p:grpSpPr>
        <p:grpSp>
          <p:nvGrpSpPr>
            <p:cNvPr id="119" name="그룹 118"/>
            <p:cNvGrpSpPr/>
            <p:nvPr/>
          </p:nvGrpSpPr>
          <p:grpSpPr>
            <a:xfrm>
              <a:off x="586179" y="3587533"/>
              <a:ext cx="2387929" cy="1154383"/>
              <a:chOff x="991264" y="3571815"/>
              <a:chExt cx="2387929" cy="1154383"/>
            </a:xfrm>
          </p:grpSpPr>
          <p:grpSp>
            <p:nvGrpSpPr>
              <p:cNvPr id="123" name="그룹 122"/>
              <p:cNvGrpSpPr/>
              <p:nvPr/>
            </p:nvGrpSpPr>
            <p:grpSpPr>
              <a:xfrm rot="16200000">
                <a:off x="1650604" y="3382416"/>
                <a:ext cx="1154383" cy="1533181"/>
                <a:chOff x="-171647" y="2382917"/>
                <a:chExt cx="3819512" cy="882803"/>
              </a:xfrm>
            </p:grpSpPr>
            <p:sp>
              <p:nvSpPr>
                <p:cNvPr id="125" name="직사각형 124"/>
                <p:cNvSpPr/>
                <p:nvPr/>
              </p:nvSpPr>
              <p:spPr>
                <a:xfrm>
                  <a:off x="-171647" y="2382917"/>
                  <a:ext cx="3819512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26" name="직선 연결선 125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4" name="사각형: 둥근 모서리 34"/>
              <p:cNvSpPr/>
              <p:nvPr/>
            </p:nvSpPr>
            <p:spPr>
              <a:xfrm>
                <a:off x="991264" y="3890617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재난안전산업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클러스터 </a:t>
                </a:r>
                <a:r>
                  <a:rPr lang="ko-KR" altLang="en-US" sz="16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로드맵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20" name="그룹 119"/>
            <p:cNvGrpSpPr/>
            <p:nvPr/>
          </p:nvGrpSpPr>
          <p:grpSpPr>
            <a:xfrm>
              <a:off x="2693608" y="3611560"/>
              <a:ext cx="6588067" cy="1172427"/>
              <a:chOff x="2487232" y="3134049"/>
              <a:chExt cx="6517437" cy="1090854"/>
            </a:xfrm>
          </p:grpSpPr>
          <p:sp>
            <p:nvSpPr>
              <p:cNvPr id="121" name="직사각형 120"/>
              <p:cNvSpPr/>
              <p:nvPr/>
            </p:nvSpPr>
            <p:spPr>
              <a:xfrm>
                <a:off x="2487232" y="3134049"/>
                <a:ext cx="6517437" cy="109085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사각형: 둥근 모서리 34"/>
              <p:cNvSpPr/>
              <p:nvPr/>
            </p:nvSpPr>
            <p:spPr>
              <a:xfrm>
                <a:off x="2716723" y="3402340"/>
                <a:ext cx="6287314" cy="505327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광주전남권역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방재안전센터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안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을 거점으로 네트워크 형성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ko-KR" altLang="en-US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재난안전클러스터 </a:t>
                </a:r>
                <a:r>
                  <a:rPr lang="ko-KR" altLang="en-US" sz="1600" dirty="0" err="1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로드맵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'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과의 연계 가능성 확보  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p.36-37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1611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89767" y="411587"/>
            <a:ext cx="50398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</a:t>
            </a:r>
            <a:endParaRPr lang="ko-KR" altLang="en-US" sz="36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99124" y="556658"/>
            <a:ext cx="383855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특성화</a:t>
            </a:r>
            <a:r>
              <a:rPr lang="en-US" altLang="ko-KR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400" spc="-6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취업 계획 및 자립화 방안</a:t>
            </a:r>
            <a:endParaRPr lang="ko-KR" altLang="en-US" sz="2400" spc="-6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-36212" y="1463743"/>
            <a:ext cx="9481226" cy="1055783"/>
            <a:chOff x="568345" y="3572086"/>
            <a:chExt cx="8713284" cy="1003730"/>
          </a:xfrm>
        </p:grpSpPr>
        <p:grpSp>
          <p:nvGrpSpPr>
            <p:cNvPr id="52" name="그룹 51"/>
            <p:cNvGrpSpPr/>
            <p:nvPr/>
          </p:nvGrpSpPr>
          <p:grpSpPr>
            <a:xfrm>
              <a:off x="568345" y="3587536"/>
              <a:ext cx="2387929" cy="988280"/>
              <a:chOff x="973430" y="3571818"/>
              <a:chExt cx="2387929" cy="988280"/>
            </a:xfrm>
          </p:grpSpPr>
          <p:grpSp>
            <p:nvGrpSpPr>
              <p:cNvPr id="72" name="그룹 71"/>
              <p:cNvGrpSpPr/>
              <p:nvPr/>
            </p:nvGrpSpPr>
            <p:grpSpPr>
              <a:xfrm rot="16200000">
                <a:off x="1733653" y="3299374"/>
                <a:ext cx="988280" cy="1533167"/>
                <a:chOff x="377932" y="2382923"/>
                <a:chExt cx="3269926" cy="882796"/>
              </a:xfrm>
            </p:grpSpPr>
            <p:sp>
              <p:nvSpPr>
                <p:cNvPr id="74" name="직사각형 73"/>
                <p:cNvSpPr/>
                <p:nvPr/>
              </p:nvSpPr>
              <p:spPr>
                <a:xfrm>
                  <a:off x="377932" y="2382923"/>
                  <a:ext cx="3269926" cy="83065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75" name="직선 연결선 74"/>
                <p:cNvCxnSpPr/>
                <p:nvPr/>
              </p:nvCxnSpPr>
              <p:spPr>
                <a:xfrm>
                  <a:off x="566279" y="3265719"/>
                  <a:ext cx="308149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3" name="사각형: 둥근 모서리 34"/>
              <p:cNvSpPr/>
              <p:nvPr/>
            </p:nvSpPr>
            <p:spPr>
              <a:xfrm>
                <a:off x="973430" y="3821791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특성화</a:t>
                </a:r>
                <a:r>
                  <a:rPr lang="en-US" altLang="ko-KR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취업</a:t>
                </a:r>
                <a:endParaRPr lang="en-US" altLang="ko-KR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차별화 계획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2693563" y="3572086"/>
              <a:ext cx="6588066" cy="1003730"/>
              <a:chOff x="2487187" y="3097323"/>
              <a:chExt cx="6517436" cy="933895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2487187" y="3097323"/>
                <a:ext cx="6517436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사각형: 둥근 모서리 34"/>
              <p:cNvSpPr/>
              <p:nvPr/>
            </p:nvSpPr>
            <p:spPr>
              <a:xfrm>
                <a:off x="2716723" y="3190255"/>
                <a:ext cx="5542834" cy="75799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참여학생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취업역량 강화를 위한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방재안전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산업체 인턴 프로그램 실시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-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직업기초능력 배양을 통한 자기개발 능력 함양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-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업무능력 향상을 위한 발표능력 향상 프로그램 등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76" name="그룹 75"/>
          <p:cNvGrpSpPr/>
          <p:nvPr/>
        </p:nvGrpSpPr>
        <p:grpSpPr>
          <a:xfrm>
            <a:off x="-21637" y="2595436"/>
            <a:ext cx="9467358" cy="971618"/>
            <a:chOff x="586179" y="3572089"/>
            <a:chExt cx="8695496" cy="1172427"/>
          </a:xfrm>
        </p:grpSpPr>
        <p:grpSp>
          <p:nvGrpSpPr>
            <p:cNvPr id="95" name="그룹 94"/>
            <p:cNvGrpSpPr/>
            <p:nvPr/>
          </p:nvGrpSpPr>
          <p:grpSpPr>
            <a:xfrm>
              <a:off x="586179" y="3587533"/>
              <a:ext cx="2387929" cy="1154383"/>
              <a:chOff x="991264" y="3571815"/>
              <a:chExt cx="2387929" cy="1154383"/>
            </a:xfrm>
          </p:grpSpPr>
          <p:grpSp>
            <p:nvGrpSpPr>
              <p:cNvPr id="99" name="그룹 98"/>
              <p:cNvGrpSpPr/>
              <p:nvPr/>
            </p:nvGrpSpPr>
            <p:grpSpPr>
              <a:xfrm rot="16200000">
                <a:off x="1650604" y="3382416"/>
                <a:ext cx="1154383" cy="1533181"/>
                <a:chOff x="-171647" y="2382917"/>
                <a:chExt cx="3819512" cy="882803"/>
              </a:xfrm>
            </p:grpSpPr>
            <p:sp>
              <p:nvSpPr>
                <p:cNvPr id="110" name="직사각형 109"/>
                <p:cNvSpPr/>
                <p:nvPr/>
              </p:nvSpPr>
              <p:spPr>
                <a:xfrm>
                  <a:off x="-171647" y="2382917"/>
                  <a:ext cx="3819512" cy="83065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11" name="직선 연결선 110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사각형: 둥근 모서리 34"/>
              <p:cNvSpPr/>
              <p:nvPr/>
            </p:nvSpPr>
            <p:spPr>
              <a:xfrm>
                <a:off x="991264" y="3890617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취업지원 프로그램 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개발 및 운영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96" name="그룹 95"/>
            <p:cNvGrpSpPr/>
            <p:nvPr/>
          </p:nvGrpSpPr>
          <p:grpSpPr>
            <a:xfrm>
              <a:off x="2693608" y="3572089"/>
              <a:ext cx="6588067" cy="1172427"/>
              <a:chOff x="2487232" y="3097323"/>
              <a:chExt cx="6517437" cy="1090854"/>
            </a:xfrm>
          </p:grpSpPr>
          <p:sp>
            <p:nvSpPr>
              <p:cNvPr id="97" name="직사각형 96"/>
              <p:cNvSpPr/>
              <p:nvPr/>
            </p:nvSpPr>
            <p:spPr>
              <a:xfrm>
                <a:off x="2487232" y="3097323"/>
                <a:ext cx="6517437" cy="109085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사각형: 둥근 모서리 34"/>
              <p:cNvSpPr/>
              <p:nvPr/>
            </p:nvSpPr>
            <p:spPr>
              <a:xfrm>
                <a:off x="2716723" y="3276009"/>
                <a:ext cx="6287314" cy="757989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전남대학교 취업상담 프로그램 활용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-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참여학생을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위한 체계적 취업지원 프로그램 개발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fontAlgn="base"/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-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진로 및 취업지도 관련 상담 프로그램 개발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cxnSp>
        <p:nvCxnSpPr>
          <p:cNvPr id="121" name="직선 연결선 120"/>
          <p:cNvCxnSpPr/>
          <p:nvPr/>
        </p:nvCxnSpPr>
        <p:spPr>
          <a:xfrm flipV="1">
            <a:off x="480770" y="3843465"/>
            <a:ext cx="8954997" cy="9054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그룹 123"/>
          <p:cNvGrpSpPr/>
          <p:nvPr/>
        </p:nvGrpSpPr>
        <p:grpSpPr>
          <a:xfrm>
            <a:off x="-47580" y="4105294"/>
            <a:ext cx="9481226" cy="837131"/>
            <a:chOff x="568345" y="3587536"/>
            <a:chExt cx="8713284" cy="1028220"/>
          </a:xfrm>
        </p:grpSpPr>
        <p:grpSp>
          <p:nvGrpSpPr>
            <p:cNvPr id="134" name="그룹 133"/>
            <p:cNvGrpSpPr/>
            <p:nvPr/>
          </p:nvGrpSpPr>
          <p:grpSpPr>
            <a:xfrm>
              <a:off x="568345" y="3587536"/>
              <a:ext cx="2387929" cy="988280"/>
              <a:chOff x="973430" y="3571818"/>
              <a:chExt cx="2387929" cy="988280"/>
            </a:xfrm>
          </p:grpSpPr>
          <p:grpSp>
            <p:nvGrpSpPr>
              <p:cNvPr id="138" name="그룹 137"/>
              <p:cNvGrpSpPr/>
              <p:nvPr/>
            </p:nvGrpSpPr>
            <p:grpSpPr>
              <a:xfrm rot="16200000">
                <a:off x="1733653" y="3299374"/>
                <a:ext cx="988280" cy="1533167"/>
                <a:chOff x="377932" y="2382923"/>
                <a:chExt cx="3269926" cy="882796"/>
              </a:xfrm>
            </p:grpSpPr>
            <p:sp>
              <p:nvSpPr>
                <p:cNvPr id="140" name="직사각형 139"/>
                <p:cNvSpPr/>
                <p:nvPr/>
              </p:nvSpPr>
              <p:spPr>
                <a:xfrm>
                  <a:off x="377932" y="2382923"/>
                  <a:ext cx="3269926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41" name="직선 연결선 140"/>
                <p:cNvCxnSpPr/>
                <p:nvPr/>
              </p:nvCxnSpPr>
              <p:spPr>
                <a:xfrm>
                  <a:off x="566279" y="3265719"/>
                  <a:ext cx="308149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사각형: 둥근 모서리 34"/>
              <p:cNvSpPr/>
              <p:nvPr/>
            </p:nvSpPr>
            <p:spPr>
              <a:xfrm>
                <a:off x="973430" y="3821791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글로벌 네트워크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구축 강화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35" name="그룹 134"/>
            <p:cNvGrpSpPr/>
            <p:nvPr/>
          </p:nvGrpSpPr>
          <p:grpSpPr>
            <a:xfrm>
              <a:off x="2693563" y="3612026"/>
              <a:ext cx="6588066" cy="1003730"/>
              <a:chOff x="2487187" y="3134483"/>
              <a:chExt cx="6517436" cy="933895"/>
            </a:xfrm>
          </p:grpSpPr>
          <p:sp>
            <p:nvSpPr>
              <p:cNvPr id="136" name="직사각형 135"/>
              <p:cNvSpPr/>
              <p:nvPr/>
            </p:nvSpPr>
            <p:spPr>
              <a:xfrm>
                <a:off x="2487187" y="3134483"/>
                <a:ext cx="6517436" cy="93389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사각형: 둥근 모서리 34"/>
              <p:cNvSpPr/>
              <p:nvPr/>
            </p:nvSpPr>
            <p:spPr>
              <a:xfrm>
                <a:off x="2716723" y="3348301"/>
                <a:ext cx="5542834" cy="505327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교육과정의 국제화 반영 및 글로벌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연구교류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협정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국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내외 재난안전관련 산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·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학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·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연과의 </a:t>
                </a:r>
                <a:r>
                  <a:rPr lang="en-US" altLang="ko-KR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MOU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체결</a:t>
                </a:r>
                <a:endPara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125" name="그룹 124"/>
          <p:cNvGrpSpPr/>
          <p:nvPr/>
        </p:nvGrpSpPr>
        <p:grpSpPr>
          <a:xfrm>
            <a:off x="-33005" y="4994646"/>
            <a:ext cx="9467358" cy="846555"/>
            <a:chOff x="586179" y="3587562"/>
            <a:chExt cx="8695496" cy="1188289"/>
          </a:xfrm>
        </p:grpSpPr>
        <p:grpSp>
          <p:nvGrpSpPr>
            <p:cNvPr id="126" name="그룹 125"/>
            <p:cNvGrpSpPr/>
            <p:nvPr/>
          </p:nvGrpSpPr>
          <p:grpSpPr>
            <a:xfrm>
              <a:off x="586179" y="3587562"/>
              <a:ext cx="2387929" cy="1164799"/>
              <a:chOff x="991264" y="3571844"/>
              <a:chExt cx="2387929" cy="1164799"/>
            </a:xfrm>
          </p:grpSpPr>
          <p:grpSp>
            <p:nvGrpSpPr>
              <p:cNvPr id="130" name="그룹 129"/>
              <p:cNvGrpSpPr/>
              <p:nvPr/>
            </p:nvGrpSpPr>
            <p:grpSpPr>
              <a:xfrm rot="16200000">
                <a:off x="1645396" y="3387653"/>
                <a:ext cx="1164799" cy="1533181"/>
                <a:chOff x="-206207" y="2382917"/>
                <a:chExt cx="3853975" cy="882803"/>
              </a:xfrm>
            </p:grpSpPr>
            <p:sp>
              <p:nvSpPr>
                <p:cNvPr id="132" name="직사각형 131"/>
                <p:cNvSpPr/>
                <p:nvPr/>
              </p:nvSpPr>
              <p:spPr>
                <a:xfrm>
                  <a:off x="-206207" y="2382917"/>
                  <a:ext cx="3819512" cy="830657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33" name="직선 연결선 132"/>
                <p:cNvCxnSpPr/>
                <p:nvPr/>
              </p:nvCxnSpPr>
              <p:spPr>
                <a:xfrm rot="5400000" flipV="1">
                  <a:off x="2107024" y="1724975"/>
                  <a:ext cx="0" cy="308148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사각형: 둥근 모서리 34"/>
              <p:cNvSpPr/>
              <p:nvPr/>
            </p:nvSpPr>
            <p:spPr>
              <a:xfrm>
                <a:off x="991264" y="3890617"/>
                <a:ext cx="2387929" cy="543115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한국식 </a:t>
                </a:r>
                <a:r>
                  <a:rPr lang="en-US" altLang="ko-KR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CEM</a:t>
                </a:r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형</a:t>
                </a:r>
                <a:endParaRPr lang="en-US" altLang="ko-KR" sz="16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6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교육과정</a:t>
                </a:r>
                <a:endParaRPr lang="ko-KR" altLang="en-US" sz="16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27" name="그룹 126"/>
            <p:cNvGrpSpPr/>
            <p:nvPr/>
          </p:nvGrpSpPr>
          <p:grpSpPr>
            <a:xfrm>
              <a:off x="2693608" y="3603424"/>
              <a:ext cx="6588067" cy="1172427"/>
              <a:chOff x="2487232" y="3126477"/>
              <a:chExt cx="6517437" cy="1090854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2487232" y="3126477"/>
                <a:ext cx="6517437" cy="109085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381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사각형: 둥근 모서리 34"/>
              <p:cNvSpPr/>
              <p:nvPr/>
            </p:nvSpPr>
            <p:spPr>
              <a:xfrm>
                <a:off x="2716723" y="3402340"/>
                <a:ext cx="6287314" cy="505327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소규모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범용인련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양성 기존 대학원과 차별화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marL="285750" indent="-285750" fontAlgn="base">
                  <a:buFont typeface="Wingdings" panose="05000000000000000000" pitchFamily="2" charset="2"/>
                  <a:buChar char="§"/>
                </a:pP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기업재난관리 분야에 대한 </a:t>
                </a:r>
                <a:r>
                  <a:rPr lang="ko-KR" altLang="en-US" sz="16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집중도와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현장성을 통한 차별화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및 특성화 추진</a:t>
                </a:r>
                <a:endPara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8111905" y="665805"/>
            <a:ext cx="1629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사업계획서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p.38-40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649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16566" y="3660894"/>
            <a:ext cx="1992532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ko-KR" altLang="en-US" sz="36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감사합니다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05038" y="1805500"/>
            <a:ext cx="5360442" cy="12926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재난안전분야 전문인력 양성 사업</a:t>
            </a:r>
            <a:endParaRPr lang="en-US" altLang="ko-KR" sz="32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전남대학교 </a:t>
            </a:r>
            <a:r>
              <a:rPr lang="ko-KR" altLang="en-US" sz="2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도시방재안전협동과정</a:t>
            </a:r>
            <a:endParaRPr lang="ko-KR" altLang="en-US" sz="2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87344" y="6395883"/>
            <a:ext cx="3048000" cy="462117"/>
          </a:xfrm>
          <a:prstGeom prst="rect">
            <a:avLst/>
          </a:prstGeom>
          <a:solidFill>
            <a:srgbClr val="0F1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426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9259</TotalTime>
  <Words>791</Words>
  <Application>Microsoft Office PowerPoint</Application>
  <PresentationFormat>A4 용지(210x297mm)</PresentationFormat>
  <Paragraphs>187</Paragraphs>
  <Slides>13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4" baseType="lpstr">
      <vt:lpstr>KoPub돋움체 Bold</vt:lpstr>
      <vt:lpstr>KoPub돋움체 Light</vt:lpstr>
      <vt:lpstr>KoPub돋움체 Medium</vt:lpstr>
      <vt:lpstr>KoPub바탕체 Bold</vt:lpstr>
      <vt:lpstr>나눔스퀘어 Bold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>문서ID 2669 [1.0]</dc:subject>
  <dc:creator>생성자 최선아 (cubic920/전략사업실)</dc:creator>
  <cp:keywords>문서경로 [COMPANY:1]\종합실증단지 기획과제\(53) 최종평가\(2) 최종평가 발표자료\20180223_연구실험실증인프라 구축사업 기획(전체_최종본).pptx</cp:keywords>
  <dc:description>부모문서경로 [COMPANY:1]\종합실증단지 기획과제\(51) 기획보고서\20180223_기획보고서_ 최종평가 보고서\20180223_최종평가 발표자료\20180223_연구실험실증인프라 구축사업 기획(전체_최종본).pptx</dc:description>
  <cp:lastModifiedBy>ejjin30</cp:lastModifiedBy>
  <cp:revision>972</cp:revision>
  <cp:lastPrinted>2020-06-08T01:27:41Z</cp:lastPrinted>
  <dcterms:created xsi:type="dcterms:W3CDTF">2017-12-13T04:17:39Z</dcterms:created>
  <dcterms:modified xsi:type="dcterms:W3CDTF">2020-10-20T07:50:01Z</dcterms:modified>
  <cp:category>부모문서ID 2026 [1.0]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C:\Users\koced\Documents\네이트온 받은 파일\20180223_국토교통연구인프라운영원_GD_대성수정_v5.pptx</vt:lpwstr>
  </property>
</Properties>
</file>

<file path=profile/profile.xml><?xml version="1.0" encoding="utf-8"?>
<VWORMHOLE version="1.0">
  <UPLEX>195d63a3a18c367e82be903037db85881ca8380c40e47d52866a92bba479caaa875abbb7c6278aebdc976c3e042cd746b1287b2bbd53f58ae8643cbb00e8c56d4a998d35d2232d6faab51191776bde549e9b66daf4cd8d5aaec6c2f0edad2a59578d0ab6a7f3362687e3b2f6a80064eaf53dcdf0ca47e5b397f4eb259b0620cb249d4a8b3cbfed752c842fa1fbd5d2c4f5c8e95c8e9f0d5270db29e64314c1d525b80e479d0ad711a7128aa88d7a9e7d09fe44d2a1f376aa9b24392fb407ad1e5a71f0608cf7e561e59a028429125012aa49b1ecdd24c6c119a8ee3e70bc617999b5ecb2bbc7cf3bbb823ee23999c08b3a42e8a2f3fd0ebf0f3eb5c88b6ac5949384c8b8af26514ca22adf4b4063aed527ebb4cbc30234754e79c82f3717d234100cb296ce802dd223006f843f004dc43e0cadfaafa285973ea8808322be52fa04ea56240541bb9bd2260061cea094a0af801d7c08a0a26ed695cdd83899cb225c718d1d0338b833b063a524500f8f8069325fd4649b0ec152fc190fa76e69a0798c750cc9bc1fd6fc081bff99a2814a7c8f5ed20c347bdf8a242704c37b5a7a7ac09069d8df2c55b44692f641f185b17a71dfc77d13cf54bf81d857a4212266e0e773a7517a2598121f9e52f8278c87055920e658acbfbe825322edea963896c58f47cd9eec3dc0898b24c7348c19c210349c6783b5b0a27320cea78b8c559baa7df64a9a6f532e2aad949d05794fb4de9023d96b600a51fea66e18afde5c18930c6853691700ef88c015acdade508e28c26b4481ec136b45d29339e4613b4592a3c8841725da588d98b6936c5157b5a1d05436874162d0923478675af229d15438fdf5f76afe71a515654dacceed05f3f8b4080c716a593bf97f24de711c2f63f5fbfa6325a57358d15faaa0938746738d16e9917f15b0745cfade3204ca2448b2bcda00650483ac209b597ea1bd2d6</UPLEX>
</VWORMHOLE>
</file>