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19"/>
  </p:notesMasterIdLst>
  <p:handoutMasterIdLst>
    <p:handoutMasterId r:id="rId20"/>
  </p:handoutMasterIdLst>
  <p:sldIdLst>
    <p:sldId id="363" r:id="rId3"/>
    <p:sldId id="367" r:id="rId4"/>
    <p:sldId id="369" r:id="rId5"/>
    <p:sldId id="396" r:id="rId6"/>
    <p:sldId id="397" r:id="rId7"/>
    <p:sldId id="418" r:id="rId8"/>
    <p:sldId id="420" r:id="rId9"/>
    <p:sldId id="398" r:id="rId10"/>
    <p:sldId id="399" r:id="rId11"/>
    <p:sldId id="400" r:id="rId12"/>
    <p:sldId id="402" r:id="rId13"/>
    <p:sldId id="422" r:id="rId14"/>
    <p:sldId id="423" r:id="rId15"/>
    <p:sldId id="424" r:id="rId16"/>
    <p:sldId id="425" r:id="rId17"/>
    <p:sldId id="409" r:id="rId18"/>
  </p:sldIdLst>
  <p:sldSz cx="9144000" cy="6858000" type="screen4x3"/>
  <p:notesSz cx="7099300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2E2"/>
    <a:srgbClr val="AC0000"/>
    <a:srgbClr val="626262"/>
    <a:srgbClr val="B20A0A"/>
    <a:srgbClr val="545454"/>
    <a:srgbClr val="6B6B6B"/>
    <a:srgbClr val="2D4E75"/>
    <a:srgbClr val="61AAE1"/>
    <a:srgbClr val="9FD3E1"/>
    <a:srgbClr val="6D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7033" autoAdjust="0"/>
    <p:restoredTop sz="82759" autoAdjust="0"/>
  </p:normalViewPr>
  <p:slideViewPr>
    <p:cSldViewPr>
      <p:cViewPr>
        <p:scale>
          <a:sx n="110" d="100"/>
          <a:sy n="110" d="100"/>
        </p:scale>
        <p:origin x="-1644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96" y="-9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F69822D-C420-4887-84EA-6F79E1D54A34}" type="datetimeFigureOut">
              <a:rPr lang="ko-KR" altLang="en-US" smtClean="0"/>
              <a:pPr/>
              <a:t>2019-03-26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692BE91-34DC-4CFB-AE11-897D9D0B9B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7275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D5EE0F52-7A4C-498C-90C6-BD4802C88A94}" type="datetimeFigureOut">
              <a:rPr lang="ko-KR" altLang="en-US" smtClean="0"/>
              <a:pPr/>
              <a:t>2019-03-26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01AFA22-C6BF-4D47-978F-7F7876498A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201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75C13-0C1F-4136-B92B-E2F2894AFB69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389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804763" indent="-309524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238098" indent="-24762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733337" indent="-24762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228576" indent="-24762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723815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3219054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714293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4209532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B336BF-E164-46E4-8C66-E5A75BA10323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389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804763" indent="-309524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238098" indent="-24762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733337" indent="-24762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228576" indent="-24762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723815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3219054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714293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4209532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B336BF-E164-46E4-8C66-E5A75BA10323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389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804763" indent="-309524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238098" indent="-24762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733337" indent="-24762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228576" indent="-24762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723815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3219054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714293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4209532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B336BF-E164-46E4-8C66-E5A75BA10323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389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804763" indent="-309524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238098" indent="-24762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733337" indent="-24762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228576" indent="-24762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723815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3219054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714293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4209532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B336BF-E164-46E4-8C66-E5A75BA10323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75C13-0C1F-4136-B92B-E2F2894AFB69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75C13-0C1F-4136-B92B-E2F2894AFB69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75C13-0C1F-4136-B92B-E2F2894AFB69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75C13-0C1F-4136-B92B-E2F2894AFB69}" type="slidenum">
              <a:rPr lang="ko-KR" altLang="en-US" smtClean="0"/>
              <a:pPr>
                <a:defRPr/>
              </a:pPr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75C13-0C1F-4136-B92B-E2F2894AFB69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75C13-0C1F-4136-B92B-E2F2894AFB69}" type="slidenum">
              <a:rPr lang="ko-KR" altLang="en-US" smtClean="0"/>
              <a:pPr>
                <a:defRPr/>
              </a:pPr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75C13-0C1F-4136-B92B-E2F2894AFB69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75C13-0C1F-4136-B92B-E2F2894AFB69}" type="slidenum">
              <a:rPr lang="ko-KR" altLang="en-US" smtClean="0"/>
              <a:pPr>
                <a:defRPr/>
              </a:pPr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A258-9D04-48E9-A11B-490846B3D256}" type="datetimeFigureOut">
              <a:rPr lang="ko-KR" altLang="en-US" smtClean="0"/>
              <a:pPr/>
              <a:t>2019-03-26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0218-AA5B-41A6-ADF2-F6C10461854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2" name="그림 11" descr="0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그림 12" descr="002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028825"/>
          </a:xfrm>
          <a:prstGeom prst="rect">
            <a:avLst/>
          </a:prstGeom>
        </p:spPr>
      </p:pic>
      <p:pic>
        <p:nvPicPr>
          <p:cNvPr id="18" name="그림 17" descr="003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9" name="그림 18" descr="004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4743450"/>
            <a:ext cx="9144000" cy="2114550"/>
          </a:xfrm>
          <a:prstGeom prst="rect">
            <a:avLst/>
          </a:prstGeom>
        </p:spPr>
      </p:pic>
      <p:pic>
        <p:nvPicPr>
          <p:cNvPr id="21" name="그림 20" descr="43252525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-129" y="2683654"/>
            <a:ext cx="9144000" cy="3629025"/>
          </a:xfrm>
          <a:prstGeom prst="rect">
            <a:avLst/>
          </a:prstGeom>
        </p:spPr>
      </p:pic>
      <p:pic>
        <p:nvPicPr>
          <p:cNvPr id="22" name="그림 21" descr="007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0" y="5432884"/>
            <a:ext cx="9144000" cy="1428750"/>
          </a:xfrm>
          <a:prstGeom prst="rect">
            <a:avLst/>
          </a:prstGeom>
        </p:spPr>
      </p:pic>
      <p:sp>
        <p:nvSpPr>
          <p:cNvPr id="24" name="직사각형 23"/>
          <p:cNvSpPr/>
          <p:nvPr userDrawn="1"/>
        </p:nvSpPr>
        <p:spPr>
          <a:xfrm>
            <a:off x="0" y="6614555"/>
            <a:ext cx="9144000" cy="252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A258-9D04-48E9-A11B-490846B3D256}" type="datetimeFigureOut">
              <a:rPr lang="ko-KR" altLang="en-US" smtClean="0"/>
              <a:pPr/>
              <a:t>2019-03-26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0218-AA5B-41A6-ADF2-F6C10461854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pic>
        <p:nvPicPr>
          <p:cNvPr id="12" name="그림 11" descr="0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" name="그림 14" descr="009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그림 13" descr="010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-91314" y="4395964"/>
            <a:ext cx="8316416" cy="25209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그림 7" descr="이펙트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657475"/>
            <a:ext cx="9144000" cy="154305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3368" y="143040"/>
            <a:ext cx="8401080" cy="754053"/>
          </a:xfrm>
        </p:spPr>
        <p:txBody>
          <a:bodyPr/>
          <a:lstStyle>
            <a:lvl1pPr>
              <a:defRPr sz="4200" b="1" i="0">
                <a:solidFill>
                  <a:srgbClr val="6B6B6B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6" name="직사각형 5"/>
          <p:cNvSpPr/>
          <p:nvPr userDrawn="1"/>
        </p:nvSpPr>
        <p:spPr>
          <a:xfrm>
            <a:off x="0" y="6614555"/>
            <a:ext cx="9144000" cy="252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7C4DD4-C9B5-42D8-9E56-D92D1E24929A}" type="datetimeFigureOut">
              <a:rPr lang="ko-KR" altLang="en-US" smtClean="0"/>
              <a:pPr/>
              <a:t>2019-03-26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71098CA-2FD2-4B20-B910-7D19C0BD13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BA258-9D04-48E9-A11B-490846B3D256}" type="datetimeFigureOut">
              <a:rPr lang="ko-KR" altLang="en-US" smtClean="0"/>
              <a:pPr/>
              <a:t>2019-03-26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F0218-AA5B-41A6-ADF2-F6C10461854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marL="0" algn="l" defTabSz="914400" rtl="0" eaLnBrk="1" latinLnBrk="1" hangingPunct="1">
        <a:spcBef>
          <a:spcPct val="0"/>
        </a:spcBef>
        <a:buNone/>
        <a:defRPr lang="ko-KR" altLang="en-US" sz="3600" kern="1200" dirty="0" smtClean="0">
          <a:solidFill>
            <a:schemeClr val="tx1">
              <a:lumMod val="50000"/>
              <a:lumOff val="50000"/>
            </a:schemeClr>
          </a:solidFill>
          <a:effectLst/>
          <a:latin typeface="HY견고딕" pitchFamily="18" charset="-127"/>
          <a:ea typeface="HY견고딕" pitchFamily="18" charset="-127"/>
          <a:cs typeface="+mn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 userDrawn="1"/>
        </p:nvSpPr>
        <p:spPr>
          <a:xfrm>
            <a:off x="265168" y="647984"/>
            <a:ext cx="8640960" cy="5949368"/>
          </a:xfrm>
          <a:prstGeom prst="roundRect">
            <a:avLst>
              <a:gd name="adj" fmla="val 60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 userDrawn="1"/>
        </p:nvSpPr>
        <p:spPr>
          <a:xfrm>
            <a:off x="768753" y="332656"/>
            <a:ext cx="2651119" cy="621751"/>
          </a:xfrm>
          <a:prstGeom prst="roundRect">
            <a:avLst>
              <a:gd name="adj" fmla="val 50000"/>
            </a:avLst>
          </a:prstGeom>
          <a:solidFill>
            <a:srgbClr val="B20A0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 prstMaterial="softEdge">
            <a:bevelT w="254000" h="298450"/>
            <a:bevelB w="184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직사각형 8"/>
          <p:cNvSpPr/>
          <p:nvPr userDrawn="1"/>
        </p:nvSpPr>
        <p:spPr>
          <a:xfrm>
            <a:off x="1105099" y="368273"/>
            <a:ext cx="19784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28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PNG</a:t>
            </a:r>
            <a:r>
              <a:rPr lang="en-US" altLang="ko-KR" sz="2800" b="1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 FILE</a:t>
            </a:r>
            <a:endParaRPr lang="en-US" altLang="ko-KR" sz="28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5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2.png"/><Relationship Id="rId7" Type="http://schemas.openxmlformats.org/officeDocument/2006/relationships/image" Target="../media/image37.jpe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image" Target="../media/image35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44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11" Type="http://schemas.openxmlformats.org/officeDocument/2006/relationships/image" Target="../media/image19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2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12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69.png"/><Relationship Id="rId3" Type="http://schemas.openxmlformats.org/officeDocument/2006/relationships/image" Target="../media/image67.jpeg"/><Relationship Id="rId7" Type="http://schemas.openxmlformats.org/officeDocument/2006/relationships/image" Target="../media/image19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30.png"/><Relationship Id="rId5" Type="http://schemas.openxmlformats.org/officeDocument/2006/relationships/image" Target="../media/image31.png"/><Relationship Id="rId10" Type="http://schemas.openxmlformats.org/officeDocument/2006/relationships/image" Target="../media/image48.png"/><Relationship Id="rId4" Type="http://schemas.openxmlformats.org/officeDocument/2006/relationships/image" Target="../media/image68.jpeg"/><Relationship Id="rId9" Type="http://schemas.openxmlformats.org/officeDocument/2006/relationships/image" Target="../media/image56.png"/><Relationship Id="rId14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0" y="1351661"/>
            <a:ext cx="9144000" cy="89255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  <a:sp3d extrusionH="57150">
              <a:bevelT w="82550" h="38100" prst="coolSlant"/>
              <a:bevelB w="82550" h="38100" prst="coolSlant"/>
            </a:sp3d>
          </a:bodyPr>
          <a:lstStyle/>
          <a:p>
            <a:pPr algn="ctr"/>
            <a:r>
              <a:rPr lang="en-US" altLang="ko-KR" sz="5200" b="1" dirty="0" smtClean="0">
                <a:solidFill>
                  <a:schemeClr val="tx2"/>
                </a:solidFill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KOMETS Business</a:t>
            </a:r>
            <a:endParaRPr lang="ko-KR" altLang="en-US" sz="5200" b="1" dirty="0">
              <a:solidFill>
                <a:srgbClr val="626262"/>
              </a:solidFill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grpSp>
        <p:nvGrpSpPr>
          <p:cNvPr id="41" name="그룹 40"/>
          <p:cNvGrpSpPr/>
          <p:nvPr/>
        </p:nvGrpSpPr>
        <p:grpSpPr>
          <a:xfrm>
            <a:off x="5441376" y="4201685"/>
            <a:ext cx="2958923" cy="992937"/>
            <a:chOff x="5641487" y="4176162"/>
            <a:chExt cx="2958923" cy="992937"/>
          </a:xfrm>
        </p:grpSpPr>
        <p:cxnSp>
          <p:nvCxnSpPr>
            <p:cNvPr id="18" name="직선 연결선 17"/>
            <p:cNvCxnSpPr/>
            <p:nvPr/>
          </p:nvCxnSpPr>
          <p:spPr>
            <a:xfrm>
              <a:off x="6012160" y="4365104"/>
              <a:ext cx="1111654" cy="60030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직사각형 32"/>
            <p:cNvSpPr/>
            <p:nvPr/>
          </p:nvSpPr>
          <p:spPr>
            <a:xfrm>
              <a:off x="5641487" y="4176162"/>
              <a:ext cx="717957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ko-KR" sz="700" dirty="0" smtClean="0">
                  <a:solidFill>
                    <a:srgbClr val="6D6D6D"/>
                  </a:solidFill>
                  <a:latin typeface="Arial" charset="0"/>
                  <a:ea typeface="맑은 고딕" pitchFamily="50" charset="-127"/>
                  <a:cs typeface="Arial" charset="0"/>
                </a:rPr>
                <a:t>DREAM</a:t>
              </a:r>
              <a:endParaRPr kumimoji="0" lang="ko-KR" altLang="en-US" sz="700" dirty="0">
                <a:solidFill>
                  <a:srgbClr val="6D6D6D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34" name="타원 33"/>
            <p:cNvSpPr/>
            <p:nvPr/>
          </p:nvSpPr>
          <p:spPr>
            <a:xfrm>
              <a:off x="5982479" y="4347601"/>
              <a:ext cx="54000" cy="54000"/>
            </a:xfrm>
            <a:prstGeom prst="ellipse">
              <a:avLst/>
            </a:prstGeom>
            <a:solidFill>
              <a:srgbClr val="626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>
              <a:off x="7117947" y="4365104"/>
              <a:ext cx="1111654" cy="60030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타원 36"/>
            <p:cNvSpPr/>
            <p:nvPr/>
          </p:nvSpPr>
          <p:spPr>
            <a:xfrm>
              <a:off x="8199919" y="4347601"/>
              <a:ext cx="54000" cy="54000"/>
            </a:xfrm>
            <a:prstGeom prst="ellipse">
              <a:avLst/>
            </a:prstGeom>
            <a:solidFill>
              <a:srgbClr val="626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882453" y="4176162"/>
              <a:ext cx="717957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ko-KR" sz="700" dirty="0" smtClean="0">
                  <a:solidFill>
                    <a:srgbClr val="6D6D6D"/>
                  </a:solidFill>
                  <a:latin typeface="Arial" charset="0"/>
                  <a:ea typeface="맑은 고딕" pitchFamily="50" charset="-127"/>
                  <a:cs typeface="Arial" charset="0"/>
                </a:rPr>
                <a:t>VISION</a:t>
              </a:r>
              <a:endParaRPr kumimoji="0" lang="ko-KR" altLang="en-US" sz="700" dirty="0">
                <a:solidFill>
                  <a:srgbClr val="6D6D6D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39" name="타원 38"/>
            <p:cNvSpPr/>
            <p:nvPr/>
          </p:nvSpPr>
          <p:spPr>
            <a:xfrm>
              <a:off x="7094450" y="4941350"/>
              <a:ext cx="54000" cy="54000"/>
            </a:xfrm>
            <a:prstGeom prst="ellipse">
              <a:avLst/>
            </a:prstGeom>
            <a:solidFill>
              <a:srgbClr val="626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6788955" y="4969044"/>
              <a:ext cx="717957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ko-KR" sz="700" dirty="0" smtClean="0">
                  <a:solidFill>
                    <a:srgbClr val="6D6D6D"/>
                  </a:solidFill>
                  <a:latin typeface="Arial" charset="0"/>
                  <a:ea typeface="맑은 고딕" pitchFamily="50" charset="-127"/>
                  <a:cs typeface="Arial" charset="0"/>
                </a:rPr>
                <a:t>BUSINESS</a:t>
              </a:r>
              <a:endParaRPr kumimoji="0" lang="ko-KR" altLang="en-US" sz="700" dirty="0">
                <a:solidFill>
                  <a:srgbClr val="6D6D6D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pic>
        <p:nvPicPr>
          <p:cNvPr id="15" name="Picture 2" descr="C:\Users\김재헌\Desktop\코메츠이미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9678" y="6053187"/>
            <a:ext cx="1928826" cy="564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8"/>
          <p:cNvSpPr>
            <a:spLocks noGrp="1"/>
          </p:cNvSpPr>
          <p:nvPr>
            <p:ph type="title"/>
          </p:nvPr>
        </p:nvSpPr>
        <p:spPr>
          <a:xfrm>
            <a:off x="3598028" y="1215654"/>
            <a:ext cx="5292080" cy="861774"/>
          </a:xfrm>
        </p:spPr>
        <p:txBody>
          <a:bodyPr/>
          <a:lstStyle/>
          <a:p>
            <a:pPr algn="ctr"/>
            <a:r>
              <a:rPr lang="en-US" altLang="ko-KR" sz="5000" b="1" dirty="0" smtClean="0">
                <a:solidFill>
                  <a:srgbClr val="6D6D6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5000" b="1" dirty="0">
              <a:solidFill>
                <a:srgbClr val="6D6D6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3582548" y="4503003"/>
            <a:ext cx="5246675" cy="720080"/>
          </a:xfrm>
          <a:prstGeom prst="roundRect">
            <a:avLst>
              <a:gd name="adj" fmla="val 14285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76200" contourW="12700">
            <a:bevelT w="50800" h="50800"/>
            <a:extrusionClr>
              <a:schemeClr val="bg1"/>
            </a:extrusionClr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9" name="모서리가 둥근 직사각형 78"/>
          <p:cNvSpPr/>
          <p:nvPr/>
        </p:nvSpPr>
        <p:spPr>
          <a:xfrm>
            <a:off x="3598914" y="3402859"/>
            <a:ext cx="5246675" cy="720080"/>
          </a:xfrm>
          <a:prstGeom prst="roundRect">
            <a:avLst>
              <a:gd name="adj" fmla="val 15608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76200" contourW="12700">
            <a:bevelT w="50800" h="50800"/>
            <a:extrusionClr>
              <a:schemeClr val="bg1"/>
            </a:extrusionClr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0" name="모서리가 둥근 직사각형 79"/>
          <p:cNvSpPr/>
          <p:nvPr/>
        </p:nvSpPr>
        <p:spPr>
          <a:xfrm>
            <a:off x="3598914" y="2303897"/>
            <a:ext cx="5246675" cy="720080"/>
          </a:xfrm>
          <a:prstGeom prst="roundRect">
            <a:avLst>
              <a:gd name="adj" fmla="val 16931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76200" contourW="12700">
            <a:bevelT w="50800" h="50800"/>
            <a:extrusionClr>
              <a:schemeClr val="bg1"/>
            </a:extrusionClr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172783" y="2346521"/>
            <a:ext cx="47216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000" b="1" dirty="0" smtClean="0">
                <a:latin typeface="Arial" charset="0"/>
                <a:ea typeface="HY견고딕" pitchFamily="18" charset="-127"/>
                <a:cs typeface="Arial" charset="0"/>
              </a:rPr>
              <a:t>ORGANIZATION</a:t>
            </a:r>
            <a:endParaRPr kumimoji="0" lang="ko-KR" altLang="en-US" sz="3000" dirty="0">
              <a:latin typeface="Arial" charset="0"/>
              <a:ea typeface="HY견고딕" pitchFamily="18" charset="-127"/>
              <a:cs typeface="Arial" charset="0"/>
            </a:endParaRPr>
          </a:p>
          <a:p>
            <a:endParaRPr kumimoji="0" lang="ko-KR" altLang="en-US" sz="1200" b="1" dirty="0"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4172783" y="3453009"/>
            <a:ext cx="47216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ko-KR" sz="3000" b="1" dirty="0" smtClean="0">
                <a:latin typeface="Arial" charset="0"/>
                <a:ea typeface="HY견고딕" pitchFamily="18" charset="-127"/>
                <a:cs typeface="Arial" charset="0"/>
              </a:rPr>
              <a:t>BUSINESS TERRITORY</a:t>
            </a:r>
            <a:endParaRPr kumimoji="0" lang="ko-KR" altLang="en-US" sz="3000" dirty="0">
              <a:latin typeface="Arial" charset="0"/>
              <a:ea typeface="HY견고딕" pitchFamily="18" charset="-127"/>
              <a:cs typeface="Arial" charset="0"/>
            </a:endParaRPr>
          </a:p>
          <a:p>
            <a:endParaRPr kumimoji="0" lang="ko-KR" altLang="en-US" sz="1200" b="1" dirty="0"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4172783" y="4546796"/>
            <a:ext cx="47216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ko-KR" sz="3000" b="1" dirty="0" smtClean="0">
                <a:latin typeface="Arial" charset="0"/>
                <a:ea typeface="HY견고딕" pitchFamily="18" charset="-127"/>
                <a:cs typeface="Arial" charset="0"/>
              </a:rPr>
              <a:t>PRODUCT LINE</a:t>
            </a:r>
            <a:r>
              <a:rPr kumimoji="0" lang="en-US" altLang="ko-KR" sz="1200" dirty="0" smtClean="0">
                <a:latin typeface="Arial" charset="0"/>
                <a:ea typeface="HY견고딕" pitchFamily="18" charset="-127"/>
                <a:cs typeface="Arial" charset="0"/>
              </a:rPr>
              <a:t>.</a:t>
            </a:r>
            <a:endParaRPr kumimoji="0" lang="ko-KR" altLang="en-US" sz="1200" dirty="0">
              <a:latin typeface="Arial" charset="0"/>
              <a:ea typeface="HY견고딕" pitchFamily="18" charset="-127"/>
              <a:cs typeface="Arial" charset="0"/>
            </a:endParaRPr>
          </a:p>
          <a:p>
            <a:endParaRPr kumimoji="0" lang="ko-KR" altLang="en-US" sz="1200" b="1" dirty="0">
              <a:latin typeface="Arial" charset="0"/>
              <a:ea typeface="HY견고딕" pitchFamily="18" charset="-127"/>
              <a:cs typeface="Arial" charset="0"/>
            </a:endParaRPr>
          </a:p>
        </p:txBody>
      </p:sp>
      <p:grpSp>
        <p:nvGrpSpPr>
          <p:cNvPr id="3" name="그룹 57"/>
          <p:cNvGrpSpPr>
            <a:grpSpLocks/>
          </p:cNvGrpSpPr>
          <p:nvPr/>
        </p:nvGrpSpPr>
        <p:grpSpPr bwMode="auto">
          <a:xfrm>
            <a:off x="3177133" y="2124334"/>
            <a:ext cx="973138" cy="973137"/>
            <a:chOff x="1044366" y="3008067"/>
            <a:chExt cx="936000" cy="936000"/>
          </a:xfrm>
        </p:grpSpPr>
        <p:grpSp>
          <p:nvGrpSpPr>
            <p:cNvPr id="4" name="그룹 494"/>
            <p:cNvGrpSpPr>
              <a:grpSpLocks/>
            </p:cNvGrpSpPr>
            <p:nvPr/>
          </p:nvGrpSpPr>
          <p:grpSpPr bwMode="auto">
            <a:xfrm>
              <a:off x="1044366" y="3008067"/>
              <a:ext cx="936000" cy="936000"/>
              <a:chOff x="5329691" y="2119342"/>
              <a:chExt cx="489886" cy="489886"/>
            </a:xfrm>
          </p:grpSpPr>
          <p:sp>
            <p:nvSpPr>
              <p:cNvPr id="93" name="타원 92"/>
              <p:cNvSpPr/>
              <p:nvPr/>
            </p:nvSpPr>
            <p:spPr>
              <a:xfrm>
                <a:off x="5329691" y="2119342"/>
                <a:ext cx="489886" cy="489886"/>
              </a:xfrm>
              <a:prstGeom prst="ellipse">
                <a:avLst/>
              </a:prstGeom>
              <a:solidFill>
                <a:srgbClr val="626262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94" name="타원 93"/>
              <p:cNvSpPr/>
              <p:nvPr/>
            </p:nvSpPr>
            <p:spPr>
              <a:xfrm>
                <a:off x="5357662" y="2147312"/>
                <a:ext cx="433944" cy="433945"/>
              </a:xfrm>
              <a:prstGeom prst="ellipse">
                <a:avLst/>
              </a:prstGeom>
              <a:solidFill>
                <a:srgbClr val="6262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95" name="타원 94"/>
              <p:cNvSpPr/>
              <p:nvPr/>
            </p:nvSpPr>
            <p:spPr>
              <a:xfrm>
                <a:off x="5404920" y="2166455"/>
                <a:ext cx="123204" cy="123203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bg1">
                      <a:alpha val="8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92" name="타원 91"/>
            <p:cNvSpPr/>
            <p:nvPr/>
          </p:nvSpPr>
          <p:spPr>
            <a:xfrm rot="238695">
              <a:off x="1175724" y="3117928"/>
              <a:ext cx="684000" cy="684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alpha val="40000"/>
                  </a:schemeClr>
                </a:gs>
                <a:gs pos="66000">
                  <a:srgbClr val="807050">
                    <a:alpha val="0"/>
                  </a:srgbClr>
                </a:gs>
                <a:gs pos="57000">
                  <a:srgbClr val="807050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extrusionH="76200">
              <a:bevelT w="120650" h="10160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grpSp>
        <p:nvGrpSpPr>
          <p:cNvPr id="5" name="그룹 58"/>
          <p:cNvGrpSpPr>
            <a:grpSpLocks/>
          </p:cNvGrpSpPr>
          <p:nvPr/>
        </p:nvGrpSpPr>
        <p:grpSpPr bwMode="auto">
          <a:xfrm>
            <a:off x="3177133" y="3224471"/>
            <a:ext cx="973138" cy="971550"/>
            <a:chOff x="1044366" y="4028917"/>
            <a:chExt cx="936000" cy="936000"/>
          </a:xfrm>
        </p:grpSpPr>
        <p:sp>
          <p:nvSpPr>
            <p:cNvPr id="97" name="타원 96"/>
            <p:cNvSpPr/>
            <p:nvPr/>
          </p:nvSpPr>
          <p:spPr>
            <a:xfrm>
              <a:off x="1044366" y="4028917"/>
              <a:ext cx="936000" cy="936000"/>
            </a:xfrm>
            <a:prstGeom prst="ellipse">
              <a:avLst/>
            </a:prstGeom>
            <a:solidFill>
              <a:schemeClr val="bg1">
                <a:lumMod val="50000"/>
                <a:alpha val="2470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98" name="타원 97"/>
            <p:cNvSpPr/>
            <p:nvPr/>
          </p:nvSpPr>
          <p:spPr>
            <a:xfrm>
              <a:off x="1097809" y="4082447"/>
              <a:ext cx="829115" cy="82894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99" name="타원 98"/>
            <p:cNvSpPr/>
            <p:nvPr/>
          </p:nvSpPr>
          <p:spPr>
            <a:xfrm>
              <a:off x="1188102" y="4118933"/>
              <a:ext cx="235400" cy="235398"/>
            </a:xfrm>
            <a:prstGeom prst="ellipse">
              <a:avLst/>
            </a:prstGeom>
            <a:gradFill flip="none" rotWithShape="1">
              <a:gsLst>
                <a:gs pos="10000">
                  <a:schemeClr val="bg1">
                    <a:alpha val="8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00" name="타원 99"/>
            <p:cNvSpPr/>
            <p:nvPr/>
          </p:nvSpPr>
          <p:spPr>
            <a:xfrm rot="238695">
              <a:off x="1175724" y="4135567"/>
              <a:ext cx="684000" cy="684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alpha val="40000"/>
                  </a:schemeClr>
                </a:gs>
                <a:gs pos="66000">
                  <a:srgbClr val="807050">
                    <a:alpha val="0"/>
                  </a:srgbClr>
                </a:gs>
                <a:gs pos="57000">
                  <a:srgbClr val="807050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extrusionH="76200">
              <a:bevelT w="120650" h="10160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grpSp>
        <p:nvGrpSpPr>
          <p:cNvPr id="6" name="그룹 62"/>
          <p:cNvGrpSpPr>
            <a:grpSpLocks/>
          </p:cNvGrpSpPr>
          <p:nvPr/>
        </p:nvGrpSpPr>
        <p:grpSpPr bwMode="auto">
          <a:xfrm>
            <a:off x="3177133" y="4324609"/>
            <a:ext cx="973138" cy="971550"/>
            <a:chOff x="1044364" y="5048904"/>
            <a:chExt cx="936000" cy="936000"/>
          </a:xfrm>
        </p:grpSpPr>
        <p:grpSp>
          <p:nvGrpSpPr>
            <p:cNvPr id="7" name="그룹 494"/>
            <p:cNvGrpSpPr>
              <a:grpSpLocks/>
            </p:cNvGrpSpPr>
            <p:nvPr/>
          </p:nvGrpSpPr>
          <p:grpSpPr bwMode="auto">
            <a:xfrm>
              <a:off x="1044364" y="5048904"/>
              <a:ext cx="936000" cy="936000"/>
              <a:chOff x="5329690" y="2119342"/>
              <a:chExt cx="489886" cy="489886"/>
            </a:xfrm>
          </p:grpSpPr>
          <p:sp>
            <p:nvSpPr>
              <p:cNvPr id="104" name="타원 103"/>
              <p:cNvSpPr/>
              <p:nvPr/>
            </p:nvSpPr>
            <p:spPr>
              <a:xfrm>
                <a:off x="5329690" y="2119342"/>
                <a:ext cx="489886" cy="489886"/>
              </a:xfrm>
              <a:prstGeom prst="ellipse">
                <a:avLst/>
              </a:prstGeom>
              <a:solidFill>
                <a:schemeClr val="bg1">
                  <a:lumMod val="65000"/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05" name="타원 104"/>
              <p:cNvSpPr/>
              <p:nvPr/>
            </p:nvSpPr>
            <p:spPr>
              <a:xfrm>
                <a:off x="5357659" y="2147358"/>
                <a:ext cx="433944" cy="433853"/>
              </a:xfrm>
              <a:prstGeom prst="ellipse">
                <a:avLst/>
              </a:prstGeom>
              <a:solidFill>
                <a:srgbClr val="9A9A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06" name="타원 105"/>
              <p:cNvSpPr/>
              <p:nvPr/>
            </p:nvSpPr>
            <p:spPr>
              <a:xfrm>
                <a:off x="5404920" y="2166455"/>
                <a:ext cx="123204" cy="123203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bg1">
                      <a:alpha val="8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03" name="타원 102"/>
            <p:cNvSpPr/>
            <p:nvPr/>
          </p:nvSpPr>
          <p:spPr>
            <a:xfrm rot="238695">
              <a:off x="1175724" y="5153203"/>
              <a:ext cx="684000" cy="684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alpha val="40000"/>
                  </a:schemeClr>
                </a:gs>
                <a:gs pos="66000">
                  <a:srgbClr val="807050">
                    <a:alpha val="0"/>
                  </a:srgbClr>
                </a:gs>
                <a:gs pos="57000">
                  <a:srgbClr val="807050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extrusionH="76200">
              <a:bevelT w="120650" h="10160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108" name="TextBox 71"/>
          <p:cNvSpPr txBox="1">
            <a:spLocks noChangeArrowheads="1"/>
          </p:cNvSpPr>
          <p:nvPr/>
        </p:nvSpPr>
        <p:spPr bwMode="auto">
          <a:xfrm>
            <a:off x="3510508" y="2414846"/>
            <a:ext cx="647700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3400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1</a:t>
            </a:r>
            <a:endParaRPr kumimoji="0" lang="ko-KR" altLang="en-US" sz="3400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109" name="TextBox 72"/>
          <p:cNvSpPr txBox="1">
            <a:spLocks noChangeArrowheads="1"/>
          </p:cNvSpPr>
          <p:nvPr/>
        </p:nvSpPr>
        <p:spPr bwMode="auto">
          <a:xfrm>
            <a:off x="3510508" y="3530859"/>
            <a:ext cx="6477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3400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2</a:t>
            </a:r>
            <a:endParaRPr kumimoji="0" lang="ko-KR" altLang="en-US" sz="3400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110" name="TextBox 73"/>
          <p:cNvSpPr txBox="1">
            <a:spLocks noChangeArrowheads="1"/>
          </p:cNvSpPr>
          <p:nvPr/>
        </p:nvSpPr>
        <p:spPr bwMode="auto">
          <a:xfrm>
            <a:off x="3510508" y="4637346"/>
            <a:ext cx="6477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3400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3</a:t>
            </a:r>
            <a:endParaRPr kumimoji="0" lang="ko-KR" altLang="en-US" sz="3400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grpSp>
        <p:nvGrpSpPr>
          <p:cNvPr id="10" name="그룹 84"/>
          <p:cNvGrpSpPr/>
          <p:nvPr/>
        </p:nvGrpSpPr>
        <p:grpSpPr>
          <a:xfrm>
            <a:off x="8550846" y="3523688"/>
            <a:ext cx="184125" cy="104750"/>
            <a:chOff x="7628235" y="2636911"/>
            <a:chExt cx="220025" cy="125174"/>
          </a:xfrm>
          <a:solidFill>
            <a:schemeClr val="bg1">
              <a:lumMod val="50000"/>
            </a:schemeClr>
          </a:solidFill>
        </p:grpSpPr>
        <p:sp>
          <p:nvSpPr>
            <p:cNvPr id="118" name="이등변 삼각형 117"/>
            <p:cNvSpPr/>
            <p:nvPr/>
          </p:nvSpPr>
          <p:spPr>
            <a:xfrm rot="5400000">
              <a:off x="7731719" y="2645544"/>
              <a:ext cx="125173" cy="10790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19" name="이등변 삼각형 118"/>
            <p:cNvSpPr/>
            <p:nvPr/>
          </p:nvSpPr>
          <p:spPr>
            <a:xfrm rot="5400000">
              <a:off x="7619602" y="2645545"/>
              <a:ext cx="125173" cy="10790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grpSp>
        <p:nvGrpSpPr>
          <p:cNvPr id="11" name="그룹 89"/>
          <p:cNvGrpSpPr/>
          <p:nvPr/>
        </p:nvGrpSpPr>
        <p:grpSpPr>
          <a:xfrm>
            <a:off x="8550846" y="4607777"/>
            <a:ext cx="184125" cy="104750"/>
            <a:chOff x="7628235" y="2636911"/>
            <a:chExt cx="220025" cy="125174"/>
          </a:xfrm>
          <a:solidFill>
            <a:srgbClr val="9A9A9A"/>
          </a:solidFill>
        </p:grpSpPr>
        <p:sp>
          <p:nvSpPr>
            <p:cNvPr id="121" name="이등변 삼각형 120"/>
            <p:cNvSpPr/>
            <p:nvPr/>
          </p:nvSpPr>
          <p:spPr>
            <a:xfrm rot="5400000">
              <a:off x="7731719" y="2645544"/>
              <a:ext cx="125173" cy="10790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22" name="이등변 삼각형 121"/>
            <p:cNvSpPr/>
            <p:nvPr/>
          </p:nvSpPr>
          <p:spPr>
            <a:xfrm rot="5400000">
              <a:off x="7619602" y="2645545"/>
              <a:ext cx="125173" cy="10790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grpSp>
        <p:nvGrpSpPr>
          <p:cNvPr id="12" name="그룹 96"/>
          <p:cNvGrpSpPr>
            <a:grpSpLocks/>
          </p:cNvGrpSpPr>
          <p:nvPr/>
        </p:nvGrpSpPr>
        <p:grpSpPr bwMode="auto">
          <a:xfrm>
            <a:off x="3092274" y="1933412"/>
            <a:ext cx="665163" cy="4014788"/>
            <a:chOff x="950597" y="1722779"/>
            <a:chExt cx="664030" cy="4014168"/>
          </a:xfrm>
        </p:grpSpPr>
        <p:pic>
          <p:nvPicPr>
            <p:cNvPr id="124" name="그림 152" descr="빛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 flipV="1">
              <a:off x="950597" y="1722779"/>
              <a:ext cx="664030" cy="732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" name="그림 152" descr="빛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 flipV="1">
              <a:off x="950597" y="2816547"/>
              <a:ext cx="664030" cy="732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그림 152" descr="빛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 flipV="1">
              <a:off x="950597" y="3910315"/>
              <a:ext cx="664030" cy="732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" name="그림 152" descr="빛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 flipV="1">
              <a:off x="950597" y="5004083"/>
              <a:ext cx="664030" cy="732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8" name="그룹 84"/>
          <p:cNvGrpSpPr/>
          <p:nvPr/>
        </p:nvGrpSpPr>
        <p:grpSpPr>
          <a:xfrm>
            <a:off x="8547523" y="2374186"/>
            <a:ext cx="184125" cy="104750"/>
            <a:chOff x="7628235" y="2636911"/>
            <a:chExt cx="220025" cy="125174"/>
          </a:xfrm>
          <a:solidFill>
            <a:schemeClr val="bg1">
              <a:lumMod val="50000"/>
            </a:schemeClr>
          </a:solidFill>
        </p:grpSpPr>
        <p:sp>
          <p:nvSpPr>
            <p:cNvPr id="59" name="이등변 삼각형 58"/>
            <p:cNvSpPr/>
            <p:nvPr/>
          </p:nvSpPr>
          <p:spPr>
            <a:xfrm rot="5400000">
              <a:off x="7731719" y="2645544"/>
              <a:ext cx="125173" cy="10790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60" name="이등변 삼각형 59"/>
            <p:cNvSpPr/>
            <p:nvPr/>
          </p:nvSpPr>
          <p:spPr>
            <a:xfrm rot="5400000">
              <a:off x="7619602" y="2645545"/>
              <a:ext cx="125173" cy="10790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grpSp>
        <p:nvGrpSpPr>
          <p:cNvPr id="73" name="그룹 96"/>
          <p:cNvGrpSpPr>
            <a:grpSpLocks/>
          </p:cNvGrpSpPr>
          <p:nvPr/>
        </p:nvGrpSpPr>
        <p:grpSpPr bwMode="auto">
          <a:xfrm>
            <a:off x="3096457" y="5267712"/>
            <a:ext cx="665163" cy="4014788"/>
            <a:chOff x="950597" y="1722779"/>
            <a:chExt cx="664030" cy="4014168"/>
          </a:xfrm>
        </p:grpSpPr>
        <p:pic>
          <p:nvPicPr>
            <p:cNvPr id="74" name="그림 152" descr="빛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 flipV="1">
              <a:off x="950597" y="1722779"/>
              <a:ext cx="664030" cy="732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" name="그림 152" descr="빛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 flipV="1">
              <a:off x="950597" y="2816547"/>
              <a:ext cx="664030" cy="732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" name="그림 152" descr="빛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 flipV="1">
              <a:off x="950597" y="3910315"/>
              <a:ext cx="664030" cy="732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5" name="그림 152" descr="빛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 flipV="1">
              <a:off x="950597" y="5004083"/>
              <a:ext cx="664030" cy="732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8" name="모서리가 둥근 직사각형 47"/>
          <p:cNvSpPr/>
          <p:nvPr/>
        </p:nvSpPr>
        <p:spPr>
          <a:xfrm>
            <a:off x="3589795" y="5537918"/>
            <a:ext cx="5246675" cy="720080"/>
          </a:xfrm>
          <a:prstGeom prst="roundRect">
            <a:avLst>
              <a:gd name="adj" fmla="val 14285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76200" contourW="12700">
            <a:bevelT w="50800" h="50800"/>
            <a:extrusionClr>
              <a:schemeClr val="bg1"/>
            </a:extrusionClr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4180030" y="5581711"/>
            <a:ext cx="47216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000" b="1" dirty="0" smtClean="0">
                <a:latin typeface="Arial" charset="0"/>
                <a:ea typeface="HY견고딕" pitchFamily="18" charset="-127"/>
                <a:cs typeface="Arial" charset="0"/>
              </a:rPr>
              <a:t>AGENCY PARTNERS</a:t>
            </a:r>
            <a:r>
              <a:rPr kumimoji="0" lang="en-US" altLang="ko-KR" sz="1200" dirty="0" smtClean="0">
                <a:latin typeface="Arial" charset="0"/>
                <a:ea typeface="HY견고딕" pitchFamily="18" charset="-127"/>
                <a:cs typeface="Arial" charset="0"/>
              </a:rPr>
              <a:t>.</a:t>
            </a:r>
            <a:endParaRPr kumimoji="0" lang="ko-KR" altLang="en-US" sz="1200" dirty="0">
              <a:latin typeface="Arial" charset="0"/>
              <a:ea typeface="HY견고딕" pitchFamily="18" charset="-127"/>
              <a:cs typeface="Arial" charset="0"/>
            </a:endParaRPr>
          </a:p>
          <a:p>
            <a:endParaRPr kumimoji="0" lang="ko-KR" altLang="en-US" sz="1200" b="1" dirty="0">
              <a:latin typeface="Arial" charset="0"/>
              <a:ea typeface="HY견고딕" pitchFamily="18" charset="-127"/>
              <a:cs typeface="Arial" charset="0"/>
            </a:endParaRPr>
          </a:p>
        </p:txBody>
      </p:sp>
      <p:grpSp>
        <p:nvGrpSpPr>
          <p:cNvPr id="50" name="그룹 62"/>
          <p:cNvGrpSpPr>
            <a:grpSpLocks/>
          </p:cNvGrpSpPr>
          <p:nvPr/>
        </p:nvGrpSpPr>
        <p:grpSpPr bwMode="auto">
          <a:xfrm>
            <a:off x="3184380" y="5359524"/>
            <a:ext cx="973138" cy="971550"/>
            <a:chOff x="1044364" y="5048904"/>
            <a:chExt cx="936000" cy="936000"/>
          </a:xfrm>
        </p:grpSpPr>
        <p:grpSp>
          <p:nvGrpSpPr>
            <p:cNvPr id="51" name="그룹 494"/>
            <p:cNvGrpSpPr>
              <a:grpSpLocks/>
            </p:cNvGrpSpPr>
            <p:nvPr/>
          </p:nvGrpSpPr>
          <p:grpSpPr bwMode="auto">
            <a:xfrm>
              <a:off x="1044364" y="5048904"/>
              <a:ext cx="936000" cy="936000"/>
              <a:chOff x="5329690" y="2119342"/>
              <a:chExt cx="489886" cy="489886"/>
            </a:xfrm>
          </p:grpSpPr>
          <p:sp>
            <p:nvSpPr>
              <p:cNvPr id="53" name="타원 52"/>
              <p:cNvSpPr/>
              <p:nvPr/>
            </p:nvSpPr>
            <p:spPr>
              <a:xfrm>
                <a:off x="5329690" y="2119342"/>
                <a:ext cx="489886" cy="489886"/>
              </a:xfrm>
              <a:prstGeom prst="ellipse">
                <a:avLst/>
              </a:prstGeom>
              <a:solidFill>
                <a:schemeClr val="bg1">
                  <a:lumMod val="65000"/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54" name="타원 53"/>
              <p:cNvSpPr/>
              <p:nvPr/>
            </p:nvSpPr>
            <p:spPr>
              <a:xfrm>
                <a:off x="5357659" y="2147358"/>
                <a:ext cx="433944" cy="433853"/>
              </a:xfrm>
              <a:prstGeom prst="ellipse">
                <a:avLst/>
              </a:prstGeom>
              <a:solidFill>
                <a:srgbClr val="9A9A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55" name="타원 54"/>
              <p:cNvSpPr/>
              <p:nvPr/>
            </p:nvSpPr>
            <p:spPr>
              <a:xfrm>
                <a:off x="5404920" y="2166455"/>
                <a:ext cx="123204" cy="123203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bg1">
                      <a:alpha val="8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2" name="타원 51"/>
            <p:cNvSpPr/>
            <p:nvPr/>
          </p:nvSpPr>
          <p:spPr>
            <a:xfrm rot="238695">
              <a:off x="1175724" y="5153203"/>
              <a:ext cx="684000" cy="684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alpha val="40000"/>
                  </a:schemeClr>
                </a:gs>
                <a:gs pos="66000">
                  <a:srgbClr val="807050">
                    <a:alpha val="0"/>
                  </a:srgbClr>
                </a:gs>
                <a:gs pos="57000">
                  <a:srgbClr val="807050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extrusionH="76200">
              <a:bevelT w="120650" h="10160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56" name="TextBox 73"/>
          <p:cNvSpPr txBox="1">
            <a:spLocks noChangeArrowheads="1"/>
          </p:cNvSpPr>
          <p:nvPr/>
        </p:nvSpPr>
        <p:spPr bwMode="auto">
          <a:xfrm>
            <a:off x="3517755" y="5672261"/>
            <a:ext cx="6477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3400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4</a:t>
            </a:r>
            <a:endParaRPr kumimoji="0" lang="ko-KR" altLang="en-US" sz="3400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grpSp>
        <p:nvGrpSpPr>
          <p:cNvPr id="57" name="그룹 89"/>
          <p:cNvGrpSpPr/>
          <p:nvPr/>
        </p:nvGrpSpPr>
        <p:grpSpPr>
          <a:xfrm>
            <a:off x="8558093" y="5642692"/>
            <a:ext cx="184125" cy="104750"/>
            <a:chOff x="7628235" y="2636911"/>
            <a:chExt cx="220025" cy="125174"/>
          </a:xfrm>
          <a:solidFill>
            <a:srgbClr val="9A9A9A"/>
          </a:solidFill>
        </p:grpSpPr>
        <p:sp>
          <p:nvSpPr>
            <p:cNvPr id="61" name="이등변 삼각형 60"/>
            <p:cNvSpPr/>
            <p:nvPr/>
          </p:nvSpPr>
          <p:spPr>
            <a:xfrm rot="5400000">
              <a:off x="7731719" y="2645544"/>
              <a:ext cx="125173" cy="10790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62" name="이등변 삼각형 61"/>
            <p:cNvSpPr/>
            <p:nvPr/>
          </p:nvSpPr>
          <p:spPr>
            <a:xfrm rot="5400000">
              <a:off x="7619602" y="2645545"/>
              <a:ext cx="125173" cy="10790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 smtClean="0"/>
              <a:t>1. ORGANIZATION</a:t>
            </a:r>
            <a:endParaRPr dirty="0"/>
          </a:p>
        </p:txBody>
      </p:sp>
      <p:pic>
        <p:nvPicPr>
          <p:cNvPr id="855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41632" flipH="1" flipV="1">
            <a:off x="4989322" y="2572374"/>
            <a:ext cx="587040" cy="7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그룹 4"/>
          <p:cNvGrpSpPr/>
          <p:nvPr/>
        </p:nvGrpSpPr>
        <p:grpSpPr>
          <a:xfrm>
            <a:off x="3819066" y="1273922"/>
            <a:ext cx="1656184" cy="984985"/>
            <a:chOff x="1403452" y="1124744"/>
            <a:chExt cx="1656184" cy="984985"/>
          </a:xfrm>
        </p:grpSpPr>
        <p:grpSp>
          <p:nvGrpSpPr>
            <p:cNvPr id="3" name="그룹 2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125" name="모서리가 둥근 직사각형 124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2" name="모서리가 둥근 직사각형 1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36" name="직사각형 635"/>
            <p:cNvSpPr/>
            <p:nvPr/>
          </p:nvSpPr>
          <p:spPr>
            <a:xfrm>
              <a:off x="1469747" y="1305714"/>
              <a:ext cx="1446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PRESIDENT</a:t>
              </a:r>
              <a:b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</a:br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Jay H. Kim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pic>
        <p:nvPicPr>
          <p:cNvPr id="856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26155" flipH="1" flipV="1">
            <a:off x="4839944" y="1218103"/>
            <a:ext cx="587040" cy="789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그룹 5"/>
          <p:cNvGrpSpPr/>
          <p:nvPr/>
        </p:nvGrpSpPr>
        <p:grpSpPr>
          <a:xfrm>
            <a:off x="2627784" y="3410213"/>
            <a:ext cx="1558552" cy="984985"/>
            <a:chOff x="711895" y="2172573"/>
            <a:chExt cx="1558552" cy="984985"/>
          </a:xfrm>
        </p:grpSpPr>
        <p:sp>
          <p:nvSpPr>
            <p:cNvPr id="49" name="모서리가 둥근 직사각형 48"/>
            <p:cNvSpPr/>
            <p:nvPr/>
          </p:nvSpPr>
          <p:spPr>
            <a:xfrm>
              <a:off x="711895" y="2172573"/>
              <a:ext cx="1441329" cy="984985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824378" y="2345537"/>
              <a:ext cx="1446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0"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Customer Support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938359" y="4963751"/>
            <a:ext cx="1656184" cy="1017925"/>
            <a:chOff x="1403452" y="1124744"/>
            <a:chExt cx="1656184" cy="1017925"/>
          </a:xfrm>
        </p:grpSpPr>
        <p:grpSp>
          <p:nvGrpSpPr>
            <p:cNvPr id="63" name="그룹 62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65" name="모서리가 둥근 직사각형 64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66" name="모서리가 둥근 직사각형 65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4" name="직사각형 63"/>
            <p:cNvSpPr/>
            <p:nvPr/>
          </p:nvSpPr>
          <p:spPr>
            <a:xfrm>
              <a:off x="1547663" y="1311672"/>
              <a:ext cx="144606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FF0000"/>
                  </a:solidFill>
                  <a:latin typeface="Arial" charset="0"/>
                  <a:ea typeface="맑은 고딕" pitchFamily="50" charset="-127"/>
                  <a:cs typeface="Arial" charset="0"/>
                </a:rPr>
                <a:t>Test &amp; Calibration</a:t>
              </a:r>
            </a:p>
            <a:p>
              <a:endParaRPr kumimoji="0" lang="ko-KR" altLang="en-US" sz="1600" b="1" dirty="0">
                <a:solidFill>
                  <a:srgbClr val="FF0000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2954583" y="4974365"/>
            <a:ext cx="1656184" cy="984985"/>
            <a:chOff x="1403452" y="1124744"/>
            <a:chExt cx="1656184" cy="984985"/>
          </a:xfrm>
        </p:grpSpPr>
        <p:sp>
          <p:nvSpPr>
            <p:cNvPr id="70" name="모서리가 둥근 직사각형 69"/>
            <p:cNvSpPr/>
            <p:nvPr/>
          </p:nvSpPr>
          <p:spPr>
            <a:xfrm>
              <a:off x="1403452" y="1135358"/>
              <a:ext cx="1656184" cy="92548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ysClr val="window" lastClr="FFFFFF">
                    <a:alpha val="32000"/>
                  </a:sysClr>
                </a:gs>
                <a:gs pos="100000">
                  <a:sysClr val="window" lastClr="FFFFFF">
                    <a:alpha val="0"/>
                  </a:sysClr>
                </a:gs>
                <a:gs pos="100000">
                  <a:sysClr val="window" lastClr="FFFFFF"/>
                </a:gs>
              </a:gsLst>
              <a:lin ang="5400000" scaled="1"/>
              <a:tileRect/>
            </a:gra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71" name="모서리가 둥근 직사각형 70"/>
            <p:cNvSpPr/>
            <p:nvPr/>
          </p:nvSpPr>
          <p:spPr>
            <a:xfrm>
              <a:off x="1474487" y="1124744"/>
              <a:ext cx="1441329" cy="98498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4969834" y="4984979"/>
            <a:ext cx="1441329" cy="984985"/>
            <a:chOff x="1474487" y="1124744"/>
            <a:chExt cx="1441329" cy="984985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76" name="모서리가 둥근 직사각형 75"/>
            <p:cNvSpPr/>
            <p:nvPr/>
          </p:nvSpPr>
          <p:spPr>
            <a:xfrm>
              <a:off x="1474487" y="1124744"/>
              <a:ext cx="1441329" cy="984985"/>
            </a:xfrm>
            <a:prstGeom prst="round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1544798" y="1182603"/>
              <a:ext cx="1332056" cy="830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accent3">
                      <a:lumMod val="50000"/>
                    </a:schemeClr>
                  </a:solidFill>
                  <a:latin typeface="Arial" charset="0"/>
                  <a:ea typeface="맑은 고딕" pitchFamily="50" charset="-127"/>
                  <a:cs typeface="Arial" charset="0"/>
                </a:rPr>
                <a:t>Validation /</a:t>
              </a:r>
            </a:p>
            <a:p>
              <a:r>
                <a:rPr lang="en-US" altLang="ko-KR" sz="1600" b="1" dirty="0" smtClean="0">
                  <a:solidFill>
                    <a:schemeClr val="accent3">
                      <a:lumMod val="50000"/>
                    </a:schemeClr>
                  </a:solidFill>
                  <a:latin typeface="Arial" charset="0"/>
                  <a:ea typeface="맑은 고딕" pitchFamily="50" charset="-127"/>
                  <a:cs typeface="Arial" charset="0"/>
                </a:rPr>
                <a:t>Data Acquisition</a:t>
              </a:r>
              <a:endParaRPr kumimoji="0" lang="ko-KR" altLang="en-US" sz="1600" b="1" dirty="0">
                <a:solidFill>
                  <a:schemeClr val="accent3">
                    <a:lumMod val="50000"/>
                  </a:schemeClr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6734986" y="4987119"/>
            <a:ext cx="1981066" cy="1040573"/>
            <a:chOff x="1190174" y="1137498"/>
            <a:chExt cx="1981066" cy="1040573"/>
          </a:xfrm>
        </p:grpSpPr>
        <p:grpSp>
          <p:nvGrpSpPr>
            <p:cNvPr id="78" name="그룹 77"/>
            <p:cNvGrpSpPr/>
            <p:nvPr/>
          </p:nvGrpSpPr>
          <p:grpSpPr>
            <a:xfrm>
              <a:off x="1190174" y="1137498"/>
              <a:ext cx="1725446" cy="1040573"/>
              <a:chOff x="1190174" y="1137498"/>
              <a:chExt cx="1725446" cy="1040573"/>
            </a:xfrm>
          </p:grpSpPr>
          <p:sp>
            <p:nvSpPr>
              <p:cNvPr id="80" name="모서리가 둥근 직사각형 79"/>
              <p:cNvSpPr/>
              <p:nvPr/>
            </p:nvSpPr>
            <p:spPr>
              <a:xfrm>
                <a:off x="1204982" y="1154491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81" name="모서리가 둥근 직사각형 80"/>
              <p:cNvSpPr/>
              <p:nvPr/>
            </p:nvSpPr>
            <p:spPr>
              <a:xfrm>
                <a:off x="1190174" y="1137498"/>
                <a:ext cx="1725446" cy="1040573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79" name="직사각형 78"/>
            <p:cNvSpPr/>
            <p:nvPr/>
          </p:nvSpPr>
          <p:spPr>
            <a:xfrm>
              <a:off x="1725171" y="1395983"/>
              <a:ext cx="14460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5027005" y="3410214"/>
            <a:ext cx="1662706" cy="984985"/>
            <a:chOff x="5070899" y="3410214"/>
            <a:chExt cx="1662706" cy="810875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5292276" y="3410214"/>
              <a:ext cx="1441329" cy="81087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5070899" y="3613987"/>
              <a:ext cx="1556247" cy="3800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tx2"/>
                  </a:solidFill>
                  <a:latin typeface="Arial" charset="0"/>
                  <a:ea typeface="맑은 고딕" pitchFamily="50" charset="-127"/>
                  <a:cs typeface="Arial" charset="0"/>
                </a:rPr>
                <a:t>    SALES</a:t>
              </a:r>
            </a:p>
          </p:txBody>
        </p:sp>
      </p:grpSp>
      <p:cxnSp>
        <p:nvCxnSpPr>
          <p:cNvPr id="13" name="꺾인 연결선 12"/>
          <p:cNvCxnSpPr>
            <a:endCxn id="59" idx="0"/>
          </p:cNvCxnSpPr>
          <p:nvPr/>
        </p:nvCxnSpPr>
        <p:spPr>
          <a:xfrm>
            <a:off x="4358466" y="3068148"/>
            <a:ext cx="1610581" cy="342065"/>
          </a:xfrm>
          <a:prstGeom prst="bentConnector2">
            <a:avLst/>
          </a:prstGeom>
          <a:ln w="38100">
            <a:solidFill>
              <a:srgbClr val="A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꺾인 연결선 19"/>
          <p:cNvCxnSpPr>
            <a:stCxn id="59" idx="2"/>
            <a:endCxn id="65" idx="0"/>
          </p:cNvCxnSpPr>
          <p:nvPr/>
        </p:nvCxnSpPr>
        <p:spPr>
          <a:xfrm rot="5400000">
            <a:off x="3578166" y="2583483"/>
            <a:ext cx="579167" cy="4202596"/>
          </a:xfrm>
          <a:prstGeom prst="bentConnector3">
            <a:avLst/>
          </a:prstGeom>
          <a:ln w="38100">
            <a:solidFill>
              <a:srgbClr val="A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>
            <a:endCxn id="71" idx="0"/>
          </p:cNvCxnSpPr>
          <p:nvPr/>
        </p:nvCxnSpPr>
        <p:spPr>
          <a:xfrm>
            <a:off x="3746282" y="4685882"/>
            <a:ext cx="1" cy="288483"/>
          </a:xfrm>
          <a:prstGeom prst="straightConnector1">
            <a:avLst/>
          </a:prstGeom>
          <a:ln w="38100">
            <a:solidFill>
              <a:srgbClr val="A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>
            <a:endCxn id="76" idx="0"/>
          </p:cNvCxnSpPr>
          <p:nvPr/>
        </p:nvCxnSpPr>
        <p:spPr>
          <a:xfrm>
            <a:off x="5690498" y="4685882"/>
            <a:ext cx="1" cy="299097"/>
          </a:xfrm>
          <a:prstGeom prst="straightConnector1">
            <a:avLst/>
          </a:prstGeom>
          <a:ln w="38100">
            <a:solidFill>
              <a:srgbClr val="A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0"/>
          <p:cNvCxnSpPr>
            <a:stCxn id="59" idx="2"/>
            <a:endCxn id="80" idx="0"/>
          </p:cNvCxnSpPr>
          <p:nvPr/>
        </p:nvCxnSpPr>
        <p:spPr>
          <a:xfrm rot="16200000" flipH="1">
            <a:off x="6469009" y="3895235"/>
            <a:ext cx="608914" cy="1608839"/>
          </a:xfrm>
          <a:prstGeom prst="bentConnector3">
            <a:avLst>
              <a:gd name="adj1" fmla="val 50000"/>
            </a:avLst>
          </a:prstGeom>
          <a:ln w="38100">
            <a:solidFill>
              <a:srgbClr val="A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143509" y="1155179"/>
            <a:ext cx="1656184" cy="599467"/>
            <a:chOff x="1403452" y="906753"/>
            <a:chExt cx="1656184" cy="1154094"/>
          </a:xfrm>
        </p:grpSpPr>
        <p:grpSp>
          <p:nvGrpSpPr>
            <p:cNvPr id="83" name="그룹 82"/>
            <p:cNvGrpSpPr/>
            <p:nvPr/>
          </p:nvGrpSpPr>
          <p:grpSpPr>
            <a:xfrm>
              <a:off x="1403452" y="906753"/>
              <a:ext cx="1656184" cy="1154094"/>
              <a:chOff x="1403452" y="906753"/>
              <a:chExt cx="1656184" cy="1154094"/>
            </a:xfrm>
          </p:grpSpPr>
          <p:sp>
            <p:nvSpPr>
              <p:cNvPr id="86" name="모서리가 둥근 직사각형 85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88" name="모서리가 둥근 직사각형 87"/>
              <p:cNvSpPr/>
              <p:nvPr/>
            </p:nvSpPr>
            <p:spPr>
              <a:xfrm>
                <a:off x="1474487" y="906753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5" name="직사각형 84"/>
            <p:cNvSpPr/>
            <p:nvPr/>
          </p:nvSpPr>
          <p:spPr>
            <a:xfrm>
              <a:off x="1504534" y="1154099"/>
              <a:ext cx="1446069" cy="65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KOMETS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sp>
        <p:nvSpPr>
          <p:cNvPr id="48" name="직사각형 47"/>
          <p:cNvSpPr/>
          <p:nvPr/>
        </p:nvSpPr>
        <p:spPr>
          <a:xfrm>
            <a:off x="3131457" y="5021610"/>
            <a:ext cx="14460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00B0F0"/>
                </a:solidFill>
                <a:latin typeface="Arial" charset="0"/>
                <a:ea typeface="맑은 고딕" pitchFamily="50" charset="-127"/>
                <a:cs typeface="Arial" charset="0"/>
              </a:rPr>
              <a:t>Moisture &amp;  Process Analyzer</a:t>
            </a:r>
            <a:endParaRPr kumimoji="0" lang="ko-KR" altLang="en-US" sz="1600" b="1" dirty="0">
              <a:solidFill>
                <a:srgbClr val="00B0F0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1087310" y="2216427"/>
            <a:ext cx="1441329" cy="984985"/>
            <a:chOff x="727658" y="2172573"/>
            <a:chExt cx="1441329" cy="984985"/>
          </a:xfrm>
        </p:grpSpPr>
        <p:sp>
          <p:nvSpPr>
            <p:cNvPr id="47" name="모서리가 둥근 직사각형 46"/>
            <p:cNvSpPr/>
            <p:nvPr/>
          </p:nvSpPr>
          <p:spPr>
            <a:xfrm>
              <a:off x="727658" y="2172573"/>
              <a:ext cx="1441329" cy="984985"/>
            </a:xfrm>
            <a:prstGeom prst="roundRect">
              <a:avLst/>
            </a:prstGeom>
            <a:gradFill>
              <a:gsLst>
                <a:gs pos="37000">
                  <a:schemeClr val="bg1">
                    <a:lumMod val="50000"/>
                  </a:schemeClr>
                </a:gs>
                <a:gs pos="83000">
                  <a:schemeClr val="bg1">
                    <a:lumMod val="6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827972" y="2329331"/>
              <a:ext cx="134021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Trading &amp; Marketing 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cxnSp>
        <p:nvCxnSpPr>
          <p:cNvPr id="52" name="꺾인 연결선 51"/>
          <p:cNvCxnSpPr>
            <a:endCxn id="51" idx="3"/>
          </p:cNvCxnSpPr>
          <p:nvPr/>
        </p:nvCxnSpPr>
        <p:spPr>
          <a:xfrm flipH="1" flipV="1">
            <a:off x="2527839" y="2665573"/>
            <a:ext cx="2082928" cy="2"/>
          </a:xfrm>
          <a:prstGeom prst="straightConnector1">
            <a:avLst/>
          </a:prstGeom>
          <a:ln w="38100">
            <a:solidFill>
              <a:srgbClr val="A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6775689" y="4974365"/>
            <a:ext cx="18755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맑은 고딕" pitchFamily="50" charset="-127"/>
                <a:cs typeface="Arial" charset="0"/>
              </a:rPr>
              <a:t>Temperature / Pressure / Humidity / </a:t>
            </a:r>
            <a:r>
              <a:rPr kumimoji="0" lang="en-US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맑은 고딕" pitchFamily="50" charset="-127"/>
                <a:cs typeface="Arial" charset="0"/>
              </a:rPr>
              <a:t> </a:t>
            </a:r>
            <a:r>
              <a:rPr kumimoji="0" lang="en-US" altLang="ko-KR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맑은 고딕" pitchFamily="50" charset="-127"/>
                <a:cs typeface="Arial" charset="0"/>
              </a:rPr>
              <a:t>Environental</a:t>
            </a:r>
            <a:endParaRPr kumimoji="0" lang="ko-KR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cxnSp>
        <p:nvCxnSpPr>
          <p:cNvPr id="87" name="꺾인 연결선 86"/>
          <p:cNvCxnSpPr>
            <a:endCxn id="49" idx="0"/>
          </p:cNvCxnSpPr>
          <p:nvPr/>
        </p:nvCxnSpPr>
        <p:spPr>
          <a:xfrm rot="10800000" flipV="1">
            <a:off x="3348450" y="3075307"/>
            <a:ext cx="1151739" cy="334906"/>
          </a:xfrm>
          <a:prstGeom prst="bentConnector2">
            <a:avLst/>
          </a:prstGeom>
          <a:ln w="38100">
            <a:solidFill>
              <a:srgbClr val="A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/>
          <p:cNvCxnSpPr/>
          <p:nvPr/>
        </p:nvCxnSpPr>
        <p:spPr>
          <a:xfrm>
            <a:off x="4606843" y="2245407"/>
            <a:ext cx="0" cy="822741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제목 38"/>
          <p:cNvSpPr>
            <a:spLocks noGrp="1"/>
          </p:cNvSpPr>
          <p:nvPr>
            <p:ph type="title"/>
          </p:nvPr>
        </p:nvSpPr>
        <p:spPr>
          <a:xfrm>
            <a:off x="203200" y="142875"/>
            <a:ext cx="8401050" cy="754063"/>
          </a:xfrm>
        </p:spPr>
        <p:txBody>
          <a:bodyPr/>
          <a:lstStyle/>
          <a:p>
            <a:r>
              <a:rPr lang="en-US" altLang="ko-KR" dirty="0">
                <a:latin typeface="Arial" charset="0"/>
                <a:cs typeface="Arial" charset="0"/>
              </a:rPr>
              <a:t>2</a:t>
            </a:r>
            <a:r>
              <a:rPr lang="en-US" altLang="ko-KR" dirty="0" smtClean="0">
                <a:latin typeface="Arial" charset="0"/>
                <a:cs typeface="Arial" charset="0"/>
              </a:rPr>
              <a:t>. BUSINESS TERRITORY</a:t>
            </a:r>
            <a:endParaRPr dirty="0" smtClean="0">
              <a:latin typeface="Arial" charset="0"/>
              <a:cs typeface="Arial" charset="0"/>
            </a:endParaRPr>
          </a:p>
        </p:txBody>
      </p:sp>
      <p:sp>
        <p:nvSpPr>
          <p:cNvPr id="10246" name="직사각형 635"/>
          <p:cNvSpPr>
            <a:spLocks noChangeArrowheads="1"/>
          </p:cNvSpPr>
          <p:nvPr/>
        </p:nvSpPr>
        <p:spPr bwMode="auto">
          <a:xfrm>
            <a:off x="3995936" y="1801813"/>
            <a:ext cx="1446212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0"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CALIBRATION</a:t>
            </a:r>
            <a:endParaRPr kumimoji="0" lang="ko-KR" altLang="en-US" sz="13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3717784" y="1736864"/>
            <a:ext cx="1656184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2869056" y="1095574"/>
            <a:ext cx="3314448" cy="853082"/>
            <a:chOff x="1403452" y="1124744"/>
            <a:chExt cx="1656184" cy="984985"/>
          </a:xfrm>
        </p:grpSpPr>
        <p:grpSp>
          <p:nvGrpSpPr>
            <p:cNvPr id="28" name="그룹 27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30" name="모서리가 둥근 직사각형 29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31" name="모서리가 둥근 직사각형 30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9" name="직사각형 28"/>
            <p:cNvSpPr/>
            <p:nvPr/>
          </p:nvSpPr>
          <p:spPr>
            <a:xfrm>
              <a:off x="1492767" y="1367115"/>
              <a:ext cx="1495292" cy="4619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 smtClean="0">
                  <a:solidFill>
                    <a:srgbClr val="FF0000"/>
                  </a:solidFill>
                  <a:latin typeface="Arial" charset="0"/>
                  <a:ea typeface="맑은 고딕" pitchFamily="50" charset="-127"/>
                  <a:cs typeface="Arial" charset="0"/>
                </a:rPr>
                <a:t>TEST &amp; CALIBRATION</a:t>
              </a:r>
              <a:endParaRPr kumimoji="0" lang="ko-KR" altLang="en-US" sz="2000" b="1" dirty="0">
                <a:solidFill>
                  <a:srgbClr val="FF0000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pic>
        <p:nvPicPr>
          <p:cNvPr id="32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26155" flipH="1" flipV="1">
            <a:off x="4768977" y="985224"/>
            <a:ext cx="587040" cy="789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1" y="4061569"/>
            <a:ext cx="2171962" cy="1351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직선 화살표 연결선 2"/>
          <p:cNvCxnSpPr>
            <a:stCxn id="31" idx="2"/>
          </p:cNvCxnSpPr>
          <p:nvPr/>
        </p:nvCxnSpPr>
        <p:spPr>
          <a:xfrm>
            <a:off x="4453449" y="1948656"/>
            <a:ext cx="0" cy="2272432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꺾인 연결선 4"/>
          <p:cNvCxnSpPr>
            <a:endCxn id="33" idx="0"/>
          </p:cNvCxnSpPr>
          <p:nvPr/>
        </p:nvCxnSpPr>
        <p:spPr>
          <a:xfrm rot="10800000" flipV="1">
            <a:off x="1265492" y="3125465"/>
            <a:ext cx="3210120" cy="936104"/>
          </a:xfrm>
          <a:prstGeom prst="bentConnector2">
            <a:avLst/>
          </a:prstGeom>
          <a:ln w="381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꺾인 연결선 6"/>
          <p:cNvCxnSpPr/>
          <p:nvPr/>
        </p:nvCxnSpPr>
        <p:spPr>
          <a:xfrm>
            <a:off x="4475613" y="3140968"/>
            <a:ext cx="3331462" cy="1152128"/>
          </a:xfrm>
          <a:prstGeom prst="bentConnector2">
            <a:avLst/>
          </a:prstGeom>
          <a:ln w="381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/>
          <p:cNvGrpSpPr/>
          <p:nvPr/>
        </p:nvGrpSpPr>
        <p:grpSpPr>
          <a:xfrm>
            <a:off x="3076472" y="4225848"/>
            <a:ext cx="2798281" cy="1011752"/>
            <a:chOff x="1403452" y="1124744"/>
            <a:chExt cx="1656184" cy="936103"/>
          </a:xfrm>
        </p:grpSpPr>
        <p:grpSp>
          <p:nvGrpSpPr>
            <p:cNvPr id="19" name="그룹 18"/>
            <p:cNvGrpSpPr/>
            <p:nvPr/>
          </p:nvGrpSpPr>
          <p:grpSpPr>
            <a:xfrm>
              <a:off x="1403452" y="1124744"/>
              <a:ext cx="1656184" cy="936103"/>
              <a:chOff x="1403452" y="1124744"/>
              <a:chExt cx="1656184" cy="936103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1474487" y="1124744"/>
                <a:ext cx="1441329" cy="912647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0" name="직사각형 19"/>
            <p:cNvSpPr/>
            <p:nvPr/>
          </p:nvSpPr>
          <p:spPr>
            <a:xfrm>
              <a:off x="1464973" y="1434262"/>
              <a:ext cx="1590282" cy="541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RESEARCH INSTITUTE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051230" y="4257344"/>
            <a:ext cx="1896006" cy="984985"/>
            <a:chOff x="1403452" y="1124744"/>
            <a:chExt cx="1896006" cy="984985"/>
          </a:xfrm>
        </p:grpSpPr>
        <p:grpSp>
          <p:nvGrpSpPr>
            <p:cNvPr id="24" name="그룹 23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26" name="모서리가 둥근 직사각형 25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36" name="모서리가 둥근 직사각형 35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5" name="직사각형 24"/>
            <p:cNvSpPr/>
            <p:nvPr/>
          </p:nvSpPr>
          <p:spPr>
            <a:xfrm>
              <a:off x="1709176" y="1434262"/>
              <a:ext cx="159028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QA &amp; QC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sp>
        <p:nvSpPr>
          <p:cNvPr id="34" name="제목 38"/>
          <p:cNvSpPr txBox="1">
            <a:spLocks/>
          </p:cNvSpPr>
          <p:nvPr/>
        </p:nvSpPr>
        <p:spPr>
          <a:xfrm>
            <a:off x="107504" y="5413350"/>
            <a:ext cx="2609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defTabSz="914400" rtl="0" eaLnBrk="1" latinLnBrk="1" hangingPunct="1">
              <a:spcBef>
                <a:spcPct val="0"/>
              </a:spcBef>
              <a:buNone/>
              <a:defRPr lang="ko-KR" altLang="en-US" sz="4200" b="1" i="0" kern="1200">
                <a:solidFill>
                  <a:srgbClr val="6B6B6B"/>
                </a:solidFill>
                <a:effectLst/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sz="1600" dirty="0" smtClean="0">
                <a:latin typeface="Arial" charset="0"/>
                <a:cs typeface="Arial" charset="0"/>
              </a:rPr>
              <a:t>National Calibration Lab </a:t>
            </a:r>
          </a:p>
          <a:p>
            <a:r>
              <a:rPr lang="en-US" sz="1600" dirty="0" smtClean="0">
                <a:latin typeface="Arial" charset="0"/>
                <a:cs typeface="Arial" charset="0"/>
              </a:rPr>
              <a:t>Same as </a:t>
            </a:r>
            <a:r>
              <a:rPr lang="en-US" sz="1600" dirty="0" err="1" smtClean="0">
                <a:latin typeface="Arial" charset="0"/>
                <a:cs typeface="Arial" charset="0"/>
              </a:rPr>
              <a:t>DAkkS</a:t>
            </a:r>
            <a:endParaRPr lang="en-US" sz="1600" dirty="0" smtClean="0">
              <a:latin typeface="Arial" charset="0"/>
              <a:cs typeface="Arial" charset="0"/>
            </a:endParaRPr>
          </a:p>
        </p:txBody>
      </p:sp>
      <p:sp>
        <p:nvSpPr>
          <p:cNvPr id="35" name="제목 38"/>
          <p:cNvSpPr txBox="1">
            <a:spLocks/>
          </p:cNvSpPr>
          <p:nvPr/>
        </p:nvSpPr>
        <p:spPr>
          <a:xfrm>
            <a:off x="3058606" y="5413347"/>
            <a:ext cx="2935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defTabSz="914400" rtl="0" eaLnBrk="1" latinLnBrk="1" hangingPunct="1">
              <a:spcBef>
                <a:spcPct val="0"/>
              </a:spcBef>
              <a:buNone/>
              <a:defRPr lang="ko-KR" altLang="en-US" sz="4200" b="1" i="0" kern="1200">
                <a:solidFill>
                  <a:srgbClr val="6B6B6B"/>
                </a:solidFill>
                <a:effectLst/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sz="1600" dirty="0" smtClean="0">
                <a:latin typeface="Arial" charset="0"/>
                <a:cs typeface="Arial" charset="0"/>
              </a:rPr>
              <a:t>Industrial R&amp;D, University, National Research Institute</a:t>
            </a:r>
          </a:p>
        </p:txBody>
      </p:sp>
      <p:sp>
        <p:nvSpPr>
          <p:cNvPr id="37" name="제목 38"/>
          <p:cNvSpPr txBox="1">
            <a:spLocks/>
          </p:cNvSpPr>
          <p:nvPr/>
        </p:nvSpPr>
        <p:spPr>
          <a:xfrm>
            <a:off x="6208653" y="5449565"/>
            <a:ext cx="2935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defTabSz="914400" rtl="0" eaLnBrk="1" latinLnBrk="1" hangingPunct="1">
              <a:spcBef>
                <a:spcPct val="0"/>
              </a:spcBef>
              <a:buNone/>
              <a:defRPr lang="ko-KR" altLang="en-US" sz="4200" b="1" i="0" kern="1200">
                <a:solidFill>
                  <a:srgbClr val="6B6B6B"/>
                </a:solidFill>
                <a:effectLst/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r>
              <a:rPr lang="en-US" sz="1600" dirty="0" smtClean="0">
                <a:latin typeface="Arial" charset="0"/>
                <a:cs typeface="Arial" charset="0"/>
              </a:rPr>
              <a:t>ISO Department, Production Quality Control department</a:t>
            </a:r>
          </a:p>
        </p:txBody>
      </p:sp>
    </p:spTree>
    <p:extLst>
      <p:ext uri="{BB962C8B-B14F-4D97-AF65-F5344CB8AC3E}">
        <p14:creationId xmlns:p14="http://schemas.microsoft.com/office/powerpoint/2010/main" val="903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제목 38"/>
          <p:cNvSpPr>
            <a:spLocks noGrp="1"/>
          </p:cNvSpPr>
          <p:nvPr>
            <p:ph type="title"/>
          </p:nvPr>
        </p:nvSpPr>
        <p:spPr>
          <a:xfrm>
            <a:off x="203200" y="142875"/>
            <a:ext cx="8401050" cy="754063"/>
          </a:xfrm>
        </p:spPr>
        <p:txBody>
          <a:bodyPr/>
          <a:lstStyle/>
          <a:p>
            <a:r>
              <a:rPr lang="en-US" altLang="ko-KR" dirty="0">
                <a:latin typeface="Arial" charset="0"/>
                <a:cs typeface="Arial" charset="0"/>
              </a:rPr>
              <a:t>2</a:t>
            </a:r>
            <a:r>
              <a:rPr lang="en-US" altLang="ko-KR" dirty="0" smtClean="0">
                <a:latin typeface="Arial" charset="0"/>
                <a:cs typeface="Arial" charset="0"/>
              </a:rPr>
              <a:t>. BUSINESS </a:t>
            </a:r>
            <a:r>
              <a:rPr lang="en-US" altLang="ko-KR" dirty="0">
                <a:latin typeface="Arial" charset="0"/>
                <a:cs typeface="Arial" charset="0"/>
              </a:rPr>
              <a:t>TERRITORY</a:t>
            </a:r>
            <a:endParaRPr dirty="0" smtClean="0">
              <a:latin typeface="Arial" charset="0"/>
              <a:cs typeface="Arial" charset="0"/>
            </a:endParaRPr>
          </a:p>
        </p:txBody>
      </p:sp>
      <p:sp>
        <p:nvSpPr>
          <p:cNvPr id="10246" name="직사각형 635"/>
          <p:cNvSpPr>
            <a:spLocks noChangeArrowheads="1"/>
          </p:cNvSpPr>
          <p:nvPr/>
        </p:nvSpPr>
        <p:spPr bwMode="auto">
          <a:xfrm>
            <a:off x="4445831" y="1812226"/>
            <a:ext cx="1446212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  INDUSTRY</a:t>
            </a:r>
            <a:endParaRPr kumimoji="0" lang="ko-KR" altLang="en-US" sz="13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pic>
        <p:nvPicPr>
          <p:cNvPr id="10295" name="그림 152" descr="빛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41632" flipH="1" flipV="1">
            <a:off x="4189571" y="2178144"/>
            <a:ext cx="5857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" name="모서리가 둥근 직사각형 124"/>
          <p:cNvSpPr/>
          <p:nvPr/>
        </p:nvSpPr>
        <p:spPr>
          <a:xfrm>
            <a:off x="4167679" y="1747277"/>
            <a:ext cx="1656184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pic>
        <p:nvPicPr>
          <p:cNvPr id="137" name="그림 152" descr="빛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41632" flipH="1" flipV="1">
            <a:off x="6770586" y="2202864"/>
            <a:ext cx="5857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직선 연결선 2"/>
          <p:cNvCxnSpPr>
            <a:endCxn id="42" idx="2"/>
          </p:cNvCxnSpPr>
          <p:nvPr/>
        </p:nvCxnSpPr>
        <p:spPr>
          <a:xfrm flipV="1">
            <a:off x="2967305" y="2174176"/>
            <a:ext cx="1266464" cy="58841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stCxn id="42" idx="2"/>
            <a:endCxn id="52" idx="0"/>
          </p:cNvCxnSpPr>
          <p:nvPr/>
        </p:nvCxnSpPr>
        <p:spPr>
          <a:xfrm>
            <a:off x="4233769" y="2174176"/>
            <a:ext cx="2148173" cy="570127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0" name="직사각형 718"/>
          <p:cNvSpPr>
            <a:spLocks noChangeArrowheads="1"/>
          </p:cNvSpPr>
          <p:nvPr/>
        </p:nvSpPr>
        <p:spPr bwMode="auto">
          <a:xfrm>
            <a:off x="1205471" y="4159493"/>
            <a:ext cx="1446212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0"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 SENSORS</a:t>
            </a:r>
            <a:endParaRPr kumimoji="0" lang="ko-KR" altLang="en-US" sz="13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147" name="모서리가 둥근 직사각형 146"/>
          <p:cNvSpPr/>
          <p:nvPr/>
        </p:nvSpPr>
        <p:spPr>
          <a:xfrm>
            <a:off x="632637" y="4082187"/>
            <a:ext cx="1656184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149" name="직사각형 718"/>
          <p:cNvSpPr>
            <a:spLocks noChangeArrowheads="1"/>
          </p:cNvSpPr>
          <p:nvPr/>
        </p:nvSpPr>
        <p:spPr bwMode="auto">
          <a:xfrm>
            <a:off x="3365711" y="4159493"/>
            <a:ext cx="3343781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INSTRUMENTATION</a:t>
            </a:r>
            <a:endParaRPr kumimoji="0" lang="en-US" altLang="ko-KR" sz="1300" b="1" dirty="0" smtClean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156" name="모서리가 둥근 직사각형 155"/>
          <p:cNvSpPr/>
          <p:nvPr/>
        </p:nvSpPr>
        <p:spPr>
          <a:xfrm>
            <a:off x="3341186" y="4123541"/>
            <a:ext cx="1923047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159" name="직사각형 718"/>
          <p:cNvSpPr>
            <a:spLocks noChangeArrowheads="1"/>
          </p:cNvSpPr>
          <p:nvPr/>
        </p:nvSpPr>
        <p:spPr bwMode="auto">
          <a:xfrm>
            <a:off x="6976976" y="4099098"/>
            <a:ext cx="14462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0"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SYSTEM PROJECT</a:t>
            </a:r>
            <a:endParaRPr kumimoji="0" lang="ko-KR" altLang="en-US" sz="13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166" name="모서리가 둥근 직사각형 165"/>
          <p:cNvSpPr/>
          <p:nvPr/>
        </p:nvSpPr>
        <p:spPr>
          <a:xfrm>
            <a:off x="6581547" y="4123541"/>
            <a:ext cx="1656184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b="1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cxnSp>
        <p:nvCxnSpPr>
          <p:cNvPr id="167" name="직선 연결선 166"/>
          <p:cNvCxnSpPr/>
          <p:nvPr/>
        </p:nvCxnSpPr>
        <p:spPr>
          <a:xfrm flipV="1">
            <a:off x="1709139" y="3473918"/>
            <a:ext cx="1258166" cy="88668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직선 연결선 169"/>
          <p:cNvCxnSpPr/>
          <p:nvPr/>
        </p:nvCxnSpPr>
        <p:spPr>
          <a:xfrm>
            <a:off x="2967305" y="3473917"/>
            <a:ext cx="308551" cy="88997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직선 연결선 172"/>
          <p:cNvCxnSpPr>
            <a:stCxn id="67" idx="0"/>
            <a:endCxn id="52" idx="2"/>
          </p:cNvCxnSpPr>
          <p:nvPr/>
        </p:nvCxnSpPr>
        <p:spPr>
          <a:xfrm flipH="1" flipV="1">
            <a:off x="6381942" y="3479300"/>
            <a:ext cx="975929" cy="926871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8" name="그룹 37"/>
          <p:cNvGrpSpPr/>
          <p:nvPr/>
        </p:nvGrpSpPr>
        <p:grpSpPr>
          <a:xfrm>
            <a:off x="2771800" y="1189191"/>
            <a:ext cx="3058344" cy="984985"/>
            <a:chOff x="1403452" y="1124744"/>
            <a:chExt cx="1656184" cy="984985"/>
          </a:xfrm>
        </p:grpSpPr>
        <p:grpSp>
          <p:nvGrpSpPr>
            <p:cNvPr id="39" name="그룹 38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41" name="모서리가 둥근 직사각형 40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42" name="모서리가 둥근 직사각형 41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0" name="직사각형 39"/>
            <p:cNvSpPr/>
            <p:nvPr/>
          </p:nvSpPr>
          <p:spPr>
            <a:xfrm>
              <a:off x="1596752" y="1260047"/>
              <a:ext cx="1446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00B0F0"/>
                  </a:solidFill>
                  <a:latin typeface="Arial" charset="0"/>
                  <a:ea typeface="맑은 고딕" pitchFamily="50" charset="-127"/>
                  <a:cs typeface="Arial" charset="0"/>
                </a:rPr>
                <a:t>Moisture &amp; </a:t>
              </a:r>
              <a:r>
                <a:rPr kumimoji="0" lang="en-US" altLang="ko-KR" sz="1600" b="1" dirty="0" smtClean="0">
                  <a:solidFill>
                    <a:srgbClr val="00B0F0"/>
                  </a:solidFill>
                  <a:latin typeface="Arial" charset="0"/>
                  <a:ea typeface="맑은 고딕" pitchFamily="50" charset="-127"/>
                  <a:cs typeface="Arial" charset="0"/>
                </a:rPr>
                <a:t>Process</a:t>
              </a:r>
            </a:p>
            <a:p>
              <a:r>
                <a:rPr lang="en-US" altLang="ko-KR" sz="1600" b="1" dirty="0" smtClean="0">
                  <a:solidFill>
                    <a:srgbClr val="00B0F0"/>
                  </a:solidFill>
                  <a:latin typeface="Arial" charset="0"/>
                  <a:ea typeface="맑은 고딕" pitchFamily="50" charset="-127"/>
                  <a:cs typeface="Arial" charset="0"/>
                </a:rPr>
                <a:t>Analyzer</a:t>
              </a:r>
              <a:endParaRPr kumimoji="0" lang="ko-KR" altLang="en-US" sz="1600" b="1" dirty="0">
                <a:solidFill>
                  <a:srgbClr val="00B0F0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1485254" y="2759537"/>
            <a:ext cx="2960578" cy="884100"/>
            <a:chOff x="1403452" y="1124744"/>
            <a:chExt cx="1656184" cy="1184803"/>
          </a:xfrm>
        </p:grpSpPr>
        <p:grpSp>
          <p:nvGrpSpPr>
            <p:cNvPr id="44" name="그룹 43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47" name="모서리가 둥근 직사각형 46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5" name="직사각형 44"/>
            <p:cNvSpPr/>
            <p:nvPr/>
          </p:nvSpPr>
          <p:spPr>
            <a:xfrm>
              <a:off x="1547664" y="1195909"/>
              <a:ext cx="1446069" cy="11136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Gas &amp; Compressed Air Moisture monitoring 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4707517" y="2744303"/>
            <a:ext cx="3502788" cy="734997"/>
            <a:chOff x="1403452" y="1124744"/>
            <a:chExt cx="1656184" cy="984985"/>
          </a:xfrm>
        </p:grpSpPr>
        <p:grpSp>
          <p:nvGrpSpPr>
            <p:cNvPr id="49" name="그룹 48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51" name="모서리가 둥근 직사각형 50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52" name="모서리가 둥근 직사각형 51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0" name="직사각형 49"/>
            <p:cNvSpPr/>
            <p:nvPr/>
          </p:nvSpPr>
          <p:spPr>
            <a:xfrm>
              <a:off x="1508509" y="1226682"/>
              <a:ext cx="1446069" cy="7836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0"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Process Moisture Analyzer in Hazardous Area 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307384" y="4356118"/>
            <a:ext cx="2176384" cy="2017303"/>
            <a:chOff x="1403452" y="1124744"/>
            <a:chExt cx="1656184" cy="984986"/>
          </a:xfrm>
        </p:grpSpPr>
        <p:grpSp>
          <p:nvGrpSpPr>
            <p:cNvPr id="54" name="그룹 53"/>
            <p:cNvGrpSpPr/>
            <p:nvPr/>
          </p:nvGrpSpPr>
          <p:grpSpPr>
            <a:xfrm>
              <a:off x="1403452" y="1124744"/>
              <a:ext cx="1656184" cy="984986"/>
              <a:chOff x="1403452" y="1124744"/>
              <a:chExt cx="1656184" cy="984986"/>
            </a:xfrm>
          </p:grpSpPr>
          <p:sp>
            <p:nvSpPr>
              <p:cNvPr id="56" name="모서리가 둥근 직사각형 55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57" name="모서리가 둥근 직사각형 56"/>
              <p:cNvSpPr/>
              <p:nvPr/>
            </p:nvSpPr>
            <p:spPr>
              <a:xfrm>
                <a:off x="1474487" y="1124744"/>
                <a:ext cx="1441329" cy="984986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5" name="직사각형 54"/>
            <p:cNvSpPr/>
            <p:nvPr/>
          </p:nvSpPr>
          <p:spPr>
            <a:xfrm>
              <a:off x="1465216" y="1178295"/>
              <a:ext cx="1446069" cy="8866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Pharmaceutical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Semiconductor 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Petrochemical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Automotive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Aerospace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Shipyard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Steel</a:t>
              </a: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2363424" y="4431224"/>
            <a:ext cx="2120528" cy="1585390"/>
            <a:chOff x="1403452" y="1124744"/>
            <a:chExt cx="1656184" cy="984985"/>
          </a:xfrm>
        </p:grpSpPr>
        <p:grpSp>
          <p:nvGrpSpPr>
            <p:cNvPr id="59" name="그룹 58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61" name="모서리가 둥근 직사각형 60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62" name="모서리가 둥근 직사각형 61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0" name="직사각형 59"/>
            <p:cNvSpPr/>
            <p:nvPr/>
          </p:nvSpPr>
          <p:spPr>
            <a:xfrm>
              <a:off x="1523839" y="1256354"/>
              <a:ext cx="1446069" cy="8106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Leak detection 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in all industry using gas &amp; compressed air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cxnSp>
        <p:nvCxnSpPr>
          <p:cNvPr id="68" name="직선 연결선 67"/>
          <p:cNvCxnSpPr/>
          <p:nvPr/>
        </p:nvCxnSpPr>
        <p:spPr>
          <a:xfrm flipV="1">
            <a:off x="5580112" y="3455312"/>
            <a:ext cx="470351" cy="90080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9" name="그룹 68"/>
          <p:cNvGrpSpPr/>
          <p:nvPr/>
        </p:nvGrpSpPr>
        <p:grpSpPr>
          <a:xfrm>
            <a:off x="4635559" y="4372704"/>
            <a:ext cx="2176384" cy="1761398"/>
            <a:chOff x="1403452" y="1124744"/>
            <a:chExt cx="1656184" cy="984986"/>
          </a:xfrm>
        </p:grpSpPr>
        <p:grpSp>
          <p:nvGrpSpPr>
            <p:cNvPr id="70" name="그룹 69"/>
            <p:cNvGrpSpPr/>
            <p:nvPr/>
          </p:nvGrpSpPr>
          <p:grpSpPr>
            <a:xfrm>
              <a:off x="1403452" y="1124744"/>
              <a:ext cx="1656184" cy="984986"/>
              <a:chOff x="1403452" y="1124744"/>
              <a:chExt cx="1656184" cy="984986"/>
            </a:xfrm>
          </p:grpSpPr>
          <p:sp>
            <p:nvSpPr>
              <p:cNvPr id="72" name="모서리가 둥근 직사각형 71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73" name="모서리가 둥근 직사각형 72"/>
              <p:cNvSpPr/>
              <p:nvPr/>
            </p:nvSpPr>
            <p:spPr>
              <a:xfrm>
                <a:off x="1474487" y="1124744"/>
                <a:ext cx="1441329" cy="984986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71" name="직사각형 70"/>
            <p:cNvSpPr/>
            <p:nvPr/>
          </p:nvSpPr>
          <p:spPr>
            <a:xfrm>
              <a:off x="1473314" y="1207083"/>
              <a:ext cx="1446069" cy="7400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Petrochemical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Refinery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Off-shore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On-shore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Personal Safety</a:t>
              </a: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6869906" y="4442403"/>
            <a:ext cx="2120528" cy="1585390"/>
            <a:chOff x="1403452" y="1124744"/>
            <a:chExt cx="1656184" cy="984985"/>
          </a:xfrm>
        </p:grpSpPr>
        <p:grpSp>
          <p:nvGrpSpPr>
            <p:cNvPr id="80" name="그룹 79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82" name="모서리가 둥근 직사각형 81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83" name="모서리가 둥근 직사각형 82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1" name="직사각형 80"/>
            <p:cNvSpPr/>
            <p:nvPr/>
          </p:nvSpPr>
          <p:spPr>
            <a:xfrm>
              <a:off x="1474487" y="1249409"/>
              <a:ext cx="1446069" cy="6692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Leak detection 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in Sampling Gas system of Process industry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836583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제목 38"/>
          <p:cNvSpPr>
            <a:spLocks noGrp="1"/>
          </p:cNvSpPr>
          <p:nvPr>
            <p:ph type="title"/>
          </p:nvPr>
        </p:nvSpPr>
        <p:spPr>
          <a:xfrm>
            <a:off x="203200" y="142875"/>
            <a:ext cx="8401050" cy="754063"/>
          </a:xfrm>
        </p:spPr>
        <p:txBody>
          <a:bodyPr/>
          <a:lstStyle/>
          <a:p>
            <a:r>
              <a:rPr lang="en-US" altLang="ko-KR" dirty="0">
                <a:latin typeface="Arial" charset="0"/>
                <a:cs typeface="Arial" charset="0"/>
              </a:rPr>
              <a:t>2</a:t>
            </a:r>
            <a:r>
              <a:rPr lang="en-US" altLang="ko-KR" dirty="0" smtClean="0">
                <a:latin typeface="Arial" charset="0"/>
                <a:cs typeface="Arial" charset="0"/>
              </a:rPr>
              <a:t>. BUSINESS </a:t>
            </a:r>
            <a:r>
              <a:rPr lang="en-US" altLang="ko-KR" dirty="0">
                <a:latin typeface="Arial" charset="0"/>
                <a:cs typeface="Arial" charset="0"/>
              </a:rPr>
              <a:t>TERRITORY</a:t>
            </a:r>
            <a:endParaRPr dirty="0" smtClean="0">
              <a:latin typeface="Arial" charset="0"/>
              <a:cs typeface="Arial" charset="0"/>
            </a:endParaRPr>
          </a:p>
        </p:txBody>
      </p:sp>
      <p:sp>
        <p:nvSpPr>
          <p:cNvPr id="10246" name="직사각형 635"/>
          <p:cNvSpPr>
            <a:spLocks noChangeArrowheads="1"/>
          </p:cNvSpPr>
          <p:nvPr/>
        </p:nvSpPr>
        <p:spPr bwMode="auto">
          <a:xfrm>
            <a:off x="4445831" y="1812226"/>
            <a:ext cx="1446212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  INDUSTRY</a:t>
            </a:r>
            <a:endParaRPr kumimoji="0" lang="ko-KR" altLang="en-US" sz="13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pic>
        <p:nvPicPr>
          <p:cNvPr id="10295" name="그림 152" descr="빛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41632" flipH="1" flipV="1">
            <a:off x="4189571" y="2178144"/>
            <a:ext cx="5857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" name="모서리가 둥근 직사각형 124"/>
          <p:cNvSpPr/>
          <p:nvPr/>
        </p:nvSpPr>
        <p:spPr>
          <a:xfrm>
            <a:off x="4167679" y="1747277"/>
            <a:ext cx="1656184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pic>
        <p:nvPicPr>
          <p:cNvPr id="137" name="그림 152" descr="빛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41632" flipH="1" flipV="1">
            <a:off x="6770586" y="2202864"/>
            <a:ext cx="5857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직선 연결선 2"/>
          <p:cNvCxnSpPr/>
          <p:nvPr/>
        </p:nvCxnSpPr>
        <p:spPr>
          <a:xfrm flipV="1">
            <a:off x="2967305" y="2174176"/>
            <a:ext cx="2034747" cy="58841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endCxn id="52" idx="0"/>
          </p:cNvCxnSpPr>
          <p:nvPr/>
        </p:nvCxnSpPr>
        <p:spPr>
          <a:xfrm>
            <a:off x="5042753" y="2125862"/>
            <a:ext cx="1441779" cy="618442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0" name="직사각형 718"/>
          <p:cNvSpPr>
            <a:spLocks noChangeArrowheads="1"/>
          </p:cNvSpPr>
          <p:nvPr/>
        </p:nvSpPr>
        <p:spPr bwMode="auto">
          <a:xfrm>
            <a:off x="1205471" y="4159493"/>
            <a:ext cx="1446212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0"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 SENSORS</a:t>
            </a:r>
            <a:endParaRPr kumimoji="0" lang="ko-KR" altLang="en-US" sz="13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147" name="모서리가 둥근 직사각형 146"/>
          <p:cNvSpPr/>
          <p:nvPr/>
        </p:nvSpPr>
        <p:spPr>
          <a:xfrm>
            <a:off x="632637" y="4082187"/>
            <a:ext cx="1656184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149" name="직사각형 718"/>
          <p:cNvSpPr>
            <a:spLocks noChangeArrowheads="1"/>
          </p:cNvSpPr>
          <p:nvPr/>
        </p:nvSpPr>
        <p:spPr bwMode="auto">
          <a:xfrm>
            <a:off x="3365711" y="4159493"/>
            <a:ext cx="3343781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INSTRUMENTATION</a:t>
            </a:r>
            <a:endParaRPr kumimoji="0" lang="en-US" altLang="ko-KR" sz="1300" b="1" dirty="0" smtClean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156" name="모서리가 둥근 직사각형 155"/>
          <p:cNvSpPr/>
          <p:nvPr/>
        </p:nvSpPr>
        <p:spPr>
          <a:xfrm>
            <a:off x="3341186" y="4097047"/>
            <a:ext cx="1923047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159" name="직사각형 718"/>
          <p:cNvSpPr>
            <a:spLocks noChangeArrowheads="1"/>
          </p:cNvSpPr>
          <p:nvPr/>
        </p:nvSpPr>
        <p:spPr bwMode="auto">
          <a:xfrm>
            <a:off x="6976976" y="4099098"/>
            <a:ext cx="14462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0"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SYSTEM PROJECT</a:t>
            </a:r>
            <a:endParaRPr kumimoji="0" lang="ko-KR" altLang="en-US" sz="13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166" name="모서리가 둥근 직사각형 165"/>
          <p:cNvSpPr/>
          <p:nvPr/>
        </p:nvSpPr>
        <p:spPr>
          <a:xfrm>
            <a:off x="6581547" y="4123541"/>
            <a:ext cx="1656184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b="1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cxnSp>
        <p:nvCxnSpPr>
          <p:cNvPr id="167" name="직선 연결선 166"/>
          <p:cNvCxnSpPr/>
          <p:nvPr/>
        </p:nvCxnSpPr>
        <p:spPr>
          <a:xfrm flipV="1">
            <a:off x="1619672" y="3473919"/>
            <a:ext cx="1347633" cy="103896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직선 연결선 169"/>
          <p:cNvCxnSpPr/>
          <p:nvPr/>
        </p:nvCxnSpPr>
        <p:spPr>
          <a:xfrm>
            <a:off x="2967305" y="3473917"/>
            <a:ext cx="308551" cy="88997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직선 연결선 172"/>
          <p:cNvCxnSpPr>
            <a:endCxn id="52" idx="2"/>
          </p:cNvCxnSpPr>
          <p:nvPr/>
        </p:nvCxnSpPr>
        <p:spPr>
          <a:xfrm flipH="1" flipV="1">
            <a:off x="6484532" y="3473918"/>
            <a:ext cx="850532" cy="93225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2771800" y="1189191"/>
            <a:ext cx="3058344" cy="984985"/>
            <a:chOff x="1403452" y="1124744"/>
            <a:chExt cx="1656184" cy="984985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1403452" y="1135358"/>
              <a:ext cx="1656184" cy="92548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ysClr val="window" lastClr="FFFFFF">
                    <a:alpha val="32000"/>
                  </a:sysClr>
                </a:gs>
                <a:gs pos="100000">
                  <a:sysClr val="window" lastClr="FFFFFF">
                    <a:alpha val="0"/>
                  </a:sysClr>
                </a:gs>
                <a:gs pos="100000">
                  <a:sysClr val="window" lastClr="FFFFFF"/>
                </a:gs>
              </a:gsLst>
              <a:lin ang="5400000" scaled="1"/>
              <a:tileRect/>
            </a:gra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1474487" y="1124744"/>
              <a:ext cx="1441329" cy="98498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2006068" y="2774533"/>
            <a:ext cx="1807157" cy="734996"/>
            <a:chOff x="1403452" y="1124744"/>
            <a:chExt cx="1656593" cy="984985"/>
          </a:xfrm>
        </p:grpSpPr>
        <p:grpSp>
          <p:nvGrpSpPr>
            <p:cNvPr id="44" name="그룹 43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47" name="모서리가 둥근 직사각형 46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5" name="직사각형 44"/>
            <p:cNvSpPr/>
            <p:nvPr/>
          </p:nvSpPr>
          <p:spPr>
            <a:xfrm>
              <a:off x="1613976" y="1350835"/>
              <a:ext cx="1446069" cy="4537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Validation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5364088" y="2744304"/>
            <a:ext cx="2376264" cy="729614"/>
            <a:chOff x="1403452" y="1124744"/>
            <a:chExt cx="1656184" cy="984985"/>
          </a:xfrm>
        </p:grpSpPr>
        <p:grpSp>
          <p:nvGrpSpPr>
            <p:cNvPr id="49" name="그룹 48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51" name="모서리가 둥근 직사각형 50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52" name="모서리가 둥근 직사각형 51"/>
              <p:cNvSpPr/>
              <p:nvPr/>
            </p:nvSpPr>
            <p:spPr>
              <a:xfrm>
                <a:off x="1463703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0" name="직사각형 49"/>
            <p:cNvSpPr/>
            <p:nvPr/>
          </p:nvSpPr>
          <p:spPr>
            <a:xfrm>
              <a:off x="1557806" y="1356300"/>
              <a:ext cx="1446069" cy="4537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0"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Data Acquisition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341180" y="4376784"/>
            <a:ext cx="2176384" cy="1296457"/>
            <a:chOff x="1403452" y="1124744"/>
            <a:chExt cx="1656184" cy="984986"/>
          </a:xfrm>
        </p:grpSpPr>
        <p:grpSp>
          <p:nvGrpSpPr>
            <p:cNvPr id="54" name="그룹 53"/>
            <p:cNvGrpSpPr/>
            <p:nvPr/>
          </p:nvGrpSpPr>
          <p:grpSpPr>
            <a:xfrm>
              <a:off x="1403452" y="1124744"/>
              <a:ext cx="1656184" cy="984986"/>
              <a:chOff x="1403452" y="1124744"/>
              <a:chExt cx="1656184" cy="984986"/>
            </a:xfrm>
          </p:grpSpPr>
          <p:sp>
            <p:nvSpPr>
              <p:cNvPr id="56" name="모서리가 둥근 직사각형 55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57" name="모서리가 둥근 직사각형 56"/>
              <p:cNvSpPr/>
              <p:nvPr/>
            </p:nvSpPr>
            <p:spPr>
              <a:xfrm>
                <a:off x="1474487" y="1124744"/>
                <a:ext cx="1441329" cy="984986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5" name="직사각형 54"/>
            <p:cNvSpPr/>
            <p:nvPr/>
          </p:nvSpPr>
          <p:spPr>
            <a:xfrm>
              <a:off x="1473332" y="1178295"/>
              <a:ext cx="1446069" cy="8184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Pharmaceutical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Food Beverage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Cold Chain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Meat Logistics</a:t>
              </a: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2363424" y="4363890"/>
            <a:ext cx="2120528" cy="1296457"/>
            <a:chOff x="1403452" y="1124744"/>
            <a:chExt cx="1656184" cy="984985"/>
          </a:xfrm>
        </p:grpSpPr>
        <p:grpSp>
          <p:nvGrpSpPr>
            <p:cNvPr id="59" name="그룹 58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61" name="모서리가 둥근 직사각형 60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62" name="모서리가 둥근 직사각형 61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0" name="직사각형 59"/>
            <p:cNvSpPr/>
            <p:nvPr/>
          </p:nvSpPr>
          <p:spPr>
            <a:xfrm>
              <a:off x="1523839" y="1185228"/>
              <a:ext cx="1446069" cy="818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Temperature 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Pressure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Humidity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</a:t>
              </a:r>
              <a:r>
                <a:rPr lang="en-US" altLang="ko-KR" sz="1600" b="1" dirty="0" err="1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Dataloggers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cxnSp>
        <p:nvCxnSpPr>
          <p:cNvPr id="68" name="직선 연결선 67"/>
          <p:cNvCxnSpPr/>
          <p:nvPr/>
        </p:nvCxnSpPr>
        <p:spPr>
          <a:xfrm flipV="1">
            <a:off x="5580112" y="3455312"/>
            <a:ext cx="470351" cy="90080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9" name="그룹 68"/>
          <p:cNvGrpSpPr/>
          <p:nvPr/>
        </p:nvGrpSpPr>
        <p:grpSpPr>
          <a:xfrm>
            <a:off x="4635559" y="4384818"/>
            <a:ext cx="2176384" cy="1504568"/>
            <a:chOff x="1403452" y="1124744"/>
            <a:chExt cx="1656184" cy="984986"/>
          </a:xfrm>
        </p:grpSpPr>
        <p:grpSp>
          <p:nvGrpSpPr>
            <p:cNvPr id="70" name="그룹 69"/>
            <p:cNvGrpSpPr/>
            <p:nvPr/>
          </p:nvGrpSpPr>
          <p:grpSpPr>
            <a:xfrm>
              <a:off x="1403452" y="1124744"/>
              <a:ext cx="1656184" cy="984986"/>
              <a:chOff x="1403452" y="1124744"/>
              <a:chExt cx="1656184" cy="984986"/>
            </a:xfrm>
          </p:grpSpPr>
          <p:sp>
            <p:nvSpPr>
              <p:cNvPr id="72" name="모서리가 둥근 직사각형 71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73" name="모서리가 둥근 직사각형 72"/>
              <p:cNvSpPr/>
              <p:nvPr/>
            </p:nvSpPr>
            <p:spPr>
              <a:xfrm>
                <a:off x="1474487" y="1124744"/>
                <a:ext cx="1441329" cy="984986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71" name="직사각형 70"/>
            <p:cNvSpPr/>
            <p:nvPr/>
          </p:nvSpPr>
          <p:spPr>
            <a:xfrm>
              <a:off x="1474487" y="1162186"/>
              <a:ext cx="1547457" cy="8664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Factory Automation /  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Onsite Calibration /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Maintenance job</a:t>
              </a: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6869906" y="4363890"/>
            <a:ext cx="2120528" cy="1841630"/>
            <a:chOff x="1403452" y="1124744"/>
            <a:chExt cx="1656184" cy="1011765"/>
          </a:xfrm>
        </p:grpSpPr>
        <p:grpSp>
          <p:nvGrpSpPr>
            <p:cNvPr id="80" name="그룹 79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82" name="모서리가 둥근 직사각형 81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83" name="모서리가 둥근 직사각형 82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1" name="직사각형 80"/>
            <p:cNvSpPr/>
            <p:nvPr/>
          </p:nvSpPr>
          <p:spPr>
            <a:xfrm>
              <a:off x="1469747" y="1161297"/>
              <a:ext cx="1446069" cy="975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Thermometer</a:t>
              </a:r>
            </a:p>
            <a:p>
              <a:r>
                <a:rPr kumimoji="0"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PT / Gauge 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Multichannel Recorder 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Electrical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Meteorological  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sp>
        <p:nvSpPr>
          <p:cNvPr id="63" name="직사각형 62"/>
          <p:cNvSpPr/>
          <p:nvPr/>
        </p:nvSpPr>
        <p:spPr>
          <a:xfrm>
            <a:off x="3129049" y="1389295"/>
            <a:ext cx="2425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chemeClr val="accent3">
                    <a:lumMod val="50000"/>
                  </a:schemeClr>
                </a:solidFill>
                <a:latin typeface="Arial" charset="0"/>
                <a:ea typeface="맑은 고딕" pitchFamily="50" charset="-127"/>
                <a:cs typeface="Arial" charset="0"/>
              </a:rPr>
              <a:t>Validation /</a:t>
            </a:r>
          </a:p>
          <a:p>
            <a:r>
              <a:rPr lang="en-US" altLang="ko-KR" sz="1600" b="1" dirty="0" smtClean="0">
                <a:solidFill>
                  <a:schemeClr val="accent3">
                    <a:lumMod val="50000"/>
                  </a:schemeClr>
                </a:solidFill>
                <a:latin typeface="Arial" charset="0"/>
                <a:ea typeface="맑은 고딕" pitchFamily="50" charset="-127"/>
                <a:cs typeface="Arial" charset="0"/>
              </a:rPr>
              <a:t>Data Acquisition</a:t>
            </a:r>
            <a:endParaRPr kumimoji="0" lang="ko-KR" altLang="en-US" sz="1600" b="1" dirty="0">
              <a:solidFill>
                <a:schemeClr val="accent3">
                  <a:lumMod val="50000"/>
                </a:schemeClr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67374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제목 38"/>
          <p:cNvSpPr>
            <a:spLocks noGrp="1"/>
          </p:cNvSpPr>
          <p:nvPr>
            <p:ph type="title"/>
          </p:nvPr>
        </p:nvSpPr>
        <p:spPr>
          <a:xfrm>
            <a:off x="203200" y="142875"/>
            <a:ext cx="8401050" cy="754063"/>
          </a:xfrm>
        </p:spPr>
        <p:txBody>
          <a:bodyPr/>
          <a:lstStyle/>
          <a:p>
            <a:r>
              <a:rPr lang="en-US" altLang="ko-KR" dirty="0">
                <a:latin typeface="Arial" charset="0"/>
                <a:cs typeface="Arial" charset="0"/>
              </a:rPr>
              <a:t>2</a:t>
            </a:r>
            <a:r>
              <a:rPr lang="en-US" altLang="ko-KR" dirty="0" smtClean="0">
                <a:latin typeface="Arial" charset="0"/>
                <a:cs typeface="Arial" charset="0"/>
              </a:rPr>
              <a:t>. BUSINESS </a:t>
            </a:r>
            <a:r>
              <a:rPr lang="en-US" altLang="ko-KR" dirty="0">
                <a:latin typeface="Arial" charset="0"/>
                <a:cs typeface="Arial" charset="0"/>
              </a:rPr>
              <a:t>TERRITORY</a:t>
            </a:r>
            <a:endParaRPr dirty="0" smtClean="0">
              <a:latin typeface="Arial" charset="0"/>
              <a:cs typeface="Arial" charset="0"/>
            </a:endParaRPr>
          </a:p>
        </p:txBody>
      </p:sp>
      <p:sp>
        <p:nvSpPr>
          <p:cNvPr id="10246" name="직사각형 635"/>
          <p:cNvSpPr>
            <a:spLocks noChangeArrowheads="1"/>
          </p:cNvSpPr>
          <p:nvPr/>
        </p:nvSpPr>
        <p:spPr bwMode="auto">
          <a:xfrm>
            <a:off x="4445831" y="1812226"/>
            <a:ext cx="1446212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  INDUSTRY</a:t>
            </a:r>
            <a:endParaRPr kumimoji="0" lang="ko-KR" altLang="en-US" sz="13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pic>
        <p:nvPicPr>
          <p:cNvPr id="10295" name="그림 152" descr="빛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41632" flipH="1" flipV="1">
            <a:off x="4189571" y="2178144"/>
            <a:ext cx="5857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" name="모서리가 둥근 직사각형 124"/>
          <p:cNvSpPr/>
          <p:nvPr/>
        </p:nvSpPr>
        <p:spPr>
          <a:xfrm>
            <a:off x="4167679" y="1747277"/>
            <a:ext cx="1656184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pic>
        <p:nvPicPr>
          <p:cNvPr id="137" name="그림 152" descr="빛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41632" flipH="1" flipV="1">
            <a:off x="6770586" y="2202864"/>
            <a:ext cx="5857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직선 연결선 2"/>
          <p:cNvCxnSpPr>
            <a:endCxn id="42" idx="2"/>
          </p:cNvCxnSpPr>
          <p:nvPr/>
        </p:nvCxnSpPr>
        <p:spPr>
          <a:xfrm flipV="1">
            <a:off x="2967305" y="2174177"/>
            <a:ext cx="1203767" cy="58841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endCxn id="52" idx="0"/>
          </p:cNvCxnSpPr>
          <p:nvPr/>
        </p:nvCxnSpPr>
        <p:spPr>
          <a:xfrm>
            <a:off x="4297251" y="2174177"/>
            <a:ext cx="2187281" cy="570127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0" name="직사각형 718"/>
          <p:cNvSpPr>
            <a:spLocks noChangeArrowheads="1"/>
          </p:cNvSpPr>
          <p:nvPr/>
        </p:nvSpPr>
        <p:spPr bwMode="auto">
          <a:xfrm>
            <a:off x="1205471" y="4159493"/>
            <a:ext cx="1446212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0"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 SENSORS</a:t>
            </a:r>
            <a:endParaRPr kumimoji="0" lang="ko-KR" altLang="en-US" sz="13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147" name="모서리가 둥근 직사각형 146"/>
          <p:cNvSpPr/>
          <p:nvPr/>
        </p:nvSpPr>
        <p:spPr>
          <a:xfrm>
            <a:off x="632637" y="4082187"/>
            <a:ext cx="1656184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149" name="직사각형 718"/>
          <p:cNvSpPr>
            <a:spLocks noChangeArrowheads="1"/>
          </p:cNvSpPr>
          <p:nvPr/>
        </p:nvSpPr>
        <p:spPr bwMode="auto">
          <a:xfrm>
            <a:off x="3365711" y="4159493"/>
            <a:ext cx="3343781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INSTRUMENTATION</a:t>
            </a:r>
            <a:endParaRPr kumimoji="0" lang="en-US" altLang="ko-KR" sz="1300" b="1" dirty="0" smtClean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156" name="모서리가 둥근 직사각형 155"/>
          <p:cNvSpPr/>
          <p:nvPr/>
        </p:nvSpPr>
        <p:spPr>
          <a:xfrm>
            <a:off x="3341186" y="4123541"/>
            <a:ext cx="1923047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159" name="직사각형 718"/>
          <p:cNvSpPr>
            <a:spLocks noChangeArrowheads="1"/>
          </p:cNvSpPr>
          <p:nvPr/>
        </p:nvSpPr>
        <p:spPr bwMode="auto">
          <a:xfrm>
            <a:off x="6976976" y="4099098"/>
            <a:ext cx="14462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0" lang="en-US" altLang="ko-KR" sz="13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SYSTEM PROJECT</a:t>
            </a:r>
            <a:endParaRPr kumimoji="0" lang="ko-KR" altLang="en-US" sz="13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166" name="모서리가 둥근 직사각형 165"/>
          <p:cNvSpPr/>
          <p:nvPr/>
        </p:nvSpPr>
        <p:spPr>
          <a:xfrm>
            <a:off x="6581547" y="4123541"/>
            <a:ext cx="1656184" cy="3239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alpha val="32000"/>
                </a:sysClr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b="1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cxnSp>
        <p:nvCxnSpPr>
          <p:cNvPr id="167" name="직선 연결선 166"/>
          <p:cNvCxnSpPr/>
          <p:nvPr/>
        </p:nvCxnSpPr>
        <p:spPr>
          <a:xfrm flipV="1">
            <a:off x="1619672" y="3473919"/>
            <a:ext cx="1347633" cy="103896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직선 연결선 169"/>
          <p:cNvCxnSpPr/>
          <p:nvPr/>
        </p:nvCxnSpPr>
        <p:spPr>
          <a:xfrm>
            <a:off x="2967305" y="3473917"/>
            <a:ext cx="308551" cy="88997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직선 연결선 172"/>
          <p:cNvCxnSpPr>
            <a:endCxn id="52" idx="2"/>
          </p:cNvCxnSpPr>
          <p:nvPr/>
        </p:nvCxnSpPr>
        <p:spPr>
          <a:xfrm flipH="1" flipV="1">
            <a:off x="6484532" y="3473918"/>
            <a:ext cx="850532" cy="93225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2651683" y="836712"/>
            <a:ext cx="3178462" cy="1337465"/>
            <a:chOff x="1403452" y="1124744"/>
            <a:chExt cx="1656184" cy="984985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1403452" y="1135358"/>
              <a:ext cx="1656184" cy="92548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ysClr val="window" lastClr="FFFFFF">
                    <a:alpha val="32000"/>
                  </a:sysClr>
                </a:gs>
                <a:gs pos="100000">
                  <a:sysClr val="window" lastClr="FFFFFF">
                    <a:alpha val="0"/>
                  </a:sysClr>
                </a:gs>
                <a:gs pos="100000">
                  <a:sysClr val="window" lastClr="FFFFFF"/>
                </a:gs>
              </a:gsLst>
              <a:lin ang="5400000" scaled="1"/>
              <a:tileRect/>
            </a:gra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1474487" y="1124744"/>
              <a:ext cx="1441329" cy="98498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1763688" y="2774533"/>
            <a:ext cx="2049091" cy="734996"/>
            <a:chOff x="1403452" y="1124744"/>
            <a:chExt cx="1656184" cy="984985"/>
          </a:xfrm>
        </p:grpSpPr>
        <p:grpSp>
          <p:nvGrpSpPr>
            <p:cNvPr id="44" name="그룹 43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47" name="모서리가 둥근 직사각형 46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5" name="직사각형 44"/>
            <p:cNvSpPr/>
            <p:nvPr/>
          </p:nvSpPr>
          <p:spPr>
            <a:xfrm>
              <a:off x="1536724" y="1350835"/>
              <a:ext cx="1446069" cy="4537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On-line market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5364088" y="2744304"/>
            <a:ext cx="2376264" cy="729614"/>
            <a:chOff x="1403452" y="1124744"/>
            <a:chExt cx="1656184" cy="984985"/>
          </a:xfrm>
        </p:grpSpPr>
        <p:grpSp>
          <p:nvGrpSpPr>
            <p:cNvPr id="49" name="그룹 48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51" name="모서리가 둥근 직사각형 50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52" name="모서리가 둥근 직사각형 51"/>
              <p:cNvSpPr/>
              <p:nvPr/>
            </p:nvSpPr>
            <p:spPr>
              <a:xfrm>
                <a:off x="1463703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0" name="직사각형 49"/>
            <p:cNvSpPr/>
            <p:nvPr/>
          </p:nvSpPr>
          <p:spPr>
            <a:xfrm>
              <a:off x="1596669" y="1356300"/>
              <a:ext cx="1446069" cy="4537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0"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Off-Line Market</a:t>
              </a:r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305157" y="4442403"/>
            <a:ext cx="2176384" cy="1886367"/>
            <a:chOff x="1403452" y="1124744"/>
            <a:chExt cx="1656184" cy="1433172"/>
          </a:xfrm>
        </p:grpSpPr>
        <p:grpSp>
          <p:nvGrpSpPr>
            <p:cNvPr id="54" name="그룹 53"/>
            <p:cNvGrpSpPr/>
            <p:nvPr/>
          </p:nvGrpSpPr>
          <p:grpSpPr>
            <a:xfrm>
              <a:off x="1403452" y="1124744"/>
              <a:ext cx="1656184" cy="984986"/>
              <a:chOff x="1403452" y="1124744"/>
              <a:chExt cx="1656184" cy="984986"/>
            </a:xfrm>
          </p:grpSpPr>
          <p:sp>
            <p:nvSpPr>
              <p:cNvPr id="56" name="모서리가 둥근 직사각형 55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57" name="모서리가 둥근 직사각형 56"/>
              <p:cNvSpPr/>
              <p:nvPr/>
            </p:nvSpPr>
            <p:spPr>
              <a:xfrm>
                <a:off x="1474487" y="1124744"/>
                <a:ext cx="1441329" cy="984986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5" name="직사각형 54"/>
            <p:cNvSpPr/>
            <p:nvPr/>
          </p:nvSpPr>
          <p:spPr>
            <a:xfrm>
              <a:off x="1512179" y="1178295"/>
              <a:ext cx="1446069" cy="13796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Internet Web Shopping mall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Open market service</a:t>
              </a:r>
            </a:p>
            <a:p>
              <a:endParaRPr lang="en-US" altLang="ko-KR" sz="16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  <a:p>
              <a:endParaRPr lang="en-US" altLang="ko-KR" sz="16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  <a:p>
              <a:endParaRPr lang="en-US" altLang="ko-KR" sz="16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2363423" y="4380104"/>
            <a:ext cx="2365482" cy="1639599"/>
            <a:chOff x="1403452" y="1124744"/>
            <a:chExt cx="1724226" cy="1089324"/>
          </a:xfrm>
        </p:grpSpPr>
        <p:grpSp>
          <p:nvGrpSpPr>
            <p:cNvPr id="59" name="그룹 58"/>
            <p:cNvGrpSpPr/>
            <p:nvPr/>
          </p:nvGrpSpPr>
          <p:grpSpPr>
            <a:xfrm>
              <a:off x="1403452" y="1124744"/>
              <a:ext cx="1724226" cy="984985"/>
              <a:chOff x="1403452" y="1124744"/>
              <a:chExt cx="1724226" cy="984985"/>
            </a:xfrm>
          </p:grpSpPr>
          <p:sp>
            <p:nvSpPr>
              <p:cNvPr id="61" name="모서리가 둥근 직사각형 60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62" name="모서리가 둥근 직사각형 61"/>
              <p:cNvSpPr/>
              <p:nvPr/>
            </p:nvSpPr>
            <p:spPr>
              <a:xfrm>
                <a:off x="1474487" y="1124744"/>
                <a:ext cx="1653191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0" name="직사각형 59"/>
            <p:cNvSpPr/>
            <p:nvPr/>
          </p:nvSpPr>
          <p:spPr>
            <a:xfrm>
              <a:off x="1522952" y="1171210"/>
              <a:ext cx="1584364" cy="1042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Simple Products 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No need training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No need delivery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No need installation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No need service</a:t>
              </a:r>
            </a:p>
            <a:p>
              <a:endParaRPr kumimoji="0" lang="ko-KR" altLang="en-US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cxnSp>
        <p:nvCxnSpPr>
          <p:cNvPr id="68" name="직선 연결선 67"/>
          <p:cNvCxnSpPr/>
          <p:nvPr/>
        </p:nvCxnSpPr>
        <p:spPr>
          <a:xfrm flipV="1">
            <a:off x="5580112" y="3455312"/>
            <a:ext cx="470351" cy="90080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9" name="그룹 68"/>
          <p:cNvGrpSpPr/>
          <p:nvPr/>
        </p:nvGrpSpPr>
        <p:grpSpPr>
          <a:xfrm>
            <a:off x="4700970" y="4363890"/>
            <a:ext cx="2176384" cy="1504568"/>
            <a:chOff x="1403452" y="1124744"/>
            <a:chExt cx="1656184" cy="984986"/>
          </a:xfrm>
        </p:grpSpPr>
        <p:grpSp>
          <p:nvGrpSpPr>
            <p:cNvPr id="70" name="그룹 69"/>
            <p:cNvGrpSpPr/>
            <p:nvPr/>
          </p:nvGrpSpPr>
          <p:grpSpPr>
            <a:xfrm>
              <a:off x="1403452" y="1124744"/>
              <a:ext cx="1656184" cy="984986"/>
              <a:chOff x="1403452" y="1124744"/>
              <a:chExt cx="1656184" cy="984986"/>
            </a:xfrm>
          </p:grpSpPr>
          <p:sp>
            <p:nvSpPr>
              <p:cNvPr id="72" name="모서리가 둥근 직사각형 71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73" name="모서리가 둥근 직사각형 72"/>
              <p:cNvSpPr/>
              <p:nvPr/>
            </p:nvSpPr>
            <p:spPr>
              <a:xfrm>
                <a:off x="1474487" y="1124744"/>
                <a:ext cx="1441329" cy="984986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71" name="직사각형 70"/>
            <p:cNvSpPr/>
            <p:nvPr/>
          </p:nvSpPr>
          <p:spPr>
            <a:xfrm>
              <a:off x="1472117" y="1178295"/>
              <a:ext cx="1446069" cy="8664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Environmental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Industrial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Agriculture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Medical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Sensors </a:t>
              </a: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6688361" y="4267640"/>
            <a:ext cx="2478861" cy="1934610"/>
            <a:chOff x="1403452" y="1124744"/>
            <a:chExt cx="1656184" cy="995678"/>
          </a:xfrm>
        </p:grpSpPr>
        <p:grpSp>
          <p:nvGrpSpPr>
            <p:cNvPr id="80" name="그룹 79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82" name="모서리가 둥근 직사각형 81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83" name="모서리가 둥근 직사각형 82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gradFill>
                <a:gsLst>
                  <a:gs pos="37000">
                    <a:schemeClr val="tx2"/>
                  </a:gs>
                  <a:gs pos="83000">
                    <a:srgbClr val="7391B7"/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1" name="직사각형 80"/>
            <p:cNvSpPr/>
            <p:nvPr/>
          </p:nvSpPr>
          <p:spPr>
            <a:xfrm>
              <a:off x="1440830" y="1185849"/>
              <a:ext cx="1547772" cy="9345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Thermometer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Barometer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Hygrometer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O2/CO2 detector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Multi gas detector</a:t>
              </a:r>
            </a:p>
            <a:p>
              <a:r>
                <a:rPr lang="en-US" altLang="ko-KR" sz="1600" b="1" dirty="0" smtClean="0">
                  <a:solidFill>
                    <a:schemeClr val="bg1"/>
                  </a:solidFill>
                  <a:latin typeface="Arial" charset="0"/>
                  <a:ea typeface="맑은 고딕" pitchFamily="50" charset="-127"/>
                  <a:cs typeface="Arial" charset="0"/>
                </a:rPr>
                <a:t>* Flow/Velocity</a:t>
              </a:r>
            </a:p>
            <a:p>
              <a:endParaRPr lang="en-US" altLang="ko-KR" sz="16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3378865" y="940854"/>
            <a:ext cx="18367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맑은 고딕" pitchFamily="50" charset="-127"/>
                <a:cs typeface="Arial" charset="0"/>
              </a:rPr>
              <a:t>Temperature &amp; Pressure &amp; Humidity &amp;</a:t>
            </a:r>
          </a:p>
          <a:p>
            <a:r>
              <a:rPr kumimoji="0" lang="en-US" altLang="ko-KR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맑은 고딕" pitchFamily="50" charset="-127"/>
                <a:cs typeface="Arial" charset="0"/>
              </a:rPr>
              <a:t>Environental</a:t>
            </a:r>
            <a:endParaRPr kumimoji="0" lang="ko-KR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3511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 smtClean="0"/>
              <a:t>3. PRODUCT LINE</a:t>
            </a:r>
            <a:endParaRPr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988715" y="2585185"/>
            <a:ext cx="2211228" cy="3436103"/>
          </a:xfrm>
          <a:prstGeom prst="roundRect">
            <a:avLst>
              <a:gd name="adj" fmla="val 44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3459374" y="2585185"/>
            <a:ext cx="2211228" cy="3436103"/>
          </a:xfrm>
          <a:prstGeom prst="roundRect">
            <a:avLst>
              <a:gd name="adj" fmla="val 44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5927303" y="2585185"/>
            <a:ext cx="2211228" cy="3436103"/>
          </a:xfrm>
          <a:prstGeom prst="roundRect">
            <a:avLst>
              <a:gd name="adj" fmla="val 44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/>
            </a:endParaRPr>
          </a:p>
        </p:txBody>
      </p:sp>
      <p:sp>
        <p:nvSpPr>
          <p:cNvPr id="41" name="양쪽 모서리가 둥근 사각형 40"/>
          <p:cNvSpPr/>
          <p:nvPr/>
        </p:nvSpPr>
        <p:spPr>
          <a:xfrm>
            <a:off x="983780" y="2585186"/>
            <a:ext cx="2214000" cy="524659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양쪽 모서리가 둥근 사각형 44"/>
          <p:cNvSpPr/>
          <p:nvPr/>
        </p:nvSpPr>
        <p:spPr>
          <a:xfrm>
            <a:off x="3450951" y="2585187"/>
            <a:ext cx="2214000" cy="524660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9" name="양쪽 모서리가 둥근 사각형 48"/>
          <p:cNvSpPr/>
          <p:nvPr/>
        </p:nvSpPr>
        <p:spPr>
          <a:xfrm>
            <a:off x="5920880" y="2585186"/>
            <a:ext cx="2214000" cy="524659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1093065" y="4636293"/>
            <a:ext cx="20386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err="1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Dewpoint</a:t>
            </a:r>
            <a:r>
              <a:rPr lang="en-US" altLang="ko-KR" sz="12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Calibration System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err="1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Dewpoint</a:t>
            </a:r>
            <a:r>
              <a:rPr lang="en-US" altLang="ko-KR" sz="12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Hygrometer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Humidity Calibrator</a:t>
            </a:r>
            <a:endParaRPr lang="en-US" altLang="ko-KR" sz="1200" dirty="0" smtClean="0">
              <a:latin typeface="Arial" charset="0"/>
              <a:ea typeface="맑은 고딕" pitchFamily="50" charset="-127"/>
              <a:cs typeface="Arial" charset="0"/>
            </a:endParaRPr>
          </a:p>
          <a:p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499913" y="4636293"/>
            <a:ext cx="2088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Calibration Baths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Thermometry Bridge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Standard PRT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Onsite Calibrator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err="1" smtClean="0">
                <a:latin typeface="Arial" charset="0"/>
                <a:ea typeface="맑은 고딕" pitchFamily="50" charset="-127"/>
                <a:cs typeface="Arial" charset="0"/>
              </a:rPr>
              <a:t>Dryblock</a:t>
            </a: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 Calibrator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Process Calibrator</a:t>
            </a:r>
            <a:endParaRPr lang="ko-KR" altLang="en-US" sz="1200" b="1" dirty="0"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063183" y="4636293"/>
            <a:ext cx="2088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Pressure Standard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Pressure Controller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Dead Weight Tester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Digital Reference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Pressure </a:t>
            </a:r>
            <a:r>
              <a:rPr lang="en-US" altLang="ko-KR" sz="1200" b="1" dirty="0" err="1" smtClean="0">
                <a:latin typeface="Arial" charset="0"/>
                <a:ea typeface="맑은 고딕" pitchFamily="50" charset="-127"/>
                <a:cs typeface="Arial" charset="0"/>
              </a:rPr>
              <a:t>Handpump</a:t>
            </a:r>
            <a:endParaRPr lang="en-US" altLang="ko-KR" sz="1200" b="1" dirty="0" smtClean="0">
              <a:latin typeface="Arial" charset="0"/>
              <a:ea typeface="맑은 고딕" pitchFamily="50" charset="-127"/>
              <a:cs typeface="Arial" charset="0"/>
            </a:endParaRP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Onsite Calibrator</a:t>
            </a:r>
          </a:p>
        </p:txBody>
      </p:sp>
      <p:pic>
        <p:nvPicPr>
          <p:cNvPr id="56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770016" y="2309942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3239717" y="2309941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5717747" y="2309941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직사각형 59"/>
          <p:cNvSpPr/>
          <p:nvPr/>
        </p:nvSpPr>
        <p:spPr>
          <a:xfrm>
            <a:off x="1432432" y="2609326"/>
            <a:ext cx="1378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MOISTURE &amp; </a:t>
            </a:r>
          </a:p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HUMIDITY</a:t>
            </a:r>
            <a:endParaRPr lang="ko-KR" altLang="en-US" sz="14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3779912" y="2718344"/>
            <a:ext cx="15807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TEMPERATURE</a:t>
            </a:r>
            <a:endParaRPr lang="ko-KR" altLang="en-US" sz="14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6392798" y="2718344"/>
            <a:ext cx="13786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 PRESSURE</a:t>
            </a:r>
            <a:endParaRPr lang="ko-KR" altLang="en-US" sz="14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25" name="양쪽 모서리가 둥근 사각형 24">
            <a:hlinkClick r:id="rId4" action="ppaction://hlinksldjump"/>
          </p:cNvPr>
          <p:cNvSpPr/>
          <p:nvPr/>
        </p:nvSpPr>
        <p:spPr>
          <a:xfrm>
            <a:off x="996329" y="2597348"/>
            <a:ext cx="2196000" cy="524659"/>
          </a:xfrm>
          <a:prstGeom prst="round2SameRect">
            <a:avLst>
              <a:gd name="adj1" fmla="val 16668"/>
              <a:gd name="adj2" fmla="val 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  <a:scene3d>
            <a:camera prst="perspectiveAbove" fov="0">
              <a:rot lat="0" lon="0" rev="0"/>
            </a:camera>
            <a:lightRig rig="flat" dir="t">
              <a:rot lat="0" lon="0" rev="7920000"/>
            </a:lightRig>
          </a:scene3d>
          <a:sp3d prstMaterial="clear">
            <a:bevelT w="57150" h="57150"/>
          </a:sp3d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30" name="양쪽 모서리가 둥근 사각형 29">
            <a:hlinkClick r:id="rId5" action="ppaction://hlinksldjump"/>
          </p:cNvPr>
          <p:cNvSpPr/>
          <p:nvPr/>
        </p:nvSpPr>
        <p:spPr>
          <a:xfrm>
            <a:off x="3469708" y="2588722"/>
            <a:ext cx="2196000" cy="524660"/>
          </a:xfrm>
          <a:prstGeom prst="round2SameRect">
            <a:avLst>
              <a:gd name="adj1" fmla="val 16668"/>
              <a:gd name="adj2" fmla="val 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  <a:scene3d>
            <a:camera prst="perspectiveAbove" fov="0">
              <a:rot lat="0" lon="0" rev="0"/>
            </a:camera>
            <a:lightRig rig="flat" dir="t">
              <a:rot lat="0" lon="0" rev="7920000"/>
            </a:lightRig>
          </a:scene3d>
          <a:sp3d prstMaterial="clear">
            <a:bevelT w="57150" h="57150"/>
          </a:sp3d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31" name="양쪽 모서리가 둥근 사각형 30">
            <a:hlinkClick r:id="rId5" action="ppaction://hlinksldjump"/>
          </p:cNvPr>
          <p:cNvSpPr/>
          <p:nvPr/>
        </p:nvSpPr>
        <p:spPr>
          <a:xfrm>
            <a:off x="5936150" y="2597349"/>
            <a:ext cx="2196000" cy="524659"/>
          </a:xfrm>
          <a:prstGeom prst="round2SameRect">
            <a:avLst>
              <a:gd name="adj1" fmla="val 16668"/>
              <a:gd name="adj2" fmla="val 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  <a:scene3d>
            <a:camera prst="perspectiveAbove" fov="0">
              <a:rot lat="0" lon="0" rev="0"/>
            </a:camera>
            <a:lightRig rig="flat" dir="t">
              <a:rot lat="0" lon="0" rev="7920000"/>
            </a:lightRig>
          </a:scene3d>
          <a:sp3d prstMaterial="clear">
            <a:bevelT w="57150" h="57150"/>
          </a:sp3d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195569"/>
            <a:ext cx="853970" cy="131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직선 화살표 연결선 13"/>
          <p:cNvCxnSpPr>
            <a:stCxn id="40" idx="2"/>
            <a:endCxn id="41" idx="3"/>
          </p:cNvCxnSpPr>
          <p:nvPr/>
        </p:nvCxnSpPr>
        <p:spPr>
          <a:xfrm flipH="1">
            <a:off x="2090780" y="1700808"/>
            <a:ext cx="2432095" cy="88437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>
            <a:stCxn id="40" idx="2"/>
          </p:cNvCxnSpPr>
          <p:nvPr/>
        </p:nvCxnSpPr>
        <p:spPr>
          <a:xfrm flipH="1">
            <a:off x="4522874" y="1700808"/>
            <a:ext cx="1" cy="90851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endCxn id="49" idx="3"/>
          </p:cNvCxnSpPr>
          <p:nvPr/>
        </p:nvCxnSpPr>
        <p:spPr>
          <a:xfrm>
            <a:off x="4522874" y="1700808"/>
            <a:ext cx="2505006" cy="88437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04" y="3391663"/>
            <a:ext cx="1564289" cy="925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그룹 32"/>
          <p:cNvGrpSpPr/>
          <p:nvPr/>
        </p:nvGrpSpPr>
        <p:grpSpPr>
          <a:xfrm>
            <a:off x="2869056" y="1095574"/>
            <a:ext cx="3314448" cy="853082"/>
            <a:chOff x="1403452" y="1124744"/>
            <a:chExt cx="1656184" cy="984985"/>
          </a:xfrm>
        </p:grpSpPr>
        <p:grpSp>
          <p:nvGrpSpPr>
            <p:cNvPr id="42" name="그룹 41"/>
            <p:cNvGrpSpPr/>
            <p:nvPr/>
          </p:nvGrpSpPr>
          <p:grpSpPr>
            <a:xfrm>
              <a:off x="1403452" y="1124744"/>
              <a:ext cx="1656184" cy="984985"/>
              <a:chOff x="1403452" y="1124744"/>
              <a:chExt cx="1656184" cy="984985"/>
            </a:xfrm>
          </p:grpSpPr>
          <p:sp>
            <p:nvSpPr>
              <p:cNvPr id="44" name="모서리가 둥근 직사각형 43"/>
              <p:cNvSpPr/>
              <p:nvPr/>
            </p:nvSpPr>
            <p:spPr>
              <a:xfrm>
                <a:off x="1403452" y="1135358"/>
                <a:ext cx="1656184" cy="92548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ysClr val="window" lastClr="FFFFFF">
                      <a:alpha val="32000"/>
                    </a:sysClr>
                  </a:gs>
                  <a:gs pos="100000">
                    <a:sysClr val="window" lastClr="FFFFFF">
                      <a:alpha val="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46" name="모서리가 둥근 직사각형 45"/>
              <p:cNvSpPr/>
              <p:nvPr/>
            </p:nvSpPr>
            <p:spPr>
              <a:xfrm>
                <a:off x="1474487" y="1124744"/>
                <a:ext cx="1441329" cy="984985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3" name="직사각형 42"/>
            <p:cNvSpPr/>
            <p:nvPr/>
          </p:nvSpPr>
          <p:spPr>
            <a:xfrm>
              <a:off x="1492767" y="1367115"/>
              <a:ext cx="1495292" cy="4619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 smtClean="0">
                  <a:solidFill>
                    <a:srgbClr val="FF0000"/>
                  </a:solidFill>
                  <a:latin typeface="Arial" charset="0"/>
                  <a:ea typeface="맑은 고딕" pitchFamily="50" charset="-127"/>
                  <a:cs typeface="Arial" charset="0"/>
                </a:rPr>
                <a:t>TEST &amp; CALIBRATION</a:t>
              </a:r>
              <a:endParaRPr kumimoji="0" lang="ko-KR" altLang="en-US" sz="2000" b="1" dirty="0">
                <a:solidFill>
                  <a:srgbClr val="FF0000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260" y="3195569"/>
            <a:ext cx="20764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77220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848395" y="1672777"/>
            <a:ext cx="2232000" cy="10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838044" y="2241872"/>
            <a:ext cx="2170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altLang="ko-KR" sz="1200" b="1" dirty="0" smtClean="0">
              <a:solidFill>
                <a:schemeClr val="tx2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lvl="0"/>
            <a:r>
              <a:rPr lang="en-US" altLang="ko-KR" sz="1200" b="1" dirty="0" smtClean="0">
                <a:solidFill>
                  <a:schemeClr val="tx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MICHELL INSTRUMENTS</a:t>
            </a:r>
          </a:p>
          <a:p>
            <a:pPr lvl="0"/>
            <a:r>
              <a:rPr lang="en-US" altLang="ko-KR" sz="1200" b="1" dirty="0" smtClean="0">
                <a:solidFill>
                  <a:schemeClr val="tx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DP GENERATOR</a:t>
            </a:r>
            <a:endParaRPr lang="en-US" altLang="ko-KR" sz="1200" dirty="0" smtClean="0">
              <a:solidFill>
                <a:schemeClr val="tx2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513966" y="1736441"/>
            <a:ext cx="2867147" cy="1208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3222271" y="1722421"/>
            <a:ext cx="2160000" cy="108000"/>
          </a:xfrm>
          <a:prstGeom prst="rect">
            <a:avLst/>
          </a:prstGeom>
          <a:solidFill>
            <a:srgbClr val="6B6B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3" name="직선 연결선 42"/>
          <p:cNvCxnSpPr/>
          <p:nvPr/>
        </p:nvCxnSpPr>
        <p:spPr>
          <a:xfrm>
            <a:off x="3135689" y="2117925"/>
            <a:ext cx="0" cy="3420000"/>
          </a:xfrm>
          <a:prstGeom prst="line">
            <a:avLst/>
          </a:prstGeom>
          <a:ln w="12700">
            <a:solidFill>
              <a:srgbClr val="7062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5466439" y="2117925"/>
            <a:ext cx="0" cy="3420000"/>
          </a:xfrm>
          <a:prstGeom prst="line">
            <a:avLst/>
          </a:prstGeom>
          <a:ln w="12700">
            <a:solidFill>
              <a:srgbClr val="7062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 smtClean="0"/>
              <a:t>3. PRODUCT LINE</a:t>
            </a:r>
            <a:endParaRPr dirty="0"/>
          </a:p>
        </p:txBody>
      </p:sp>
      <p:sp>
        <p:nvSpPr>
          <p:cNvPr id="26" name="직사각형 25"/>
          <p:cNvSpPr/>
          <p:nvPr/>
        </p:nvSpPr>
        <p:spPr>
          <a:xfrm>
            <a:off x="3231114" y="2417437"/>
            <a:ext cx="20882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200" b="1" dirty="0" smtClean="0">
                <a:solidFill>
                  <a:schemeClr val="tx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CALIBRATION CHAMBER</a:t>
            </a:r>
            <a:endParaRPr lang="en-US" altLang="ko-KR" sz="1200" dirty="0" smtClean="0">
              <a:solidFill>
                <a:schemeClr val="tx2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627080" y="2442078"/>
            <a:ext cx="29773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200" b="1" dirty="0" smtClean="0">
                <a:solidFill>
                  <a:schemeClr val="tx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CHILLED DEWPOINT HYGROMETER</a:t>
            </a:r>
            <a:endParaRPr lang="en-US" altLang="ko-KR" sz="1200" dirty="0" smtClean="0">
              <a:solidFill>
                <a:schemeClr val="tx2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29" name="양쪽 모서리가 둥근 사각형 28"/>
          <p:cNvSpPr/>
          <p:nvPr/>
        </p:nvSpPr>
        <p:spPr>
          <a:xfrm>
            <a:off x="3207385" y="1184896"/>
            <a:ext cx="2214000" cy="524659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3232982" y="889093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>
            <a:off x="3628090" y="1178330"/>
            <a:ext cx="1378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HUMIDITY &amp;</a:t>
            </a:r>
          </a:p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MOISTURE</a:t>
            </a:r>
            <a:endParaRPr lang="ko-KR" altLang="en-US" sz="14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33" name="양쪽 모서리가 둥근 사각형 32"/>
          <p:cNvSpPr/>
          <p:nvPr/>
        </p:nvSpPr>
        <p:spPr>
          <a:xfrm>
            <a:off x="3194935" y="1178330"/>
            <a:ext cx="2196000" cy="524659"/>
          </a:xfrm>
          <a:prstGeom prst="round2SameRect">
            <a:avLst>
              <a:gd name="adj1" fmla="val 16668"/>
              <a:gd name="adj2" fmla="val 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  <a:scene3d>
            <a:camera prst="perspectiveAbove" fov="0">
              <a:rot lat="0" lon="0" rev="0"/>
            </a:camera>
            <a:lightRig rig="flat" dir="t">
              <a:rot lat="0" lon="0" rev="7920000"/>
            </a:lightRig>
          </a:scene3d>
          <a:sp3d prstMaterial="clear">
            <a:bevelT w="57150" h="57150"/>
          </a:sp3d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492" y="4797150"/>
            <a:ext cx="1512000" cy="93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703" y="2915399"/>
            <a:ext cx="1564289" cy="925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323" y="2847966"/>
            <a:ext cx="1210611" cy="126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140" y="1857307"/>
            <a:ext cx="21812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641" y="1732337"/>
            <a:ext cx="2181895" cy="68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0" y="1817887"/>
            <a:ext cx="21812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058" y="2719076"/>
            <a:ext cx="2042653" cy="20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0" y="2920726"/>
            <a:ext cx="885825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079" y="3105736"/>
            <a:ext cx="1384196" cy="1444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080" y="4031001"/>
            <a:ext cx="1057275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453" y="4221088"/>
            <a:ext cx="1324224" cy="1195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73567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787269" y="2117090"/>
            <a:ext cx="2232000" cy="10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755576" y="2234340"/>
            <a:ext cx="21708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200" b="1" dirty="0" smtClean="0">
                <a:solidFill>
                  <a:schemeClr val="tx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CALIBRATION BATHS</a:t>
            </a:r>
            <a:endParaRPr lang="en-US" altLang="ko-KR" sz="1200" dirty="0" smtClean="0">
              <a:solidFill>
                <a:schemeClr val="tx2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538446" y="2117090"/>
            <a:ext cx="2867147" cy="1208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3234455" y="2117090"/>
            <a:ext cx="2160000" cy="108000"/>
          </a:xfrm>
          <a:prstGeom prst="rect">
            <a:avLst/>
          </a:prstGeom>
          <a:solidFill>
            <a:srgbClr val="6B6B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3" name="직선 연결선 42"/>
          <p:cNvCxnSpPr/>
          <p:nvPr/>
        </p:nvCxnSpPr>
        <p:spPr>
          <a:xfrm>
            <a:off x="3135689" y="2117925"/>
            <a:ext cx="0" cy="3420000"/>
          </a:xfrm>
          <a:prstGeom prst="line">
            <a:avLst/>
          </a:prstGeom>
          <a:ln w="12700">
            <a:solidFill>
              <a:srgbClr val="7062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5466439" y="2117925"/>
            <a:ext cx="0" cy="3420000"/>
          </a:xfrm>
          <a:prstGeom prst="line">
            <a:avLst/>
          </a:prstGeom>
          <a:ln w="12700">
            <a:solidFill>
              <a:srgbClr val="7062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 smtClean="0"/>
              <a:t>3. PRODUCT LINE</a:t>
            </a:r>
            <a:endParaRPr dirty="0"/>
          </a:p>
        </p:txBody>
      </p:sp>
      <p:sp>
        <p:nvSpPr>
          <p:cNvPr id="26" name="직사각형 25"/>
          <p:cNvSpPr/>
          <p:nvPr/>
        </p:nvSpPr>
        <p:spPr>
          <a:xfrm>
            <a:off x="3234191" y="2228901"/>
            <a:ext cx="2088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200" b="1" dirty="0" smtClean="0">
                <a:solidFill>
                  <a:schemeClr val="tx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THERMOMETER &amp;</a:t>
            </a:r>
          </a:p>
          <a:p>
            <a:pPr lvl="0"/>
            <a:r>
              <a:rPr lang="en-US" altLang="ko-KR" sz="1200" b="1" dirty="0" smtClean="0">
                <a:solidFill>
                  <a:schemeClr val="tx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SENSORS</a:t>
            </a:r>
            <a:endParaRPr lang="en-US" altLang="ko-KR" sz="1200" dirty="0" smtClean="0">
              <a:solidFill>
                <a:schemeClr val="tx2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610455" y="2237956"/>
            <a:ext cx="17941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200" b="1" dirty="0" smtClean="0">
                <a:solidFill>
                  <a:schemeClr val="tx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ONSITE CALIBRATOR</a:t>
            </a:r>
            <a:endParaRPr lang="en-US" altLang="ko-KR" sz="1200" dirty="0" smtClean="0">
              <a:solidFill>
                <a:schemeClr val="tx2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pic>
        <p:nvPicPr>
          <p:cNvPr id="31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3232982" y="889093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양쪽 모서리가 둥근 사각형 24"/>
          <p:cNvSpPr/>
          <p:nvPr/>
        </p:nvSpPr>
        <p:spPr>
          <a:xfrm>
            <a:off x="3207328" y="1479500"/>
            <a:ext cx="2214000" cy="524660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28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3247867" y="880115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직사각형 29"/>
          <p:cNvSpPr/>
          <p:nvPr/>
        </p:nvSpPr>
        <p:spPr>
          <a:xfrm>
            <a:off x="3851920" y="1268760"/>
            <a:ext cx="15807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TEMPERATURE</a:t>
            </a:r>
            <a:endParaRPr lang="ko-KR" altLang="en-US" sz="14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34" name="양쪽 모서리가 둥근 사각형 33"/>
          <p:cNvSpPr/>
          <p:nvPr/>
        </p:nvSpPr>
        <p:spPr>
          <a:xfrm>
            <a:off x="3216455" y="1488735"/>
            <a:ext cx="2196000" cy="524660"/>
          </a:xfrm>
          <a:prstGeom prst="round2SameRect">
            <a:avLst>
              <a:gd name="adj1" fmla="val 16668"/>
              <a:gd name="adj2" fmla="val 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  <a:scene3d>
            <a:camera prst="perspectiveAbove" fov="0">
              <a:rot lat="0" lon="0" rev="0"/>
            </a:camera>
            <a:lightRig rig="flat" dir="t">
              <a:rot lat="0" lon="0" rev="7920000"/>
            </a:lightRig>
          </a:scene3d>
          <a:sp3d prstMaterial="clear">
            <a:bevelT w="57150" h="57150"/>
          </a:sp3d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124" y="3161283"/>
            <a:ext cx="1113094" cy="1707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45276">
            <a:off x="3981500" y="3968318"/>
            <a:ext cx="876571" cy="180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154" y="3067898"/>
            <a:ext cx="1265801" cy="194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397" y="3342627"/>
            <a:ext cx="1580298" cy="95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06" y="1471452"/>
            <a:ext cx="18383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176" y="1422648"/>
            <a:ext cx="15716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87" y="2977036"/>
            <a:ext cx="1392137" cy="2127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958" y="2780928"/>
            <a:ext cx="1822698" cy="1375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3559922" y="1603330"/>
            <a:ext cx="20882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TEMPERATURE</a:t>
            </a:r>
            <a:endParaRPr lang="en-US" altLang="ko-KR" sz="1200" dirty="0" smtClean="0">
              <a:solidFill>
                <a:schemeClr val="bg1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1879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847625" y="2098767"/>
            <a:ext cx="3127789" cy="10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4266108" y="2508051"/>
            <a:ext cx="32326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200" b="1" dirty="0" smtClean="0">
                <a:solidFill>
                  <a:schemeClr val="tx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Digital gauge + Hand pumps</a:t>
            </a:r>
            <a:endParaRPr lang="en-US" altLang="ko-KR" sz="1200" dirty="0" smtClean="0">
              <a:solidFill>
                <a:schemeClr val="tx2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216990" y="2094956"/>
            <a:ext cx="3065737" cy="111811"/>
          </a:xfrm>
          <a:prstGeom prst="rect">
            <a:avLst/>
          </a:prstGeom>
          <a:solidFill>
            <a:srgbClr val="6B6B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3" name="직선 연결선 42"/>
          <p:cNvCxnSpPr/>
          <p:nvPr/>
        </p:nvCxnSpPr>
        <p:spPr>
          <a:xfrm>
            <a:off x="4118225" y="2095792"/>
            <a:ext cx="0" cy="3420000"/>
          </a:xfrm>
          <a:prstGeom prst="line">
            <a:avLst/>
          </a:prstGeom>
          <a:ln w="12700">
            <a:solidFill>
              <a:srgbClr val="7062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 smtClean="0"/>
              <a:t>3. PRODUCT LINE</a:t>
            </a:r>
            <a:endParaRPr dirty="0"/>
          </a:p>
        </p:txBody>
      </p:sp>
      <p:sp>
        <p:nvSpPr>
          <p:cNvPr id="26" name="직사각형 25"/>
          <p:cNvSpPr/>
          <p:nvPr/>
        </p:nvSpPr>
        <p:spPr>
          <a:xfrm>
            <a:off x="4216990" y="2206768"/>
            <a:ext cx="28497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200" b="1" dirty="0" smtClean="0">
                <a:solidFill>
                  <a:schemeClr val="tx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ONSITE PRESSURE CALIBRATOR</a:t>
            </a:r>
            <a:endParaRPr lang="en-US" altLang="ko-KR" sz="1200" dirty="0" smtClean="0">
              <a:solidFill>
                <a:schemeClr val="tx2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pic>
        <p:nvPicPr>
          <p:cNvPr id="31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3232982" y="889093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양쪽 모서리가 둥근 사각형 24"/>
          <p:cNvSpPr/>
          <p:nvPr/>
        </p:nvSpPr>
        <p:spPr>
          <a:xfrm>
            <a:off x="3458372" y="1155361"/>
            <a:ext cx="2214000" cy="524660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28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3247867" y="880115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직사각형 29"/>
          <p:cNvSpPr/>
          <p:nvPr/>
        </p:nvSpPr>
        <p:spPr>
          <a:xfrm>
            <a:off x="3851920" y="1268760"/>
            <a:ext cx="15807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   PRESSURE</a:t>
            </a:r>
            <a:endParaRPr lang="ko-KR" altLang="en-US" sz="14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34" name="양쪽 모서리가 둥근 사각형 33"/>
          <p:cNvSpPr/>
          <p:nvPr/>
        </p:nvSpPr>
        <p:spPr>
          <a:xfrm>
            <a:off x="3456120" y="1158896"/>
            <a:ext cx="2196000" cy="524660"/>
          </a:xfrm>
          <a:prstGeom prst="round2SameRect">
            <a:avLst>
              <a:gd name="adj1" fmla="val 16668"/>
              <a:gd name="adj2" fmla="val 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alpha val="0"/>
                </a:sysClr>
              </a:gs>
              <a:gs pos="100000">
                <a:sysClr val="window" lastClr="FFFFFF"/>
              </a:gs>
            </a:gsLst>
            <a:lin ang="5400000" scaled="1"/>
            <a:tileRect/>
          </a:gradFill>
          <a:ln w="19050" cap="flat" cmpd="sng" algn="ctr">
            <a:noFill/>
            <a:prstDash val="solid"/>
          </a:ln>
          <a:effectLst/>
          <a:scene3d>
            <a:camera prst="perspectiveAbove" fov="0">
              <a:rot lat="0" lon="0" rev="0"/>
            </a:camera>
            <a:lightRig rig="flat" dir="t">
              <a:rot lat="0" lon="0" rev="7920000"/>
            </a:lightRig>
          </a:scene3d>
          <a:sp3d prstMaterial="clear">
            <a:bevelT w="57150" h="57150"/>
          </a:sp3d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526" y="3036754"/>
            <a:ext cx="1974356" cy="153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306" y="2924422"/>
            <a:ext cx="661105" cy="857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285" y="2924422"/>
            <a:ext cx="660003" cy="76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348" y="4073262"/>
            <a:ext cx="592063" cy="863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235" y="4073262"/>
            <a:ext cx="612103" cy="86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911" y="1089273"/>
            <a:ext cx="15716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439" y="1165473"/>
            <a:ext cx="15430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1394555" y="2237678"/>
            <a:ext cx="23133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200" b="1" dirty="0" smtClean="0">
                <a:solidFill>
                  <a:schemeClr val="tx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PRESSURE STANDARD</a:t>
            </a:r>
            <a:endParaRPr lang="en-US" altLang="ko-KR" sz="1200" dirty="0" smtClean="0">
              <a:solidFill>
                <a:schemeClr val="tx2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750" y="2535119"/>
            <a:ext cx="1762061" cy="1652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555" y="4187508"/>
            <a:ext cx="20764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1968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 smtClean="0"/>
              <a:t>3. PRODUCT LINE</a:t>
            </a:r>
            <a:endParaRPr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988715" y="2585185"/>
            <a:ext cx="2211228" cy="3436103"/>
          </a:xfrm>
          <a:prstGeom prst="roundRect">
            <a:avLst>
              <a:gd name="adj" fmla="val 44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3459374" y="2585185"/>
            <a:ext cx="2211228" cy="3436103"/>
          </a:xfrm>
          <a:prstGeom prst="roundRect">
            <a:avLst>
              <a:gd name="adj" fmla="val 44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5927303" y="2585185"/>
            <a:ext cx="2211228" cy="3436103"/>
          </a:xfrm>
          <a:prstGeom prst="roundRect">
            <a:avLst>
              <a:gd name="adj" fmla="val 44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/>
            </a:endParaRPr>
          </a:p>
        </p:txBody>
      </p:sp>
      <p:sp>
        <p:nvSpPr>
          <p:cNvPr id="41" name="양쪽 모서리가 둥근 사각형 40"/>
          <p:cNvSpPr/>
          <p:nvPr/>
        </p:nvSpPr>
        <p:spPr>
          <a:xfrm>
            <a:off x="983780" y="2585186"/>
            <a:ext cx="2214000" cy="524659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양쪽 모서리가 둥근 사각형 44"/>
          <p:cNvSpPr/>
          <p:nvPr/>
        </p:nvSpPr>
        <p:spPr>
          <a:xfrm>
            <a:off x="3450951" y="2585187"/>
            <a:ext cx="2214000" cy="524660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9" name="양쪽 모서리가 둥근 사각형 48"/>
          <p:cNvSpPr/>
          <p:nvPr/>
        </p:nvSpPr>
        <p:spPr>
          <a:xfrm>
            <a:off x="5920880" y="2585186"/>
            <a:ext cx="2214000" cy="524659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1093065" y="5000907"/>
            <a:ext cx="20386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err="1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Dewpoint</a:t>
            </a:r>
            <a:r>
              <a:rPr lang="en-US" altLang="ko-KR" sz="12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Transmitters 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Portable </a:t>
            </a:r>
            <a:r>
              <a:rPr lang="en-US" altLang="ko-KR" sz="1200" b="1" dirty="0" err="1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Dewpointmeter</a:t>
            </a:r>
            <a:endParaRPr lang="en-US" altLang="ko-KR" sz="1200" b="1" dirty="0" smtClean="0"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Humidity Transmitters</a:t>
            </a:r>
            <a:endParaRPr lang="en-US" altLang="ko-KR" sz="1200" dirty="0" smtClean="0">
              <a:latin typeface="Arial" charset="0"/>
              <a:ea typeface="맑은 고딕" pitchFamily="50" charset="-127"/>
              <a:cs typeface="Arial" charset="0"/>
            </a:endParaRPr>
          </a:p>
          <a:p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459374" y="4636293"/>
            <a:ext cx="21287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Ultrasonic Gas Leak detector</a:t>
            </a:r>
          </a:p>
          <a:p>
            <a:pPr lvl="0"/>
            <a:r>
              <a:rPr lang="en-US" altLang="ko-KR" sz="1200" b="1" dirty="0" smtClean="0">
                <a:solidFill>
                  <a:srgbClr val="FF0000"/>
                </a:solidFill>
                <a:latin typeface="Arial" charset="0"/>
                <a:ea typeface="맑은 고딕" pitchFamily="50" charset="-127"/>
                <a:cs typeface="Arial" charset="0"/>
              </a:rPr>
              <a:t>This is not suitable for find leak detection.</a:t>
            </a:r>
          </a:p>
          <a:p>
            <a:pPr lvl="0"/>
            <a:r>
              <a:rPr lang="en-US" altLang="ko-KR" sz="1200" b="1" dirty="0" smtClean="0">
                <a:solidFill>
                  <a:srgbClr val="FF0000"/>
                </a:solidFill>
                <a:latin typeface="Arial" charset="0"/>
                <a:ea typeface="맑은 고딕" pitchFamily="50" charset="-127"/>
                <a:cs typeface="Arial" charset="0"/>
              </a:rPr>
              <a:t>We need alternative </a:t>
            </a:r>
            <a:r>
              <a:rPr lang="en-US" altLang="ko-KR" sz="1200" b="1" dirty="0" err="1" smtClean="0">
                <a:solidFill>
                  <a:srgbClr val="FF0000"/>
                </a:solidFill>
                <a:latin typeface="Arial" charset="0"/>
                <a:ea typeface="맑은 고딕" pitchFamily="50" charset="-127"/>
                <a:cs typeface="Arial" charset="0"/>
              </a:rPr>
              <a:t>lproducts</a:t>
            </a:r>
            <a:r>
              <a:rPr lang="en-US" altLang="ko-KR" sz="1200" b="1" dirty="0" smtClean="0">
                <a:solidFill>
                  <a:srgbClr val="FF0000"/>
                </a:solidFill>
                <a:latin typeface="Arial" charset="0"/>
                <a:ea typeface="맑은 고딕" pitchFamily="50" charset="-127"/>
                <a:cs typeface="Arial" charset="0"/>
              </a:rPr>
              <a:t> for fine leak detection</a:t>
            </a:r>
            <a:endParaRPr lang="ko-KR" altLang="en-US" sz="1200" b="1" dirty="0">
              <a:solidFill>
                <a:srgbClr val="FF0000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012162" y="5000907"/>
            <a:ext cx="20882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Ex-Proof Moisture Analyzer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Gas Sampling System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O2 / H2S Analyzer</a:t>
            </a:r>
          </a:p>
        </p:txBody>
      </p:sp>
      <p:pic>
        <p:nvPicPr>
          <p:cNvPr id="57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3239717" y="2309941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5717747" y="2309941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직사각형 59"/>
          <p:cNvSpPr/>
          <p:nvPr/>
        </p:nvSpPr>
        <p:spPr>
          <a:xfrm>
            <a:off x="1035433" y="2609326"/>
            <a:ext cx="2479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Gas &amp; Compressed Air Moisture Monitoring</a:t>
            </a:r>
            <a:endParaRPr lang="ko-KR" altLang="en-US" sz="14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3499913" y="2718344"/>
            <a:ext cx="21650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GAS LEAK DETECTOR</a:t>
            </a:r>
            <a:endParaRPr lang="ko-KR" altLang="en-US" sz="14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6205752" y="2599258"/>
            <a:ext cx="24207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Ex-proof Moisture</a:t>
            </a:r>
          </a:p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Analyzer</a:t>
            </a:r>
          </a:p>
        </p:txBody>
      </p:sp>
      <p:cxnSp>
        <p:nvCxnSpPr>
          <p:cNvPr id="14" name="직선 화살표 연결선 13"/>
          <p:cNvCxnSpPr>
            <a:endCxn id="41" idx="3"/>
          </p:cNvCxnSpPr>
          <p:nvPr/>
        </p:nvCxnSpPr>
        <p:spPr>
          <a:xfrm flipH="1">
            <a:off x="2090780" y="1700808"/>
            <a:ext cx="2432095" cy="88437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H="1">
            <a:off x="4522874" y="1700808"/>
            <a:ext cx="1" cy="90851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endCxn id="49" idx="3"/>
          </p:cNvCxnSpPr>
          <p:nvPr/>
        </p:nvCxnSpPr>
        <p:spPr>
          <a:xfrm>
            <a:off x="4522874" y="1700808"/>
            <a:ext cx="2505006" cy="88437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42" name="그룹 41"/>
          <p:cNvGrpSpPr/>
          <p:nvPr/>
        </p:nvGrpSpPr>
        <p:grpSpPr>
          <a:xfrm>
            <a:off x="2869056" y="1095574"/>
            <a:ext cx="3314448" cy="853082"/>
            <a:chOff x="1403452" y="1124744"/>
            <a:chExt cx="1656184" cy="984985"/>
          </a:xfrm>
        </p:grpSpPr>
        <p:sp>
          <p:nvSpPr>
            <p:cNvPr id="44" name="모서리가 둥근 직사각형 43"/>
            <p:cNvSpPr/>
            <p:nvPr/>
          </p:nvSpPr>
          <p:spPr>
            <a:xfrm>
              <a:off x="1403452" y="1135358"/>
              <a:ext cx="1656184" cy="92548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ysClr val="window" lastClr="FFFFFF">
                    <a:alpha val="32000"/>
                  </a:sysClr>
                </a:gs>
                <a:gs pos="100000">
                  <a:sysClr val="window" lastClr="FFFFFF">
                    <a:alpha val="0"/>
                  </a:sysClr>
                </a:gs>
                <a:gs pos="100000">
                  <a:sysClr val="window" lastClr="FFFFFF"/>
                </a:gs>
              </a:gsLst>
              <a:lin ang="5400000" scaled="1"/>
              <a:tileRect/>
            </a:gra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1474487" y="1124744"/>
              <a:ext cx="1441329" cy="98498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직사각형 34"/>
          <p:cNvSpPr/>
          <p:nvPr/>
        </p:nvSpPr>
        <p:spPr>
          <a:xfrm>
            <a:off x="3131674" y="1229727"/>
            <a:ext cx="2670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00B0F0"/>
                </a:solidFill>
                <a:latin typeface="Arial" charset="0"/>
                <a:ea typeface="맑은 고딕" pitchFamily="50" charset="-127"/>
                <a:cs typeface="Arial" charset="0"/>
              </a:rPr>
              <a:t>MOISTURE &amp; PROCESS</a:t>
            </a:r>
            <a:endParaRPr kumimoji="0" lang="en-US" altLang="ko-KR" sz="1600" b="1" dirty="0" smtClean="0">
              <a:solidFill>
                <a:srgbClr val="00B0F0"/>
              </a:solidFill>
              <a:latin typeface="Arial" charset="0"/>
              <a:ea typeface="맑은 고딕" pitchFamily="50" charset="-127"/>
              <a:cs typeface="Arial" charset="0"/>
            </a:endParaRPr>
          </a:p>
          <a:p>
            <a:r>
              <a:rPr lang="en-US" altLang="ko-KR" sz="1600" b="1" dirty="0" smtClean="0">
                <a:solidFill>
                  <a:srgbClr val="00B0F0"/>
                </a:solidFill>
                <a:latin typeface="Arial" charset="0"/>
                <a:ea typeface="맑은 고딕" pitchFamily="50" charset="-127"/>
                <a:cs typeface="Arial" charset="0"/>
              </a:rPr>
              <a:t>ANALYZER</a:t>
            </a:r>
            <a:endParaRPr kumimoji="0" lang="ko-KR" altLang="en-US" sz="1600" b="1" dirty="0">
              <a:solidFill>
                <a:srgbClr val="00B0F0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504" y="3195569"/>
            <a:ext cx="9525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074" y="3163829"/>
            <a:ext cx="99060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65" y="4231480"/>
            <a:ext cx="1038225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041" y="4072849"/>
            <a:ext cx="10382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632" y="3163829"/>
            <a:ext cx="1251198" cy="1491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7" y="3148454"/>
            <a:ext cx="1008697" cy="154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585" y="3163829"/>
            <a:ext cx="1252673" cy="1507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16" y="1855029"/>
            <a:ext cx="21812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683" y="1890602"/>
            <a:ext cx="21812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431" y="3833508"/>
            <a:ext cx="885884" cy="7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81248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 smtClean="0"/>
              <a:t>3. PRODUCT LINE</a:t>
            </a:r>
            <a:endParaRPr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988715" y="2585185"/>
            <a:ext cx="2211228" cy="3436103"/>
          </a:xfrm>
          <a:prstGeom prst="roundRect">
            <a:avLst>
              <a:gd name="adj" fmla="val 44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3459374" y="2585185"/>
            <a:ext cx="2211228" cy="3436103"/>
          </a:xfrm>
          <a:prstGeom prst="roundRect">
            <a:avLst>
              <a:gd name="adj" fmla="val 44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5927303" y="2585185"/>
            <a:ext cx="2211228" cy="3436103"/>
          </a:xfrm>
          <a:prstGeom prst="roundRect">
            <a:avLst>
              <a:gd name="adj" fmla="val 44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/>
            </a:endParaRPr>
          </a:p>
        </p:txBody>
      </p:sp>
      <p:sp>
        <p:nvSpPr>
          <p:cNvPr id="41" name="양쪽 모서리가 둥근 사각형 40"/>
          <p:cNvSpPr/>
          <p:nvPr/>
        </p:nvSpPr>
        <p:spPr>
          <a:xfrm>
            <a:off x="983780" y="2585186"/>
            <a:ext cx="2214000" cy="524659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양쪽 모서리가 둥근 사각형 44"/>
          <p:cNvSpPr/>
          <p:nvPr/>
        </p:nvSpPr>
        <p:spPr>
          <a:xfrm>
            <a:off x="3450951" y="2585187"/>
            <a:ext cx="2214000" cy="524660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9" name="양쪽 모서리가 둥근 사각형 48"/>
          <p:cNvSpPr/>
          <p:nvPr/>
        </p:nvSpPr>
        <p:spPr>
          <a:xfrm>
            <a:off x="5920880" y="2585186"/>
            <a:ext cx="2214000" cy="524659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938633" y="5190291"/>
            <a:ext cx="23113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Temperature </a:t>
            </a:r>
            <a:r>
              <a:rPr lang="en-US" altLang="ko-KR" sz="1200" b="1" dirty="0" err="1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Dataloggers</a:t>
            </a:r>
            <a:endParaRPr lang="en-US" altLang="ko-KR" sz="1200" b="1" dirty="0" smtClean="0"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Pressure </a:t>
            </a:r>
            <a:r>
              <a:rPr lang="en-US" altLang="ko-KR" sz="1200" b="1" dirty="0" err="1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Datalogger</a:t>
            </a:r>
            <a:endParaRPr lang="en-US" altLang="ko-KR" sz="1200" b="1" dirty="0" smtClean="0"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171450" lvl="0" indent="-171450">
              <a:buFont typeface="Wingdings" pitchFamily="2" charset="2"/>
              <a:buChar char="§"/>
            </a:pPr>
            <a:endParaRPr lang="en-US" altLang="ko-KR" sz="1200" dirty="0" smtClean="0">
              <a:latin typeface="Arial" charset="0"/>
              <a:ea typeface="맑은 고딕" pitchFamily="50" charset="-127"/>
              <a:cs typeface="Arial" charset="0"/>
            </a:endParaRPr>
          </a:p>
          <a:p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493565" y="5147429"/>
            <a:ext cx="21287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Single use temperature </a:t>
            </a:r>
            <a:r>
              <a:rPr lang="en-US" altLang="ko-KR" sz="1200" b="1" dirty="0" err="1" smtClean="0">
                <a:latin typeface="Arial" charset="0"/>
                <a:ea typeface="맑은 고딕" pitchFamily="50" charset="-127"/>
                <a:cs typeface="Arial" charset="0"/>
              </a:rPr>
              <a:t>datalogger</a:t>
            </a:r>
            <a:endParaRPr lang="en-US" altLang="ko-KR" sz="1200" b="1" dirty="0" smtClean="0">
              <a:latin typeface="Arial" charset="0"/>
              <a:ea typeface="맑은 고딕" pitchFamily="50" charset="-127"/>
              <a:cs typeface="Arial" charset="0"/>
            </a:endParaRP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err="1" smtClean="0">
                <a:latin typeface="Arial" charset="0"/>
                <a:ea typeface="맑은 고딕" pitchFamily="50" charset="-127"/>
                <a:cs typeface="Arial" charset="0"/>
              </a:rPr>
              <a:t>Realt</a:t>
            </a: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 </a:t>
            </a:r>
            <a:r>
              <a:rPr lang="en-US" altLang="ko-KR" sz="1200" b="1" dirty="0" err="1" smtClean="0">
                <a:latin typeface="Arial" charset="0"/>
                <a:ea typeface="맑은 고딕" pitchFamily="50" charset="-127"/>
                <a:cs typeface="Arial" charset="0"/>
              </a:rPr>
              <a:t>ime</a:t>
            </a: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 </a:t>
            </a:r>
            <a:r>
              <a:rPr lang="en-US" altLang="ko-KR" sz="1200" b="1" dirty="0" err="1" smtClean="0">
                <a:latin typeface="Arial" charset="0"/>
                <a:ea typeface="맑은 고딕" pitchFamily="50" charset="-127"/>
                <a:cs typeface="Arial" charset="0"/>
              </a:rPr>
              <a:t>datalogger</a:t>
            </a:r>
            <a:endParaRPr lang="en-US" altLang="ko-KR" sz="1200" b="1" dirty="0" smtClean="0">
              <a:latin typeface="Arial" charset="0"/>
              <a:ea typeface="맑은 고딕" pitchFamily="50" charset="-127"/>
              <a:cs typeface="Arial" charset="0"/>
            </a:endParaRP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NFC </a:t>
            </a:r>
            <a:r>
              <a:rPr lang="en-US" altLang="ko-KR" sz="1200" b="1" dirty="0" err="1" smtClean="0">
                <a:latin typeface="Arial" charset="0"/>
                <a:ea typeface="맑은 고딕" pitchFamily="50" charset="-127"/>
                <a:cs typeface="Arial" charset="0"/>
              </a:rPr>
              <a:t>datalogger</a:t>
            </a:r>
            <a:endParaRPr lang="ko-KR" altLang="en-US" sz="1200" b="1" dirty="0"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077522" y="5200969"/>
            <a:ext cx="2088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Multichannel Data Recorder</a:t>
            </a:r>
          </a:p>
        </p:txBody>
      </p:sp>
      <p:pic>
        <p:nvPicPr>
          <p:cNvPr id="57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3239717" y="2309941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5717747" y="2309941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직사각형 59"/>
          <p:cNvSpPr/>
          <p:nvPr/>
        </p:nvSpPr>
        <p:spPr>
          <a:xfrm>
            <a:off x="1384990" y="2693626"/>
            <a:ext cx="1512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VALIDATION</a:t>
            </a:r>
            <a:endParaRPr lang="ko-KR" altLang="en-US" sz="14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3858955" y="2699513"/>
            <a:ext cx="21650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COLD CHAIN</a:t>
            </a:r>
            <a:endParaRPr lang="ko-KR" altLang="en-US" sz="14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6269864" y="2699513"/>
            <a:ext cx="24207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Data Acquisition</a:t>
            </a:r>
          </a:p>
        </p:txBody>
      </p:sp>
      <p:cxnSp>
        <p:nvCxnSpPr>
          <p:cNvPr id="14" name="직선 화살표 연결선 13"/>
          <p:cNvCxnSpPr>
            <a:endCxn id="41" idx="3"/>
          </p:cNvCxnSpPr>
          <p:nvPr/>
        </p:nvCxnSpPr>
        <p:spPr>
          <a:xfrm flipH="1">
            <a:off x="2090780" y="1700808"/>
            <a:ext cx="2432095" cy="88437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H="1">
            <a:off x="4522874" y="1700808"/>
            <a:ext cx="1" cy="90851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endCxn id="49" idx="3"/>
          </p:cNvCxnSpPr>
          <p:nvPr/>
        </p:nvCxnSpPr>
        <p:spPr>
          <a:xfrm>
            <a:off x="4522874" y="1700808"/>
            <a:ext cx="2505006" cy="88437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42" name="그룹 41"/>
          <p:cNvGrpSpPr/>
          <p:nvPr/>
        </p:nvGrpSpPr>
        <p:grpSpPr>
          <a:xfrm>
            <a:off x="2869056" y="1095574"/>
            <a:ext cx="3314448" cy="853082"/>
            <a:chOff x="1403452" y="1124744"/>
            <a:chExt cx="1656184" cy="984985"/>
          </a:xfrm>
        </p:grpSpPr>
        <p:sp>
          <p:nvSpPr>
            <p:cNvPr id="44" name="모서리가 둥근 직사각형 43"/>
            <p:cNvSpPr/>
            <p:nvPr/>
          </p:nvSpPr>
          <p:spPr>
            <a:xfrm>
              <a:off x="1403452" y="1135358"/>
              <a:ext cx="1656184" cy="92548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ysClr val="window" lastClr="FFFFFF">
                    <a:alpha val="32000"/>
                  </a:sysClr>
                </a:gs>
                <a:gs pos="100000">
                  <a:sysClr val="window" lastClr="FFFFFF">
                    <a:alpha val="0"/>
                  </a:sysClr>
                </a:gs>
                <a:gs pos="100000">
                  <a:sysClr val="window" lastClr="FFFFFF"/>
                </a:gs>
              </a:gsLst>
              <a:lin ang="5400000" scaled="1"/>
              <a:tileRect/>
            </a:gra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1474487" y="1124744"/>
              <a:ext cx="1441329" cy="98498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3300106" y="1213155"/>
            <a:ext cx="2425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chemeClr val="accent3">
                    <a:lumMod val="50000"/>
                  </a:schemeClr>
                </a:solidFill>
                <a:latin typeface="Arial" charset="0"/>
                <a:ea typeface="맑은 고딕" pitchFamily="50" charset="-127"/>
                <a:cs typeface="Arial" charset="0"/>
              </a:rPr>
              <a:t>Validation /</a:t>
            </a:r>
          </a:p>
          <a:p>
            <a:r>
              <a:rPr lang="en-US" altLang="ko-KR" sz="1600" b="1" dirty="0" smtClean="0">
                <a:solidFill>
                  <a:schemeClr val="accent3">
                    <a:lumMod val="50000"/>
                  </a:schemeClr>
                </a:solidFill>
                <a:latin typeface="Arial" charset="0"/>
                <a:ea typeface="맑은 고딕" pitchFamily="50" charset="-127"/>
                <a:cs typeface="Arial" charset="0"/>
              </a:rPr>
              <a:t>Data Acquisition</a:t>
            </a:r>
            <a:endParaRPr kumimoji="0" lang="ko-KR" altLang="en-US" sz="1600" b="1" dirty="0">
              <a:solidFill>
                <a:schemeClr val="accent3">
                  <a:lumMod val="50000"/>
                </a:schemeClr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84" y="3116054"/>
            <a:ext cx="742561" cy="203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00" y="3383769"/>
            <a:ext cx="1207663" cy="148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673" y="4055682"/>
            <a:ext cx="931197" cy="109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009" y="3215212"/>
            <a:ext cx="1217153" cy="7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565" y="3307797"/>
            <a:ext cx="946248" cy="174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30" y="3215171"/>
            <a:ext cx="2188150" cy="152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454" y="1522115"/>
            <a:ext cx="104775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737" y="2026940"/>
            <a:ext cx="187642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87" y="2047980"/>
            <a:ext cx="2003649" cy="396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19021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 smtClean="0"/>
              <a:t>3. PRODUCT LINE</a:t>
            </a:r>
            <a:endParaRPr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988715" y="2585185"/>
            <a:ext cx="2211228" cy="3436103"/>
          </a:xfrm>
          <a:prstGeom prst="roundRect">
            <a:avLst>
              <a:gd name="adj" fmla="val 44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3459374" y="2585185"/>
            <a:ext cx="2211228" cy="3436103"/>
          </a:xfrm>
          <a:prstGeom prst="roundRect">
            <a:avLst>
              <a:gd name="adj" fmla="val 44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5927303" y="2585185"/>
            <a:ext cx="2211228" cy="3436103"/>
          </a:xfrm>
          <a:prstGeom prst="roundRect">
            <a:avLst>
              <a:gd name="adj" fmla="val 443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/>
            </a:endParaRPr>
          </a:p>
        </p:txBody>
      </p:sp>
      <p:sp>
        <p:nvSpPr>
          <p:cNvPr id="41" name="양쪽 모서리가 둥근 사각형 40"/>
          <p:cNvSpPr/>
          <p:nvPr/>
        </p:nvSpPr>
        <p:spPr>
          <a:xfrm>
            <a:off x="983780" y="2585186"/>
            <a:ext cx="2214000" cy="524659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양쪽 모서리가 둥근 사각형 44"/>
          <p:cNvSpPr/>
          <p:nvPr/>
        </p:nvSpPr>
        <p:spPr>
          <a:xfrm>
            <a:off x="3450951" y="2585187"/>
            <a:ext cx="2214000" cy="524660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9" name="양쪽 모서리가 둥근 사각형 48"/>
          <p:cNvSpPr/>
          <p:nvPr/>
        </p:nvSpPr>
        <p:spPr>
          <a:xfrm>
            <a:off x="5920880" y="2585186"/>
            <a:ext cx="2214000" cy="524659"/>
          </a:xfrm>
          <a:prstGeom prst="round2SameRect">
            <a:avLst>
              <a:gd name="adj1" fmla="val 16668"/>
              <a:gd name="adj2" fmla="val 0"/>
            </a:avLst>
          </a:prstGeom>
          <a:solidFill>
            <a:schemeClr val="tx2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906683" y="5239761"/>
            <a:ext cx="2368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Simple products selling </a:t>
            </a:r>
            <a:r>
              <a:rPr lang="en-US" altLang="ko-KR" sz="1200" b="1" dirty="0" err="1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throught</a:t>
            </a:r>
            <a:r>
              <a:rPr lang="en-US" altLang="ko-KR" sz="12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1200" b="1" dirty="0" err="1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KoMetS</a:t>
            </a:r>
            <a:r>
              <a:rPr lang="en-US" altLang="ko-KR" sz="1200" b="1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shopping Mall &amp; Open market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493565" y="5147429"/>
            <a:ext cx="2128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Thermometer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Barometer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Hygrometer</a:t>
            </a:r>
            <a:endParaRPr lang="ko-KR" altLang="en-US" sz="1200" b="1" dirty="0"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077522" y="5062962"/>
            <a:ext cx="20882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GAS FLOWMETER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Flow/Velocity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altLang="ko-KR" sz="1200" b="1" dirty="0">
                <a:latin typeface="Arial" charset="0"/>
                <a:ea typeface="맑은 고딕" pitchFamily="50" charset="-127"/>
                <a:cs typeface="Arial" charset="0"/>
              </a:rPr>
              <a:t>O2/CO2 detector</a:t>
            </a:r>
          </a:p>
          <a:p>
            <a:pPr marL="171450" lvl="0" indent="-171450">
              <a:buFont typeface="Wingdings" pitchFamily="2" charset="2"/>
              <a:buChar char="§"/>
            </a:pPr>
            <a:r>
              <a:rPr lang="en-US" altLang="ko-KR" sz="1200" b="1" dirty="0" smtClean="0">
                <a:latin typeface="Arial" charset="0"/>
                <a:ea typeface="맑은 고딕" pitchFamily="50" charset="-127"/>
                <a:cs typeface="Arial" charset="0"/>
              </a:rPr>
              <a:t>Need Gas detector</a:t>
            </a:r>
          </a:p>
        </p:txBody>
      </p:sp>
      <p:pic>
        <p:nvPicPr>
          <p:cNvPr id="57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3239717" y="2309941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그림 152" descr="빛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55748" flipH="1" flipV="1">
            <a:off x="5717747" y="2309941"/>
            <a:ext cx="790216" cy="87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직사각형 59"/>
          <p:cNvSpPr/>
          <p:nvPr/>
        </p:nvSpPr>
        <p:spPr>
          <a:xfrm>
            <a:off x="1384990" y="2693626"/>
            <a:ext cx="1512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On-line market</a:t>
            </a:r>
            <a:endParaRPr lang="ko-KR" altLang="en-US" sz="14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3813550" y="2684445"/>
            <a:ext cx="21650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Off-line Market</a:t>
            </a:r>
            <a:endParaRPr lang="ko-KR" altLang="en-US" sz="14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6269864" y="2699513"/>
            <a:ext cx="24207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Off-line Market</a:t>
            </a:r>
          </a:p>
        </p:txBody>
      </p:sp>
      <p:cxnSp>
        <p:nvCxnSpPr>
          <p:cNvPr id="14" name="직선 화살표 연결선 13"/>
          <p:cNvCxnSpPr>
            <a:endCxn id="41" idx="3"/>
          </p:cNvCxnSpPr>
          <p:nvPr/>
        </p:nvCxnSpPr>
        <p:spPr>
          <a:xfrm flipH="1">
            <a:off x="2090780" y="1700808"/>
            <a:ext cx="2432095" cy="88437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H="1">
            <a:off x="4522874" y="1700808"/>
            <a:ext cx="1" cy="90851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endCxn id="49" idx="3"/>
          </p:cNvCxnSpPr>
          <p:nvPr/>
        </p:nvCxnSpPr>
        <p:spPr>
          <a:xfrm>
            <a:off x="4522874" y="1700808"/>
            <a:ext cx="2505006" cy="88437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42" name="그룹 41"/>
          <p:cNvGrpSpPr/>
          <p:nvPr/>
        </p:nvGrpSpPr>
        <p:grpSpPr>
          <a:xfrm>
            <a:off x="2987824" y="819590"/>
            <a:ext cx="2787553" cy="1228390"/>
            <a:chOff x="1403452" y="1124744"/>
            <a:chExt cx="1656184" cy="984985"/>
          </a:xfrm>
        </p:grpSpPr>
        <p:sp>
          <p:nvSpPr>
            <p:cNvPr id="44" name="모서리가 둥근 직사각형 43"/>
            <p:cNvSpPr/>
            <p:nvPr/>
          </p:nvSpPr>
          <p:spPr>
            <a:xfrm>
              <a:off x="1403452" y="1135358"/>
              <a:ext cx="1656184" cy="92548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ysClr val="window" lastClr="FFFFFF">
                    <a:alpha val="32000"/>
                  </a:sysClr>
                </a:gs>
                <a:gs pos="100000">
                  <a:sysClr val="window" lastClr="FFFFFF">
                    <a:alpha val="0"/>
                  </a:sysClr>
                </a:gs>
                <a:gs pos="100000">
                  <a:sysClr val="window" lastClr="FFFFFF"/>
                </a:gs>
              </a:gsLst>
              <a:lin ang="5400000" scaled="1"/>
              <a:tileRect/>
            </a:gra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1474487" y="1124744"/>
              <a:ext cx="1441329" cy="98498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3526584" y="871314"/>
            <a:ext cx="18367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맑은 고딕" pitchFamily="50" charset="-127"/>
                <a:cs typeface="Arial" charset="0"/>
              </a:rPr>
              <a:t>Temperature &amp; Pressure &amp; Humidity &amp;</a:t>
            </a:r>
          </a:p>
          <a:p>
            <a:r>
              <a:rPr kumimoji="0" lang="en-US" altLang="ko-KR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맑은 고딕" pitchFamily="50" charset="-127"/>
                <a:cs typeface="Arial" charset="0"/>
              </a:rPr>
              <a:t>Environental</a:t>
            </a:r>
            <a:endParaRPr kumimoji="0" lang="ko-KR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54" y="3749881"/>
            <a:ext cx="20574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913" y="4365104"/>
            <a:ext cx="1247775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966" y="3264293"/>
            <a:ext cx="12287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502" y="3381292"/>
            <a:ext cx="98107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502" y="2038997"/>
            <a:ext cx="1536570" cy="58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87" y="3264293"/>
            <a:ext cx="61912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832" y="3480668"/>
            <a:ext cx="77152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647" y="3330487"/>
            <a:ext cx="1367375" cy="103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364" y="1873761"/>
            <a:ext cx="1038125" cy="64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34000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제목 38"/>
          <p:cNvSpPr>
            <a:spLocks noGrp="1"/>
          </p:cNvSpPr>
          <p:nvPr>
            <p:ph type="title"/>
          </p:nvPr>
        </p:nvSpPr>
        <p:spPr>
          <a:xfrm>
            <a:off x="203368" y="143040"/>
            <a:ext cx="8401080" cy="7386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/>
              <a:t>4</a:t>
            </a:r>
            <a:r>
              <a:rPr lang="en-US" altLang="ko-KR" dirty="0" smtClean="0"/>
              <a:t>. AGENCY PARTNERS</a:t>
            </a:r>
            <a:endParaRPr dirty="0"/>
          </a:p>
        </p:txBody>
      </p:sp>
      <p:sp>
        <p:nvSpPr>
          <p:cNvPr id="46" name="제목 1"/>
          <p:cNvSpPr txBox="1">
            <a:spLocks/>
          </p:cNvSpPr>
          <p:nvPr/>
        </p:nvSpPr>
        <p:spPr>
          <a:xfrm>
            <a:off x="3539088" y="2016581"/>
            <a:ext cx="1851824" cy="413457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en-US" altLang="ko-KR" sz="1100" dirty="0" smtClean="0">
                <a:solidFill>
                  <a:schemeClr val="tx2"/>
                </a:solidFill>
              </a:rPr>
              <a:t>ALL OF GAS MOISTURE &amp; HUMIDITY PRODUCTS</a:t>
            </a:r>
            <a:endParaRPr lang="ko-KR" altLang="en-US" sz="900" dirty="0">
              <a:solidFill>
                <a:schemeClr val="tx2"/>
              </a:solidFill>
            </a:endParaRP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3482521" y="4608093"/>
            <a:ext cx="2057200" cy="385736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en-US" altLang="ko-KR" sz="1100" dirty="0" smtClean="0">
                <a:solidFill>
                  <a:schemeClr val="tx2"/>
                </a:solidFill>
              </a:rPr>
              <a:t>UNIVERSAL  INSTRUMENTS FOR ONLINE MARKET</a:t>
            </a:r>
            <a:endParaRPr lang="ko-KR" altLang="en-US" sz="900" dirty="0">
              <a:solidFill>
                <a:schemeClr val="tx2"/>
              </a:solidFill>
            </a:endParaRPr>
          </a:p>
        </p:txBody>
      </p:sp>
      <p:sp>
        <p:nvSpPr>
          <p:cNvPr id="48" name="제목 1"/>
          <p:cNvSpPr txBox="1">
            <a:spLocks/>
          </p:cNvSpPr>
          <p:nvPr/>
        </p:nvSpPr>
        <p:spPr>
          <a:xfrm>
            <a:off x="5890133" y="2079293"/>
            <a:ext cx="1973127" cy="288032"/>
          </a:xfrm>
          <a:prstGeom prst="rect">
            <a:avLst/>
          </a:prstGeom>
        </p:spPr>
        <p:txBody>
          <a:bodyPr vert="horz" lIns="45720" rIns="45720" bIns="45720" anchor="b">
            <a:normAutofit fontScale="92500"/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en-US" altLang="ko-KR" sz="1100" dirty="0" smtClean="0">
                <a:solidFill>
                  <a:schemeClr val="tx2"/>
                </a:solidFill>
              </a:rPr>
              <a:t>VALIDATION DATALOGGERS</a:t>
            </a:r>
            <a:endParaRPr lang="ko-KR" altLang="en-US" sz="1100" dirty="0">
              <a:solidFill>
                <a:schemeClr val="tx2"/>
              </a:solidFill>
            </a:endParaRPr>
          </a:p>
        </p:txBody>
      </p:sp>
      <p:sp>
        <p:nvSpPr>
          <p:cNvPr id="50" name="제목 1"/>
          <p:cNvSpPr txBox="1">
            <a:spLocks/>
          </p:cNvSpPr>
          <p:nvPr/>
        </p:nvSpPr>
        <p:spPr>
          <a:xfrm>
            <a:off x="1275195" y="2028497"/>
            <a:ext cx="1716033" cy="389627"/>
          </a:xfrm>
          <a:prstGeom prst="rect">
            <a:avLst/>
          </a:prstGeom>
        </p:spPr>
        <p:txBody>
          <a:bodyPr vert="horz" lIns="45720" rIns="45720" bIns="45720" anchor="b">
            <a:normAutofit fontScale="25000" lnSpcReduction="20000"/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en-US" altLang="ko-KR" dirty="0" smtClean="0">
                <a:solidFill>
                  <a:schemeClr val="tx2"/>
                </a:solidFill>
              </a:rPr>
              <a:t>TEMPERATURE &amp; PRESSURE CALIBRATOR</a:t>
            </a:r>
            <a:endParaRPr lang="ko-KR" altLang="en-US" dirty="0">
              <a:solidFill>
                <a:schemeClr val="tx2"/>
              </a:solidFill>
            </a:endParaRPr>
          </a:p>
        </p:txBody>
      </p:sp>
      <p:pic>
        <p:nvPicPr>
          <p:cNvPr id="1027" name="Picture 3" descr="C:\Users\김재헌\Desktop\PA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396" y="3753380"/>
            <a:ext cx="9906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김재헌\Desktop\TECNOSOF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905" y="1245056"/>
            <a:ext cx="8286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제목 1"/>
          <p:cNvSpPr txBox="1">
            <a:spLocks/>
          </p:cNvSpPr>
          <p:nvPr/>
        </p:nvSpPr>
        <p:spPr>
          <a:xfrm>
            <a:off x="5880031" y="3209054"/>
            <a:ext cx="2102993" cy="295747"/>
          </a:xfrm>
          <a:prstGeom prst="rect">
            <a:avLst/>
          </a:prstGeom>
        </p:spPr>
        <p:txBody>
          <a:bodyPr vert="horz" lIns="45720" rIns="45720" bIns="45720" anchor="b">
            <a:normAutofit fontScale="25000" lnSpcReduction="20000"/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en-US" altLang="ko-KR" dirty="0" smtClean="0">
                <a:solidFill>
                  <a:schemeClr val="tx2"/>
                </a:solidFill>
              </a:rPr>
              <a:t>COLDCHAIN DATALOGGER</a:t>
            </a:r>
            <a:endParaRPr lang="ko-KR" altLang="en-US" dirty="0">
              <a:solidFill>
                <a:schemeClr val="tx2"/>
              </a:solidFill>
            </a:endParaRPr>
          </a:p>
        </p:txBody>
      </p:sp>
      <p:sp>
        <p:nvSpPr>
          <p:cNvPr id="54" name="제목 1"/>
          <p:cNvSpPr txBox="1">
            <a:spLocks/>
          </p:cNvSpPr>
          <p:nvPr/>
        </p:nvSpPr>
        <p:spPr>
          <a:xfrm>
            <a:off x="3585209" y="5872444"/>
            <a:ext cx="1851824" cy="234306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en-US" altLang="ko-KR" sz="1100" dirty="0" smtClean="0">
                <a:solidFill>
                  <a:schemeClr val="tx2"/>
                </a:solidFill>
              </a:rPr>
              <a:t>HUMIDITY CHAMBER</a:t>
            </a:r>
            <a:endParaRPr lang="ko-KR" altLang="en-US" sz="900" dirty="0">
              <a:solidFill>
                <a:schemeClr val="tx2"/>
              </a:solidFill>
            </a:endParaRPr>
          </a:p>
        </p:txBody>
      </p:sp>
      <p:sp>
        <p:nvSpPr>
          <p:cNvPr id="55" name="제목 1"/>
          <p:cNvSpPr txBox="1">
            <a:spLocks/>
          </p:cNvSpPr>
          <p:nvPr/>
        </p:nvSpPr>
        <p:spPr>
          <a:xfrm>
            <a:off x="1118027" y="5796123"/>
            <a:ext cx="1851824" cy="386948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en-US" altLang="ko-KR" sz="1000" dirty="0" smtClean="0">
                <a:solidFill>
                  <a:schemeClr val="tx2"/>
                </a:solidFill>
              </a:rPr>
              <a:t>PRESSURE STANDARDS &amp; CALIBRATORS</a:t>
            </a:r>
            <a:endParaRPr lang="ko-KR" altLang="en-US" sz="1000" dirty="0">
              <a:solidFill>
                <a:schemeClr val="tx2"/>
              </a:solidFill>
            </a:endParaRPr>
          </a:p>
        </p:txBody>
      </p:sp>
      <p:sp>
        <p:nvSpPr>
          <p:cNvPr id="56" name="제목 1"/>
          <p:cNvSpPr txBox="1">
            <a:spLocks/>
          </p:cNvSpPr>
          <p:nvPr/>
        </p:nvSpPr>
        <p:spPr>
          <a:xfrm>
            <a:off x="1082338" y="4649632"/>
            <a:ext cx="2043924" cy="288032"/>
          </a:xfrm>
          <a:prstGeom prst="rect">
            <a:avLst/>
          </a:prstGeom>
        </p:spPr>
        <p:txBody>
          <a:bodyPr vert="horz" lIns="45720" rIns="45720" bIns="45720" anchor="b">
            <a:normAutofit/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en-US" altLang="ko-KR" sz="1100" dirty="0" smtClean="0">
                <a:solidFill>
                  <a:schemeClr val="tx2"/>
                </a:solidFill>
              </a:rPr>
              <a:t>INDUSTRIAL DATALOGGERS</a:t>
            </a:r>
            <a:endParaRPr lang="ko-KR" altLang="en-US" sz="1100" dirty="0">
              <a:solidFill>
                <a:schemeClr val="tx2"/>
              </a:solidFill>
            </a:endParaRPr>
          </a:p>
        </p:txBody>
      </p:sp>
      <p:sp>
        <p:nvSpPr>
          <p:cNvPr id="57" name="제목 1"/>
          <p:cNvSpPr txBox="1">
            <a:spLocks/>
          </p:cNvSpPr>
          <p:nvPr/>
        </p:nvSpPr>
        <p:spPr>
          <a:xfrm>
            <a:off x="6105626" y="4467755"/>
            <a:ext cx="1716033" cy="360040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en-US" altLang="ko-KR" sz="1000" dirty="0" smtClean="0">
                <a:solidFill>
                  <a:schemeClr val="tx2"/>
                </a:solidFill>
              </a:rPr>
              <a:t>WATER IN OIL SENSOR</a:t>
            </a:r>
            <a:endParaRPr lang="ko-KR" altLang="en-US" sz="1000" dirty="0">
              <a:solidFill>
                <a:schemeClr val="tx2"/>
              </a:solidFill>
            </a:endParaRP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488" y="1344202"/>
            <a:ext cx="15716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660" y="5129515"/>
            <a:ext cx="1898680" cy="596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556" y="1344202"/>
            <a:ext cx="21812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832" y="5132326"/>
            <a:ext cx="15430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031" y="2592280"/>
            <a:ext cx="187642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07" y="2493066"/>
            <a:ext cx="885884" cy="7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제목 1"/>
          <p:cNvSpPr txBox="1">
            <a:spLocks/>
          </p:cNvSpPr>
          <p:nvPr/>
        </p:nvSpPr>
        <p:spPr>
          <a:xfrm>
            <a:off x="1195014" y="3289506"/>
            <a:ext cx="1876394" cy="369368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en-US" altLang="ko-KR" sz="1100" dirty="0" smtClean="0">
                <a:solidFill>
                  <a:schemeClr val="tx2"/>
                </a:solidFill>
              </a:rPr>
              <a:t>ULTRASONIC GAS LEAK DETECTION CAMERA</a:t>
            </a:r>
            <a:endParaRPr lang="ko-KR" altLang="en-US" sz="900" dirty="0">
              <a:solidFill>
                <a:schemeClr val="tx2"/>
              </a:solidFill>
            </a:endParaRP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264" y="5175188"/>
            <a:ext cx="18383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제목 1"/>
          <p:cNvSpPr txBox="1">
            <a:spLocks/>
          </p:cNvSpPr>
          <p:nvPr/>
        </p:nvSpPr>
        <p:spPr>
          <a:xfrm>
            <a:off x="5950784" y="5796123"/>
            <a:ext cx="1851824" cy="386948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en-US" altLang="ko-KR" sz="1000" dirty="0" smtClean="0">
                <a:solidFill>
                  <a:schemeClr val="tx2"/>
                </a:solidFill>
              </a:rPr>
              <a:t>TEMPERATURE STANDARDS &amp; CALIBRATORS</a:t>
            </a:r>
            <a:endParaRPr lang="ko-KR" altLang="en-US" sz="1000" dirty="0">
              <a:solidFill>
                <a:schemeClr val="tx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622" y="2456453"/>
            <a:ext cx="1277092" cy="78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제목 1"/>
          <p:cNvSpPr txBox="1">
            <a:spLocks/>
          </p:cNvSpPr>
          <p:nvPr/>
        </p:nvSpPr>
        <p:spPr>
          <a:xfrm>
            <a:off x="3325580" y="3246919"/>
            <a:ext cx="2348564" cy="288032"/>
          </a:xfrm>
          <a:prstGeom prst="rect">
            <a:avLst/>
          </a:prstGeom>
        </p:spPr>
        <p:txBody>
          <a:bodyPr vert="horz" lIns="45720" rIns="45720" bIns="45720" anchor="b">
            <a:normAutofit/>
          </a:bodyPr>
          <a:lstStyle>
            <a:lvl1pPr algn="r" rtl="0" eaLnBrk="1" latinLnBrk="1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en-US" altLang="ko-KR" sz="1100" dirty="0" smtClean="0">
                <a:solidFill>
                  <a:schemeClr val="tx2"/>
                </a:solidFill>
              </a:rPr>
              <a:t>ULTRASONIC GAS FLOWMETER</a:t>
            </a:r>
            <a:endParaRPr lang="ko-KR" altLang="en-US" sz="1100" dirty="0">
              <a:solidFill>
                <a:schemeClr val="tx2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916" y="3753380"/>
            <a:ext cx="8667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683" y="3781955"/>
            <a:ext cx="166687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09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50" grpId="0"/>
      <p:bldP spid="53" grpId="0"/>
      <p:bldP spid="54" grpId="0"/>
      <p:bldP spid="55" grpId="0"/>
      <p:bldP spid="56" grpId="0"/>
      <p:bldP spid="57" grpId="0"/>
      <p:bldP spid="29" grpId="0"/>
      <p:bldP spid="31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816" y="404664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200" b="1" dirty="0" smtClean="0">
                <a:solidFill>
                  <a:schemeClr val="tx2"/>
                </a:solidFill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THANK</a:t>
            </a:r>
            <a:r>
              <a:rPr lang="en-US" altLang="ko-KR" sz="5200" b="1" dirty="0" smtClean="0">
                <a:solidFill>
                  <a:srgbClr val="6D6D6D"/>
                </a:solidFill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5200" b="1" dirty="0" smtClean="0">
                <a:solidFill>
                  <a:srgbClr val="626262"/>
                </a:solidFill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YOU</a:t>
            </a:r>
          </a:p>
          <a:p>
            <a:pPr algn="ctr"/>
            <a:r>
              <a:rPr lang="en-US" altLang="ko-KR" sz="5200" b="1" dirty="0" smtClean="0">
                <a:solidFill>
                  <a:srgbClr val="626262"/>
                </a:solidFill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For </a:t>
            </a:r>
            <a:r>
              <a:rPr lang="en-US" altLang="ko-KR" sz="5200" b="1" dirty="0" smtClean="0">
                <a:solidFill>
                  <a:schemeClr val="tx2"/>
                </a:solidFill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LISTENING</a:t>
            </a:r>
            <a:endParaRPr lang="ko-KR" altLang="en-US" sz="5200" b="1" dirty="0">
              <a:solidFill>
                <a:schemeClr val="tx2"/>
              </a:solidFill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5441376" y="4201685"/>
            <a:ext cx="2958923" cy="992937"/>
            <a:chOff x="5641487" y="4176162"/>
            <a:chExt cx="2958923" cy="992937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6012160" y="4365104"/>
              <a:ext cx="1111654" cy="60030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/>
            <p:cNvSpPr/>
            <p:nvPr/>
          </p:nvSpPr>
          <p:spPr>
            <a:xfrm>
              <a:off x="5641487" y="4176162"/>
              <a:ext cx="717957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ko-KR" sz="700" dirty="0" smtClean="0">
                  <a:solidFill>
                    <a:srgbClr val="6D6D6D"/>
                  </a:solidFill>
                  <a:latin typeface="Arial" charset="0"/>
                  <a:ea typeface="맑은 고딕" pitchFamily="50" charset="-127"/>
                  <a:cs typeface="Arial" charset="0"/>
                </a:rPr>
                <a:t>DREAM</a:t>
              </a:r>
              <a:endParaRPr kumimoji="0" lang="ko-KR" altLang="en-US" sz="700" dirty="0">
                <a:solidFill>
                  <a:srgbClr val="6D6D6D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23" name="타원 22"/>
            <p:cNvSpPr/>
            <p:nvPr/>
          </p:nvSpPr>
          <p:spPr>
            <a:xfrm>
              <a:off x="5982479" y="4347601"/>
              <a:ext cx="54000" cy="54000"/>
            </a:xfrm>
            <a:prstGeom prst="ellipse">
              <a:avLst/>
            </a:prstGeom>
            <a:solidFill>
              <a:srgbClr val="626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4" name="직선 연결선 23"/>
            <p:cNvCxnSpPr/>
            <p:nvPr/>
          </p:nvCxnSpPr>
          <p:spPr>
            <a:xfrm flipH="1">
              <a:off x="7117947" y="4365104"/>
              <a:ext cx="1111654" cy="60030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타원 24"/>
            <p:cNvSpPr/>
            <p:nvPr/>
          </p:nvSpPr>
          <p:spPr>
            <a:xfrm>
              <a:off x="8199919" y="4347601"/>
              <a:ext cx="54000" cy="54000"/>
            </a:xfrm>
            <a:prstGeom prst="ellipse">
              <a:avLst/>
            </a:prstGeom>
            <a:solidFill>
              <a:srgbClr val="626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7882453" y="4176162"/>
              <a:ext cx="717957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ko-KR" sz="700" dirty="0" smtClean="0">
                  <a:solidFill>
                    <a:srgbClr val="6D6D6D"/>
                  </a:solidFill>
                  <a:latin typeface="Arial" charset="0"/>
                  <a:ea typeface="맑은 고딕" pitchFamily="50" charset="-127"/>
                  <a:cs typeface="Arial" charset="0"/>
                </a:rPr>
                <a:t>VISION</a:t>
              </a:r>
              <a:endParaRPr kumimoji="0" lang="ko-KR" altLang="en-US" sz="700" dirty="0">
                <a:solidFill>
                  <a:srgbClr val="6D6D6D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27" name="타원 26"/>
            <p:cNvSpPr/>
            <p:nvPr/>
          </p:nvSpPr>
          <p:spPr>
            <a:xfrm>
              <a:off x="7094450" y="4941350"/>
              <a:ext cx="54000" cy="54000"/>
            </a:xfrm>
            <a:prstGeom prst="ellipse">
              <a:avLst/>
            </a:prstGeom>
            <a:solidFill>
              <a:srgbClr val="626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6788955" y="4969044"/>
              <a:ext cx="717957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ko-KR" sz="700" dirty="0" smtClean="0">
                  <a:solidFill>
                    <a:srgbClr val="6D6D6D"/>
                  </a:solidFill>
                  <a:latin typeface="Arial" charset="0"/>
                  <a:ea typeface="맑은 고딕" pitchFamily="50" charset="-127"/>
                  <a:cs typeface="Arial" charset="0"/>
                </a:rPr>
                <a:t>BUSINESS</a:t>
              </a:r>
              <a:endParaRPr kumimoji="0" lang="ko-KR" altLang="en-US" sz="700" dirty="0">
                <a:solidFill>
                  <a:srgbClr val="6D6D6D"/>
                </a:solidFill>
                <a:latin typeface="Arial" charset="0"/>
                <a:ea typeface="맑은 고딕" pitchFamily="50" charset="-127"/>
                <a:cs typeface="Arial" charset="0"/>
              </a:endParaRPr>
            </a:p>
          </p:txBody>
        </p:sp>
      </p:grpSp>
      <p:pic>
        <p:nvPicPr>
          <p:cNvPr id="16" name="Picture 2" descr="C:\Users\김재헌\Desktop\코메츠이미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9678" y="6053187"/>
            <a:ext cx="1928826" cy="564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11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8965</TotalTime>
  <Words>568</Words>
  <Application>Microsoft Office PowerPoint</Application>
  <PresentationFormat>화면 슬라이드 쇼(4:3)</PresentationFormat>
  <Paragraphs>225</Paragraphs>
  <Slides>16</Slides>
  <Notes>13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16</vt:i4>
      </vt:variant>
    </vt:vector>
  </HeadingPairs>
  <TitlesOfParts>
    <vt:vector size="18" baseType="lpstr">
      <vt:lpstr>Office 테마</vt:lpstr>
      <vt:lpstr>디자인 사용자 지정</vt:lpstr>
      <vt:lpstr>PowerPoint 프레젠테이션</vt:lpstr>
      <vt:lpstr>CONTENTS</vt:lpstr>
      <vt:lpstr>1. ORGANIZATION</vt:lpstr>
      <vt:lpstr>2. BUSINESS TERRITORY</vt:lpstr>
      <vt:lpstr>2. BUSINESS TERRITORY</vt:lpstr>
      <vt:lpstr>2. BUSINESS TERRITORY</vt:lpstr>
      <vt:lpstr>2. BUSINESS TERRITORY</vt:lpstr>
      <vt:lpstr>3. PRODUCT LINE</vt:lpstr>
      <vt:lpstr>3. PRODUCT LINE</vt:lpstr>
      <vt:lpstr>3. PRODUCT LINE</vt:lpstr>
      <vt:lpstr>3. PRODUCT LINE</vt:lpstr>
      <vt:lpstr>3. PRODUCT LINE</vt:lpstr>
      <vt:lpstr>3. PRODUCT LINE</vt:lpstr>
      <vt:lpstr>3. PRODUCT LINE</vt:lpstr>
      <vt:lpstr>4. AGENCY PARTNERS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TITLE SLIDE</dc:title>
  <dc:creator>C174</dc:creator>
  <cp:lastModifiedBy>준도소형</cp:lastModifiedBy>
  <cp:revision>2311</cp:revision>
  <cp:lastPrinted>2017-05-25T09:17:08Z</cp:lastPrinted>
  <dcterms:created xsi:type="dcterms:W3CDTF">2010-06-15T09:00:58Z</dcterms:created>
  <dcterms:modified xsi:type="dcterms:W3CDTF">2019-03-26T05:15:17Z</dcterms:modified>
</cp:coreProperties>
</file>