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737" r:id="rId1"/>
  </p:sldMasterIdLst>
  <p:notesMasterIdLst>
    <p:notesMasterId r:id="rId6"/>
  </p:notesMasterIdLst>
  <p:handoutMasterIdLst>
    <p:handoutMasterId r:id="rId7"/>
  </p:handoutMasterIdLst>
  <p:sldIdLst>
    <p:sldId id="1234" r:id="rId2"/>
    <p:sldId id="1235" r:id="rId3"/>
    <p:sldId id="1236" r:id="rId4"/>
    <p:sldId id="1237" r:id="rId5"/>
  </p:sldIdLst>
  <p:sldSz cx="9906000" cy="6858000" type="A4"/>
  <p:notesSz cx="6735763" cy="9866313"/>
  <p:defaultTextStyle>
    <a:defPPr>
      <a:defRPr lang="ko-KR"/>
    </a:defPPr>
    <a:lvl1pPr marL="0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279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558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836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115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394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673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5952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230" algn="l" defTabSz="804558" rtl="0" eaLnBrk="1" latinLnBrk="1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2" pos="6001" userDrawn="1">
          <p15:clr>
            <a:srgbClr val="A4A3A4"/>
          </p15:clr>
        </p15:guide>
        <p15:guide id="38" orient="horz" pos="572" userDrawn="1">
          <p15:clr>
            <a:srgbClr val="A4A3A4"/>
          </p15:clr>
        </p15:guide>
        <p15:guide id="40" pos="194" userDrawn="1">
          <p15:clr>
            <a:srgbClr val="A4A3A4"/>
          </p15:clr>
        </p15:guide>
        <p15:guide id="41" orient="horz" pos="82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scouser" initials="p" lastIdx="5" clrIdx="0">
    <p:extLst>
      <p:ext uri="{19B8F6BF-5375-455C-9EA6-DF929625EA0E}">
        <p15:presenceInfo xmlns:p15="http://schemas.microsoft.com/office/powerpoint/2012/main" userId="posco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B9B9B9"/>
    <a:srgbClr val="F2F2F2"/>
    <a:srgbClr val="0000CC"/>
    <a:srgbClr val="800080"/>
    <a:srgbClr val="FF99FF"/>
    <a:srgbClr val="006C31"/>
    <a:srgbClr val="FFFFCC"/>
    <a:srgbClr val="385D8A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38" autoAdjust="0"/>
    <p:restoredTop sz="94967" autoAdjust="0"/>
  </p:normalViewPr>
  <p:slideViewPr>
    <p:cSldViewPr snapToGrid="0" showGuides="1">
      <p:cViewPr varScale="1">
        <p:scale>
          <a:sx n="114" d="100"/>
          <a:sy n="114" d="100"/>
        </p:scale>
        <p:origin x="840" y="96"/>
      </p:cViewPr>
      <p:guideLst>
        <p:guide pos="6001"/>
        <p:guide orient="horz" pos="572"/>
        <p:guide pos="194"/>
        <p:guide orient="horz" pos="823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F82B791-CCE8-4EBF-899F-36E4D5797E79}" type="datetimeFigureOut">
              <a:rPr lang="ko-KR" altLang="en-US" smtClean="0"/>
              <a:t>2020-09-28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530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21B0534-2E47-4809-A427-A3F1BE9115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63677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868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200"/>
            </a:lvl1pPr>
          </a:lstStyle>
          <a:p>
            <a:fld id="{960FF86A-AF23-45F8-81B3-94F89020FB63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9" tIns="45375" rIns="90749" bIns="453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747761"/>
            <a:ext cx="5389240" cy="3884673"/>
          </a:xfrm>
          <a:prstGeom prst="rect">
            <a:avLst/>
          </a:prstGeom>
        </p:spPr>
        <p:txBody>
          <a:bodyPr vert="horz" lIns="90749" tIns="45375" rIns="90749" bIns="4537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2445"/>
            <a:ext cx="2919565" cy="493868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2445"/>
            <a:ext cx="2919565" cy="493868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200"/>
            </a:lvl1pPr>
          </a:lstStyle>
          <a:p>
            <a:fld id="{13BF6E33-3868-45AE-BD1F-0EA070AC05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98276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279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558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836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115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394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673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5952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230" algn="l" defTabSz="804558" rtl="0" eaLnBrk="1" latinLnBrk="1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0917">
              <a:defRPr/>
            </a:pPr>
            <a:fld id="{13C17656-BD41-46E3-93D9-A4E6A90B0DC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00917">
                <a:defRPr/>
              </a:pPr>
              <a:t>0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294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0917">
              <a:defRPr/>
            </a:pPr>
            <a:fld id="{13C17656-BD41-46E3-93D9-A4E6A90B0DC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00917">
                <a:defRPr/>
              </a:pPr>
              <a:t>1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2663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BCB6DE92-6B49-4456-8006-0C0AFB3822D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2020-09-28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CCF3DC1D-0311-4155-8432-9BCE49591AD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3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0" y="365129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0" y="1825625"/>
            <a:ext cx="8543925" cy="4351339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9" y="6356355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E8F252B-5D86-4838-BCA7-A666B5974DB0}" type="datetime1">
              <a:rPr lang="ko-KR" altLang="en-US" smtClean="0">
                <a:solidFill>
                  <a:srgbClr val="000000"/>
                </a:solidFill>
              </a:rPr>
              <a:t>2020-09-28</a:t>
            </a:fld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5782" y="6551088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8BF5F6E0-E4C1-4D32-8605-C37E4FBD9F94}" type="slidenum">
              <a:rPr lang="ko-KR" altLang="en-US" smtClean="0">
                <a:solidFill>
                  <a:srgbClr val="000000"/>
                </a:solidFill>
              </a:rPr>
              <a:pPr/>
              <a:t>‹#›</a:t>
            </a:fld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479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0" y="365129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0" y="1825625"/>
            <a:ext cx="8543925" cy="4351339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9" y="6356355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2C9D1E51-0002-4531-823A-013D58B0EDF0}" type="datetime1">
              <a:rPr lang="ko-KR" altLang="en-US" smtClean="0">
                <a:solidFill>
                  <a:srgbClr val="000000"/>
                </a:solidFill>
              </a:rPr>
              <a:t>2020-09-28</a:t>
            </a:fld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5782" y="6551088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8BF5F6E0-E4C1-4D32-8605-C37E4FBD9F94}" type="slidenum">
              <a:rPr lang="ko-KR" altLang="en-US" smtClean="0">
                <a:solidFill>
                  <a:srgbClr val="000000"/>
                </a:solidFill>
              </a:rPr>
              <a:pPr/>
              <a:t>‹#›</a:t>
            </a:fld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nStamp_ID_3" hidden="1"/>
          <p:cNvSpPr/>
          <p:nvPr>
            <p:custDataLst>
              <p:tags r:id="rId5"/>
            </p:custDataLst>
          </p:nvPr>
        </p:nvSpPr>
        <p:spPr bwMode="gray">
          <a:xfrm>
            <a:off x="8959850" y="1518443"/>
            <a:ext cx="0" cy="0"/>
          </a:xfrm>
          <a:prstGeom prst="leftRightArrow">
            <a:avLst>
              <a:gd name="adj1" fmla="val 0"/>
              <a:gd name="adj2" fmla="val 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20597" rIns="0" bIns="2059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 defTabSz="741445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1137" b="1" dirty="0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MASTER STAMP</a:t>
            </a:r>
          </a:p>
        </p:txBody>
      </p:sp>
      <p:cxnSp>
        <p:nvCxnSpPr>
          <p:cNvPr id="4" name="AcnStpConnector_ID_4" hidden="1"/>
          <p:cNvCxnSpPr>
            <a:stCxn id="3" idx="2"/>
            <a:endCxn id="3" idx="0"/>
          </p:cNvCxnSpPr>
          <p:nvPr>
            <p:custDataLst>
              <p:tags r:id="rId6"/>
            </p:custDataLst>
          </p:nvPr>
        </p:nvCxnSpPr>
        <p:spPr bwMode="gray">
          <a:xfrm rot="5400000" flipH="1" flipV="1">
            <a:off x="8959850" y="1518449"/>
            <a:ext cx="158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AcnStpConnector_ID_5" hidden="1"/>
          <p:cNvCxnSpPr>
            <a:stCxn id="3" idx="4"/>
            <a:endCxn id="3" idx="6"/>
          </p:cNvCxnSpPr>
          <p:nvPr>
            <p:custDataLst>
              <p:tags r:id="rId7"/>
            </p:custDataLst>
          </p:nvPr>
        </p:nvCxnSpPr>
        <p:spPr bwMode="gray">
          <a:xfrm rot="5400000">
            <a:off x="8959850" y="1518449"/>
            <a:ext cx="158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1" descr="PPT-A3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"/>
            <a:ext cx="9904413" cy="61462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0274" y="35251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 sz="975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fld id="{8BF5F6E0-E4C1-4D32-8605-C37E4FBD9F94}" type="slidenum">
              <a:rPr lang="ko-KR" altLang="en-US" smtClean="0"/>
              <a:pPr/>
              <a:t>‹#›</a:t>
            </a:fld>
            <a:r>
              <a:rPr lang="ko-KR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280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hf sldNum="0"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625" b="1">
          <a:solidFill>
            <a:srgbClr val="000000"/>
          </a:solidFill>
          <a:latin typeface="+mn-ea"/>
          <a:ea typeface="+mn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625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625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625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625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5pPr>
      <a:lvl6pPr marL="370683" algn="l" rtl="0" fontAlgn="base" latinLnBrk="1">
        <a:spcBef>
          <a:spcPct val="0"/>
        </a:spcBef>
        <a:spcAft>
          <a:spcPct val="0"/>
        </a:spcAft>
        <a:defRPr kumimoji="1" sz="1137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6pPr>
      <a:lvl7pPr marL="741368" algn="l" rtl="0" fontAlgn="base" latinLnBrk="1">
        <a:spcBef>
          <a:spcPct val="0"/>
        </a:spcBef>
        <a:spcAft>
          <a:spcPct val="0"/>
        </a:spcAft>
        <a:defRPr kumimoji="1" sz="1137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7pPr>
      <a:lvl8pPr marL="1112053" algn="l" rtl="0" fontAlgn="base" latinLnBrk="1">
        <a:spcBef>
          <a:spcPct val="0"/>
        </a:spcBef>
        <a:spcAft>
          <a:spcPct val="0"/>
        </a:spcAft>
        <a:defRPr kumimoji="1" sz="1137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8pPr>
      <a:lvl9pPr marL="1482734" algn="l" rtl="0" fontAlgn="base" latinLnBrk="1">
        <a:spcBef>
          <a:spcPct val="0"/>
        </a:spcBef>
        <a:spcAft>
          <a:spcPct val="0"/>
        </a:spcAft>
        <a:defRPr kumimoji="1" sz="1137" b="1">
          <a:solidFill>
            <a:srgbClr val="000000"/>
          </a:solidFill>
          <a:latin typeface="맑은 고딕" pitchFamily="50" charset="-127"/>
          <a:ea typeface="맑은 고딕" pitchFamily="50" charset="-127"/>
          <a:cs typeface="Arial" charset="0"/>
        </a:defRPr>
      </a:lvl9pPr>
    </p:titleStyle>
    <p:bodyStyle>
      <a:lvl1pPr marL="277650" indent="-2776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kumimoji="1" sz="1300" b="1">
          <a:solidFill>
            <a:srgbClr val="000000"/>
          </a:solidFill>
          <a:latin typeface="+mn-ea"/>
          <a:ea typeface="+mn-ea"/>
          <a:cs typeface="+mn-cs"/>
        </a:defRPr>
      </a:lvl1pPr>
      <a:lvl2pPr marL="543066" indent="-182246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Char char="•"/>
        <a:defRPr kumimoji="1" sz="1137">
          <a:solidFill>
            <a:srgbClr val="000000"/>
          </a:solidFill>
          <a:latin typeface="Arial" charset="0"/>
          <a:ea typeface="굴림" pitchFamily="50" charset="-127"/>
          <a:cs typeface="+mn-cs"/>
        </a:defRPr>
      </a:lvl2pPr>
      <a:lvl3pPr marL="872091" indent="-183468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kumimoji="1" sz="1137">
          <a:solidFill>
            <a:srgbClr val="000000"/>
          </a:solidFill>
          <a:latin typeface="Arial" charset="0"/>
          <a:ea typeface="굴림" pitchFamily="50" charset="-127"/>
          <a:cs typeface="+mn-cs"/>
        </a:defRPr>
      </a:lvl3pPr>
      <a:lvl4pPr marL="1202329" indent="-184693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4pPr>
      <a:lvl5pPr marL="1533800" indent="-184693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5pPr>
      <a:lvl6pPr marL="1834115" indent="-185339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6pPr>
      <a:lvl7pPr marL="2204796" indent="-185339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7pPr>
      <a:lvl8pPr marL="2575481" indent="-185339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8pPr>
      <a:lvl9pPr marL="2946161" indent="-185339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137">
          <a:solidFill>
            <a:schemeClr val="tx1"/>
          </a:solidFill>
          <a:latin typeface="Arial" charset="0"/>
          <a:ea typeface="굴림" pitchFamily="50" charset="-127"/>
          <a:cs typeface="+mn-cs"/>
        </a:defRPr>
      </a:lvl9pPr>
    </p:bodyStyle>
    <p:otherStyle>
      <a:defPPr>
        <a:defRPr lang="ko-KR"/>
      </a:defPPr>
      <a:lvl1pPr marL="0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0683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1368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2053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2734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3420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4104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594787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65470" algn="l" defTabSz="741368" rtl="0" eaLnBrk="1" latinLnBrk="1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모서리가 둥근 직사각형 137"/>
          <p:cNvSpPr/>
          <p:nvPr/>
        </p:nvSpPr>
        <p:spPr>
          <a:xfrm>
            <a:off x="2847632" y="4938224"/>
            <a:ext cx="6781597" cy="161013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12" name="직선 연결선 48">
            <a:extLst>
              <a:ext uri="{FF2B5EF4-FFF2-40B4-BE49-F238E27FC236}">
                <a16:creationId xmlns:a16="http://schemas.microsoft.com/office/drawing/2014/main" xmlns="" id="{36094E9E-690A-FE41-AF30-9362E422265F}"/>
              </a:ext>
            </a:extLst>
          </p:cNvPr>
          <p:cNvCxnSpPr>
            <a:cxnSpLocks/>
          </p:cNvCxnSpPr>
          <p:nvPr/>
        </p:nvCxnSpPr>
        <p:spPr>
          <a:xfrm>
            <a:off x="3433712" y="5171509"/>
            <a:ext cx="604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233735" y="812399"/>
            <a:ext cx="2304364" cy="320788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  <a:prstDash val="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기업 개요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233735" y="1173585"/>
            <a:ext cx="2304364" cy="547474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10645" y="3019190"/>
            <a:ext cx="2160000" cy="54000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  <a:prstDash val="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2214" y="3917717"/>
            <a:ext cx="6463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대표자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252214" y="4306154"/>
            <a:ext cx="84670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임직원 수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252214" y="4728775"/>
            <a:ext cx="80021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사업분야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252214" y="3123236"/>
            <a:ext cx="6463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설립일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252214" y="3528765"/>
            <a:ext cx="49244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위치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252214" y="5127317"/>
            <a:ext cx="6463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자본금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252214" y="5532846"/>
            <a:ext cx="6463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매출액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496594" y="2519945"/>
            <a:ext cx="173477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“ </a:t>
            </a:r>
            <a:r>
              <a:rPr lang="ko-KR" altLang="en-US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환경</a:t>
            </a:r>
            <a:r>
              <a:rPr lang="en-US" altLang="ko-KR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,</a:t>
            </a:r>
            <a:r>
              <a:rPr lang="ko-KR" altLang="en-US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안전</a:t>
            </a:r>
            <a:r>
              <a:rPr lang="en-US" altLang="ko-KR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,</a:t>
            </a:r>
            <a:r>
              <a:rPr lang="ko-KR" altLang="en-US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가치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lang="en-US" altLang="ko-KR" sz="15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” 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	</a:t>
            </a:r>
            <a:endParaRPr kumimoji="0" lang="ko-KR" altLang="en-US" sz="15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52214" y="5938893"/>
            <a:ext cx="49244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목표</a:t>
            </a:r>
          </a:p>
        </p:txBody>
      </p:sp>
      <p:cxnSp>
        <p:nvCxnSpPr>
          <p:cNvPr id="63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3460446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3874390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4237320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4651264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5066236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5480180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5881402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1111344" y="3130787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rPr>
              <a:t>2019.01.07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801080" y="3517607"/>
            <a:ext cx="1622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서울 강서구 공항대로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242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b="1" dirty="0" err="1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열린엠타워</a:t>
            </a:r>
            <a:r>
              <a:rPr lang="ko-KR" altLang="en-US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617</a:t>
            </a:r>
            <a:r>
              <a:rPr lang="ko-KR" altLang="en-US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호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94673" y="3935105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황 종 하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094673" y="4310407"/>
            <a:ext cx="3786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3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명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1094673" y="4743715"/>
            <a:ext cx="13965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b="1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선박 및 해양보호제품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165930" y="5160168"/>
            <a:ext cx="7954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100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백만원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1086127" y="5554240"/>
            <a:ext cx="13260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204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백만원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(’19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매출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1094673" y="5878728"/>
            <a:ext cx="12886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b="1" spc="-50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제품으로 만명의 생명을 살리자</a:t>
            </a:r>
            <a:r>
              <a:rPr lang="en-US" altLang="ko-KR" sz="1000" b="1" spc="-50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.</a:t>
            </a:r>
            <a:endParaRPr kumimoji="0" lang="en-US" altLang="ko-KR" sz="1000" b="1" i="0" u="none" strike="noStrike" kern="1200" cap="none" spc="-5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2722728" y="4918425"/>
            <a:ext cx="6957200" cy="172990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803016" y="4781713"/>
            <a:ext cx="11109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【 </a:t>
            </a:r>
            <a:r>
              <a:rPr kumimoji="0" lang="ko-KR" altLang="en-US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주요 연혁 </a:t>
            </a:r>
            <a:r>
              <a:rPr kumimoji="0" lang="en-US" altLang="ko-KR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】</a:t>
            </a:r>
            <a:endParaRPr kumimoji="0" lang="ko-KR" altLang="en-US" sz="1400" b="0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2722728" y="2818065"/>
            <a:ext cx="6957200" cy="19559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2803017" y="2660771"/>
            <a:ext cx="181054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【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보유 기술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제품 현황 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】</a:t>
            </a:r>
            <a:endParaRPr kumimoji="0" lang="ko-KR" altLang="en-US" sz="1400" b="0" i="0" u="none" strike="noStrike" kern="1200" cap="none" spc="-15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2722100" y="881592"/>
            <a:ext cx="4926385" cy="169923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2802390" y="724296"/>
            <a:ext cx="11109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【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회사 소개 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】</a:t>
            </a:r>
            <a:endParaRPr kumimoji="0" lang="ko-KR" altLang="en-US" sz="1400" b="0" i="0" u="none" strike="noStrike" kern="1200" cap="none" spc="-15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2939750" y="5045351"/>
            <a:ext cx="493962" cy="252000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  <a:prstDash val="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31204" y="5035741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2015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4140432" y="5035741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2016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5040619" y="5035741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2017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5852866" y="5039514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2018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92998765-81CF-C549-90A1-1CAA2F5F08DD}"/>
              </a:ext>
            </a:extLst>
          </p:cNvPr>
          <p:cNvSpPr txBox="1"/>
          <p:nvPr/>
        </p:nvSpPr>
        <p:spPr>
          <a:xfrm>
            <a:off x="2939751" y="5312052"/>
            <a:ext cx="1091001" cy="8268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외부투입형 선박 </a:t>
            </a:r>
            <a:r>
              <a:rPr lang="ko-KR" altLang="en-US" sz="1050" spc="-7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파공봉쇄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장치개발 기획보고서</a:t>
            </a: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kumimoji="0" lang="ko-KR" altLang="en-US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7A2E2190-C88B-3542-B515-E2A6CE83BA9F}"/>
              </a:ext>
            </a:extLst>
          </p:cNvPr>
          <p:cNvSpPr txBox="1"/>
          <p:nvPr/>
        </p:nvSpPr>
        <p:spPr>
          <a:xfrm>
            <a:off x="4030752" y="5313464"/>
            <a:ext cx="844282" cy="8268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lvl="1" indent="-72602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외부투입형 선박 </a:t>
            </a:r>
            <a:r>
              <a:rPr lang="ko-KR" altLang="en-US" sz="1050" spc="-7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파공봉쇄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장치개발 </a:t>
            </a:r>
            <a:endParaRPr lang="en-US" altLang="ko-KR" sz="1050" spc="-7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  R&amp;D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수행</a:t>
            </a: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kumimoji="0" lang="ko-KR" altLang="en-US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22099" y="1012213"/>
            <a:ext cx="4926386" cy="1583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50000"/>
              </a:lnSpc>
              <a:defRPr/>
            </a:pP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선박의 안전 을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</a:rPr>
              <a:t>통하여 해양환경개선과 고객을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위한 가치 창조 </a:t>
            </a:r>
            <a:r>
              <a:rPr lang="ko-KR" altLang="en-US" sz="1100" dirty="0" err="1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하겠다는  이념으로 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해양안전메카 는 설립 되었습니다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부터 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까지  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외부투입형 선박 </a:t>
            </a:r>
            <a:r>
              <a:rPr lang="ko-KR" altLang="en-US" sz="1100" dirty="0" err="1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파공봉쇄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장치 개발＂ 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R&amp;D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사업에 주 참여기업의 책임연구원 을로 과제를 수행 했던 기업으로 선박의 손상구멍 응급복구 기술을 보유한 기업 입니다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제품으로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만명의 생명을 살리자 가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목표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입니다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52214" y="6316691"/>
            <a:ext cx="6463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연락처</a:t>
            </a:r>
          </a:p>
        </p:txBody>
      </p:sp>
      <p:cxnSp>
        <p:nvCxnSpPr>
          <p:cNvPr id="73" name="직선 연결선 76">
            <a:extLst>
              <a:ext uri="{FF2B5EF4-FFF2-40B4-BE49-F238E27FC236}">
                <a16:creationId xmlns:a16="http://schemas.microsoft.com/office/drawing/2014/main" xmlns="" id="{73A2A32A-D00A-CE43-8234-FFB4C0927023}"/>
              </a:ext>
            </a:extLst>
          </p:cNvPr>
          <p:cNvCxnSpPr>
            <a:cxnSpLocks/>
          </p:cNvCxnSpPr>
          <p:nvPr/>
        </p:nvCxnSpPr>
        <p:spPr>
          <a:xfrm>
            <a:off x="327738" y="6233562"/>
            <a:ext cx="212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1094673" y="6256526"/>
            <a:ext cx="1311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-5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T : 070-4044-0133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-5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E : </a:t>
            </a:r>
            <a:r>
              <a:rPr kumimoji="0" lang="en-US" altLang="ko-KR" sz="1000" b="1" i="0" u="none" strike="noStrike" kern="1200" cap="none" spc="-50" normalizeH="0" baseline="0" dirty="0" err="1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msmwk@naver</a:t>
            </a:r>
            <a:r>
              <a:rPr lang="en-US" altLang="ko-KR" sz="1000" b="1" spc="-50" noProof="0" dirty="0">
                <a:solidFill>
                  <a:srgbClr val="2E75B6"/>
                </a:solidFill>
                <a:latin typeface="Calibri" panose="020F0502020204030204"/>
                <a:ea typeface="맑은 고딕" panose="020B0503020000020004" pitchFamily="50" charset="-127"/>
              </a:rPr>
              <a:t>.com</a:t>
            </a:r>
            <a:endParaRPr kumimoji="0" lang="ko-KR" altLang="en-US" sz="1000" b="1" i="0" u="none" strike="noStrike" kern="1200" cap="none" spc="-5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7717733" y="881592"/>
            <a:ext cx="1962195" cy="169923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794646" y="724296"/>
            <a:ext cx="127244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【 </a:t>
            </a:r>
            <a:r>
              <a:rPr kumimoji="0" lang="ko-KR" altLang="en-US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주요 고객사 </a:t>
            </a:r>
            <a:r>
              <a:rPr kumimoji="0" lang="en-US" altLang="ko-KR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】</a:t>
            </a:r>
            <a:endParaRPr kumimoji="0" lang="ko-KR" altLang="en-US" sz="1400" b="0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69587D82-9EF8-40E7-9EA7-E0A43A7EFAD1}"/>
              </a:ext>
            </a:extLst>
          </p:cNvPr>
          <p:cNvSpPr/>
          <p:nvPr/>
        </p:nvSpPr>
        <p:spPr>
          <a:xfrm>
            <a:off x="7055925" y="5035485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2019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5DA511E-38FD-492B-AFD8-77C02CBBBB4B}"/>
              </a:ext>
            </a:extLst>
          </p:cNvPr>
          <p:cNvSpPr txBox="1"/>
          <p:nvPr/>
        </p:nvSpPr>
        <p:spPr>
          <a:xfrm>
            <a:off x="6657628" y="5335718"/>
            <a:ext cx="1373258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해수부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신기술인증</a:t>
            </a:r>
            <a:endParaRPr lang="en-US" altLang="ko-KR" sz="1050" spc="-7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R&amp;D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과제수행</a:t>
            </a: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완료</a:t>
            </a:r>
            <a:endParaRPr kumimoji="0" lang="en-US" altLang="ko-KR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050" b="0" i="0" u="none" strike="noStrike" kern="1200" cap="none" spc="-7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파공봉쇄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시뮬레이션 저작권등록</a:t>
            </a:r>
            <a:endParaRPr kumimoji="0" lang="en-US" altLang="ko-KR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특허 </a:t>
            </a:r>
            <a:r>
              <a:rPr lang="en-US" altLang="ko-KR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건 획득</a:t>
            </a:r>
            <a:endParaRPr kumimoji="0" lang="en-US" altLang="ko-KR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2C09F266-9DFD-46C4-B3FB-C50FC0B2D8F7}"/>
              </a:ext>
            </a:extLst>
          </p:cNvPr>
          <p:cNvSpPr/>
          <p:nvPr/>
        </p:nvSpPr>
        <p:spPr>
          <a:xfrm>
            <a:off x="8518688" y="5052609"/>
            <a:ext cx="511679" cy="2616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2020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4224615-2510-4D32-8F08-53ABE936B4B5}"/>
              </a:ext>
            </a:extLst>
          </p:cNvPr>
          <p:cNvSpPr txBox="1"/>
          <p:nvPr/>
        </p:nvSpPr>
        <p:spPr>
          <a:xfrm>
            <a:off x="8085341" y="5335718"/>
            <a:ext cx="1364889" cy="10720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국방부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우수상용품 시범사용 적합 품목 등록</a:t>
            </a:r>
            <a:endParaRPr lang="en-US" altLang="ko-KR" sz="1050" spc="-7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혁신제품 공공성평가 통과</a:t>
            </a:r>
            <a:endParaRPr kumimoji="0" lang="en-US" altLang="ko-KR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72602" marR="0" lvl="1" indent="-72602" algn="l" defTabSz="851770" rtl="0" eaLnBrk="0" fontAlgn="ctr" latinLnBrk="1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endParaRPr kumimoji="0" lang="en-US" altLang="ko-KR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01400" y="165341"/>
            <a:ext cx="91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4265" eaLnBrk="0" latinLnBrk="0" hangingPunct="0">
              <a:spcAft>
                <a:spcPts val="1200"/>
              </a:spcAft>
              <a:buClr>
                <a:srgbClr val="003399"/>
              </a:buClr>
            </a:pPr>
            <a:r>
              <a:rPr kumimoji="1" lang="ko-KR" altLang="en-US" sz="2300" b="1" spc="-70" dirty="0" smtClean="0">
                <a:solidFill>
                  <a:prstClr val="black"/>
                </a:solidFill>
                <a:latin typeface="+mn-ea"/>
                <a:sym typeface="Wingdings" pitchFamily="2" charset="2"/>
              </a:rPr>
              <a:t>기업 </a:t>
            </a:r>
            <a:r>
              <a:rPr kumimoji="1" lang="ko-KR" altLang="en-US" sz="2300" b="1" spc="-70" dirty="0">
                <a:solidFill>
                  <a:prstClr val="black"/>
                </a:solidFill>
                <a:latin typeface="+mn-ea"/>
                <a:sym typeface="Wingdings" pitchFamily="2" charset="2"/>
              </a:rPr>
              <a:t>소개서</a:t>
            </a:r>
            <a:endParaRPr kumimoji="1" lang="en-US" altLang="ko-KR" sz="2300" b="1" spc="-70" dirty="0">
              <a:solidFill>
                <a:prstClr val="black"/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10273" y="1023128"/>
            <a:ext cx="1603485" cy="144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해군 </a:t>
            </a:r>
            <a:endParaRPr lang="en-US" altLang="ko-KR" sz="1200" dirty="0">
              <a:solidFill>
                <a:srgbClr val="2E75B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해양경찰청</a:t>
            </a:r>
            <a:endParaRPr lang="en-US" altLang="ko-KR" sz="1200" dirty="0">
              <a:solidFill>
                <a:srgbClr val="2E75B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한국로봇융합연구원</a:t>
            </a:r>
            <a:endParaRPr lang="en-US" altLang="ko-KR" sz="1200" dirty="0">
              <a:solidFill>
                <a:srgbClr val="2E75B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지맥</a:t>
            </a:r>
            <a:endParaRPr lang="en-US" altLang="ko-KR" sz="1200" dirty="0">
              <a:solidFill>
                <a:srgbClr val="2E75B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대한기공</a:t>
            </a:r>
            <a:endParaRPr lang="en-US" altLang="ko-KR" sz="1200" dirty="0">
              <a:solidFill>
                <a:srgbClr val="2E75B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702539" y="3658106"/>
            <a:ext cx="49962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회사의 기술</a:t>
            </a:r>
            <a:r>
              <a:rPr lang="en-US" altLang="ko-KR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제품에 대한 소개자료 기재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도표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특허출원서 등</a:t>
            </a:r>
            <a:r>
              <a:rPr lang="en-US" altLang="ko-KR" sz="1100" dirty="0">
                <a:solidFill>
                  <a:srgbClr val="2E75B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B78FC5B9-32E6-47B2-8542-9FF888CCD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45" y="1274010"/>
            <a:ext cx="990576" cy="1014414"/>
          </a:xfrm>
          <a:prstGeom prst="rect">
            <a:avLst/>
          </a:prstGeom>
        </p:spPr>
      </p:pic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xmlns="" id="{7AEADE5C-290F-4610-966E-BBC405BDA0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96955"/>
              </p:ext>
            </p:extLst>
          </p:nvPr>
        </p:nvGraphicFramePr>
        <p:xfrm>
          <a:off x="2822656" y="2912495"/>
          <a:ext cx="6815996" cy="1816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489">
                  <a:extLst>
                    <a:ext uri="{9D8B030D-6E8A-4147-A177-3AD203B41FA5}">
                      <a16:colId xmlns:a16="http://schemas.microsoft.com/office/drawing/2014/main" xmlns="" val="2228931325"/>
                    </a:ext>
                  </a:extLst>
                </a:gridCol>
                <a:gridCol w="5046507">
                  <a:extLst>
                    <a:ext uri="{9D8B030D-6E8A-4147-A177-3AD203B41FA5}">
                      <a16:colId xmlns:a16="http://schemas.microsoft.com/office/drawing/2014/main" xmlns="" val="1221741510"/>
                    </a:ext>
                  </a:extLst>
                </a:gridCol>
              </a:tblGrid>
              <a:tr h="2858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Damage</a:t>
                      </a:r>
                      <a:r>
                        <a:rPr lang="ko-KR" altLang="en-US" sz="1100" dirty="0"/>
                        <a:t> </a:t>
                      </a:r>
                      <a:r>
                        <a:rPr lang="en-US" altLang="ko-KR" sz="1100" dirty="0"/>
                        <a:t>control-kit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보유기술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6994833"/>
                  </a:ext>
                </a:extLst>
              </a:tr>
              <a:tr h="1530234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344212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E5D76254-46A7-4D01-8920-A860656CE0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65" y="3346295"/>
            <a:ext cx="1616149" cy="114284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EDE38206-B0F3-48D1-8B15-5D7C18E61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564" y="3240383"/>
            <a:ext cx="4990689" cy="147675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21B86D7E-6694-4BC2-85D8-5A79B7C9F554}"/>
              </a:ext>
            </a:extLst>
          </p:cNvPr>
          <p:cNvSpPr txBox="1"/>
          <p:nvPr/>
        </p:nvSpPr>
        <p:spPr>
          <a:xfrm>
            <a:off x="4934588" y="5316374"/>
            <a:ext cx="769848" cy="8534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lvl="1" indent="-72602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외부투입형 선박 </a:t>
            </a:r>
            <a:r>
              <a:rPr lang="ko-KR" altLang="en-US" sz="1050" spc="-7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파공봉쇄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장치개발 </a:t>
            </a:r>
            <a:endParaRPr lang="en-US" altLang="ko-KR" sz="1050" spc="-7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  R&amp;D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수행</a:t>
            </a: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kumimoji="0" lang="ko-KR" altLang="en-US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0140C439-2CDE-47EF-BEAA-8C029CAF66AC}"/>
              </a:ext>
            </a:extLst>
          </p:cNvPr>
          <p:cNvSpPr txBox="1"/>
          <p:nvPr/>
        </p:nvSpPr>
        <p:spPr>
          <a:xfrm>
            <a:off x="5758891" y="5306961"/>
            <a:ext cx="844282" cy="8268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602" lvl="1" indent="-72602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buFont typeface="Arial" pitchFamily="34" charset="0"/>
              <a:buChar char="•"/>
              <a:tabLst>
                <a:tab pos="771476" algn="l"/>
              </a:tabLst>
              <a:defRPr/>
            </a:pP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외부투입형 선박 </a:t>
            </a:r>
            <a:r>
              <a:rPr lang="ko-KR" altLang="en-US" sz="1050" spc="-7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파공봉쇄</a:t>
            </a:r>
            <a:r>
              <a:rPr lang="ko-KR" altLang="en-US" sz="1050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장치개발 </a:t>
            </a:r>
            <a:endParaRPr lang="en-US" altLang="ko-KR" sz="1050" spc="-7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defTabSz="851770" eaLnBrk="0" fontAlgn="ctr" hangingPunct="0">
              <a:lnSpc>
                <a:spcPct val="120000"/>
              </a:lnSpc>
              <a:spcBef>
                <a:spcPts val="245"/>
              </a:spcBef>
              <a:spcAft>
                <a:spcPts val="245"/>
              </a:spcAft>
              <a:buClr>
                <a:prstClr val="black">
                  <a:lumMod val="75000"/>
                  <a:lumOff val="25000"/>
                </a:prstClr>
              </a:buClr>
              <a:buSzPct val="80000"/>
              <a:tabLst>
                <a:tab pos="771476" algn="l"/>
              </a:tabLst>
              <a:defRPr/>
            </a:pP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  R&amp;D </a:t>
            </a:r>
            <a:r>
              <a:rPr kumimoji="0" lang="ko-KR" altLang="en-US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수행</a:t>
            </a:r>
            <a:r>
              <a:rPr kumimoji="0" lang="en-US" altLang="ko-KR" sz="105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kumimoji="0" lang="ko-KR" altLang="en-US" sz="105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9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직사각형 79"/>
          <p:cNvSpPr/>
          <p:nvPr/>
        </p:nvSpPr>
        <p:spPr>
          <a:xfrm>
            <a:off x="101400" y="165341"/>
            <a:ext cx="91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4265" eaLnBrk="0" latinLnBrk="0" hangingPunct="0">
              <a:spcAft>
                <a:spcPts val="1200"/>
              </a:spcAft>
              <a:buClr>
                <a:srgbClr val="003399"/>
              </a:buClr>
            </a:pPr>
            <a:r>
              <a:rPr kumimoji="1" lang="ko-KR" altLang="en-US" sz="2300" b="1" spc="-70" dirty="0" smtClean="0">
                <a:solidFill>
                  <a:prstClr val="black"/>
                </a:solidFill>
                <a:latin typeface="+mn-ea"/>
                <a:sym typeface="Wingdings" pitchFamily="2" charset="2"/>
              </a:rPr>
              <a:t>기업 </a:t>
            </a:r>
            <a:r>
              <a:rPr kumimoji="1" lang="ko-KR" altLang="en-US" sz="2300" b="1" spc="-70" dirty="0">
                <a:solidFill>
                  <a:prstClr val="black"/>
                </a:solidFill>
                <a:latin typeface="+mn-ea"/>
                <a:sym typeface="Wingdings" pitchFamily="2" charset="2"/>
              </a:rPr>
              <a:t>세부 소개자료 </a:t>
            </a:r>
            <a:endParaRPr kumimoji="1" lang="en-US" altLang="ko-KR" sz="2300" b="1" spc="-70" dirty="0">
              <a:solidFill>
                <a:prstClr val="black"/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5666545" y="234590"/>
            <a:ext cx="173515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상세 소개자료</a:t>
            </a:r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xmlns="" id="{6F5C5055-5133-497A-B3B9-6BBDD31AD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04300"/>
              </p:ext>
            </p:extLst>
          </p:nvPr>
        </p:nvGraphicFramePr>
        <p:xfrm>
          <a:off x="191964" y="1107831"/>
          <a:ext cx="9522072" cy="170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259">
                  <a:extLst>
                    <a:ext uri="{9D8B030D-6E8A-4147-A177-3AD203B41FA5}">
                      <a16:colId xmlns:a16="http://schemas.microsoft.com/office/drawing/2014/main" xmlns="" val="103993798"/>
                    </a:ext>
                  </a:extLst>
                </a:gridCol>
                <a:gridCol w="1844554">
                  <a:extLst>
                    <a:ext uri="{9D8B030D-6E8A-4147-A177-3AD203B41FA5}">
                      <a16:colId xmlns:a16="http://schemas.microsoft.com/office/drawing/2014/main" xmlns="" val="1536399442"/>
                    </a:ext>
                  </a:extLst>
                </a:gridCol>
                <a:gridCol w="1274885">
                  <a:extLst>
                    <a:ext uri="{9D8B030D-6E8A-4147-A177-3AD203B41FA5}">
                      <a16:colId xmlns:a16="http://schemas.microsoft.com/office/drawing/2014/main" xmlns="" val="1867493396"/>
                    </a:ext>
                  </a:extLst>
                </a:gridCol>
                <a:gridCol w="2576146">
                  <a:extLst>
                    <a:ext uri="{9D8B030D-6E8A-4147-A177-3AD203B41FA5}">
                      <a16:colId xmlns:a16="http://schemas.microsoft.com/office/drawing/2014/main" xmlns="" val="975343972"/>
                    </a:ext>
                  </a:extLst>
                </a:gridCol>
                <a:gridCol w="1318114">
                  <a:extLst>
                    <a:ext uri="{9D8B030D-6E8A-4147-A177-3AD203B41FA5}">
                      <a16:colId xmlns:a16="http://schemas.microsoft.com/office/drawing/2014/main" xmlns="" val="984637675"/>
                    </a:ext>
                  </a:extLst>
                </a:gridCol>
                <a:gridCol w="1318114">
                  <a:extLst>
                    <a:ext uri="{9D8B030D-6E8A-4147-A177-3AD203B41FA5}">
                      <a16:colId xmlns:a16="http://schemas.microsoft.com/office/drawing/2014/main" xmlns="" val="202881287"/>
                    </a:ext>
                  </a:extLst>
                </a:gridCol>
              </a:tblGrid>
              <a:tr h="293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특허증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/>
                        <a:t>손상통제 </a:t>
                      </a:r>
                      <a:r>
                        <a:rPr lang="en-US" altLang="ko-KR" sz="1100" dirty="0"/>
                        <a:t>– kit</a:t>
                      </a:r>
                      <a:r>
                        <a:rPr lang="ko-KR" altLang="en-US" sz="1100" dirty="0"/>
                        <a:t> 개발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/>
                        <a:t> 신기술 인증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4136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/>
                        <a:t>국방부</a:t>
                      </a:r>
                      <a:r>
                        <a:rPr lang="en-US" altLang="ko-KR" sz="1100" dirty="0"/>
                        <a:t> </a:t>
                      </a:r>
                      <a:r>
                        <a:rPr lang="ko-KR" altLang="en-US" sz="1100" dirty="0"/>
                        <a:t>우수상용품 시범사용 선정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혁신제품 공공성 평가 통과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4815180"/>
                  </a:ext>
                </a:extLst>
              </a:tr>
              <a:tr h="1412253"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750254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08C734E4-0668-4DFB-8242-96A84567818E}"/>
              </a:ext>
            </a:extLst>
          </p:cNvPr>
          <p:cNvSpPr/>
          <p:nvPr/>
        </p:nvSpPr>
        <p:spPr>
          <a:xfrm>
            <a:off x="191964" y="797408"/>
            <a:ext cx="6032990" cy="23942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손상통제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–kit (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선박 손상구멍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2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분 응급복구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선박 침몰방지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유해물질 유출 차단 장비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0870D62-5CF7-47D1-876D-B8060C5D3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912" y="1435670"/>
            <a:ext cx="2390041" cy="134709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B136B624-529A-4CF2-8A8E-986D6B71AD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64" y="1438379"/>
            <a:ext cx="930483" cy="132679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9538AF76-EA89-4655-93FD-6AB308B87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037" y="1460361"/>
            <a:ext cx="1743282" cy="130481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2E497CB1-9A9E-41D8-A7BF-B2EA383DBF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686" y="1451569"/>
            <a:ext cx="930483" cy="13268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BA7F7D7C-5E30-4596-9DFF-87770BCD2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5657" y="1451569"/>
            <a:ext cx="943951" cy="132950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B8FD84A0-0670-4DA7-89FF-4847A64E3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0696" y="1451569"/>
            <a:ext cx="925812" cy="1304817"/>
          </a:xfrm>
          <a:prstGeom prst="rect">
            <a:avLst/>
          </a:prstGeom>
        </p:spPr>
      </p:pic>
      <p:graphicFrame>
        <p:nvGraphicFramePr>
          <p:cNvPr id="15" name="표 15">
            <a:extLst>
              <a:ext uri="{FF2B5EF4-FFF2-40B4-BE49-F238E27FC236}">
                <a16:creationId xmlns:a16="http://schemas.microsoft.com/office/drawing/2014/main" xmlns="" id="{50F7D290-16A6-45CD-8768-C2F483173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467949"/>
              </p:ext>
            </p:extLst>
          </p:nvPr>
        </p:nvGraphicFramePr>
        <p:xfrm>
          <a:off x="191964" y="3429000"/>
          <a:ext cx="9522072" cy="3008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1036">
                  <a:extLst>
                    <a:ext uri="{9D8B030D-6E8A-4147-A177-3AD203B41FA5}">
                      <a16:colId xmlns:a16="http://schemas.microsoft.com/office/drawing/2014/main" xmlns="" val="102980024"/>
                    </a:ext>
                  </a:extLst>
                </a:gridCol>
                <a:gridCol w="4761036">
                  <a:extLst>
                    <a:ext uri="{9D8B030D-6E8A-4147-A177-3AD203B41FA5}">
                      <a16:colId xmlns:a16="http://schemas.microsoft.com/office/drawing/2014/main" xmlns="" val="687921595"/>
                    </a:ext>
                  </a:extLst>
                </a:gridCol>
              </a:tblGrid>
              <a:tr h="27416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손상통제 </a:t>
                      </a:r>
                      <a:r>
                        <a:rPr lang="en-US" altLang="ko-KR" sz="1200" dirty="0"/>
                        <a:t>– kit </a:t>
                      </a:r>
                      <a:r>
                        <a:rPr lang="ko-KR" altLang="en-US" sz="1200" dirty="0"/>
                        <a:t>시장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확대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088665"/>
                  </a:ext>
                </a:extLst>
              </a:tr>
              <a:tr h="2734255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8416775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A3BF551D-66F9-42D6-A67F-1400A88BA7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1953" y="3804866"/>
            <a:ext cx="4504032" cy="253351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BF9CD969-8FD0-4606-A5AD-C561568414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017" y="3804866"/>
            <a:ext cx="4504031" cy="2533518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B1193C57-B3FC-4A0F-A551-298478BF2A3D}"/>
              </a:ext>
            </a:extLst>
          </p:cNvPr>
          <p:cNvSpPr/>
          <p:nvPr/>
        </p:nvSpPr>
        <p:spPr>
          <a:xfrm>
            <a:off x="193318" y="3062681"/>
            <a:ext cx="6032990" cy="23942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손상통제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–kit   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시장확대      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B2G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            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B2C   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xmlns="" id="{8184F309-94E4-40D1-9829-7B55363CC99C}"/>
              </a:ext>
            </a:extLst>
          </p:cNvPr>
          <p:cNvCxnSpPr/>
          <p:nvPr/>
        </p:nvCxnSpPr>
        <p:spPr bwMode="auto">
          <a:xfrm>
            <a:off x="4035669" y="3189404"/>
            <a:ext cx="413239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38557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728AA866-0A32-43C6-8CF4-28BE6324A8CF}"/>
              </a:ext>
            </a:extLst>
          </p:cNvPr>
          <p:cNvSpPr/>
          <p:nvPr/>
        </p:nvSpPr>
        <p:spPr>
          <a:xfrm>
            <a:off x="101400" y="165341"/>
            <a:ext cx="91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4265" eaLnBrk="0" latinLnBrk="0" hangingPunct="0">
              <a:spcAft>
                <a:spcPts val="1200"/>
              </a:spcAft>
              <a:buClr>
                <a:srgbClr val="003399"/>
              </a:buClr>
            </a:pPr>
            <a:r>
              <a:rPr kumimoji="1" lang="ko-KR" altLang="en-US" sz="2300" b="1" spc="-70" dirty="0" smtClean="0">
                <a:solidFill>
                  <a:prstClr val="black"/>
                </a:solidFill>
                <a:latin typeface="+mn-ea"/>
                <a:sym typeface="Wingdings" pitchFamily="2" charset="2"/>
              </a:rPr>
              <a:t>기업 </a:t>
            </a:r>
            <a:r>
              <a:rPr kumimoji="1" lang="ko-KR" altLang="en-US" sz="2300" b="1" spc="-70" dirty="0">
                <a:solidFill>
                  <a:prstClr val="black"/>
                </a:solidFill>
                <a:latin typeface="+mn-ea"/>
                <a:sym typeface="Wingdings" pitchFamily="2" charset="2"/>
              </a:rPr>
              <a:t>세부 소개자료 </a:t>
            </a:r>
            <a:endParaRPr kumimoji="1" lang="en-US" altLang="ko-KR" sz="2300" b="1" spc="-70" dirty="0">
              <a:solidFill>
                <a:prstClr val="black"/>
              </a:solidFill>
              <a:latin typeface="+mn-ea"/>
              <a:sym typeface="Wingdings" pitchFamily="2" charset="2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495BF47-3BFD-48F0-A006-69A8C78D2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962205"/>
            <a:ext cx="9871808" cy="555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58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4750404-3CBC-4C3F-853A-B69791861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22D6694-C1BA-4A58-A199-64780F6F0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" y="870141"/>
            <a:ext cx="9879173" cy="555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amp"/>
  <p:tag name="DATE" val="2011-07-10 오후 11:51: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-07-10 오후 11:51: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-07-10 오후 11:51:15"/>
</p:tagLst>
</file>

<file path=ppt/theme/theme1.xml><?xml version="1.0" encoding="utf-8"?>
<a:theme xmlns:a="http://schemas.openxmlformats.org/drawingml/2006/main" name="47_Standarddesign">
  <a:themeElements>
    <a:clrScheme name="7_Standarddesign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83C2E5"/>
      </a:accent1>
      <a:accent2>
        <a:srgbClr val="D6EBF6"/>
      </a:accent2>
      <a:accent3>
        <a:srgbClr val="FFFFFF"/>
      </a:accent3>
      <a:accent4>
        <a:srgbClr val="000000"/>
      </a:accent4>
      <a:accent5>
        <a:srgbClr val="C1DDF0"/>
      </a:accent5>
      <a:accent6>
        <a:srgbClr val="C2D5DF"/>
      </a:accent6>
      <a:hlink>
        <a:srgbClr val="288FC8"/>
      </a:hlink>
      <a:folHlink>
        <a:srgbClr val="006699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 cap="flat" cmpd="sng" algn="ctr">
          <a:solidFill>
            <a:srgbClr val="4F81BD">
              <a:shade val="50000"/>
            </a:srgbClr>
          </a:solidFill>
          <a:prstDash val="solid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smtClean="0">
            <a:ln>
              <a:noFill/>
            </a:ln>
            <a:effectLst/>
            <a:uLnTx/>
            <a:uFillTx/>
            <a:latin typeface="맑은 고딕"/>
            <a:ea typeface="맑은 고딕"/>
            <a:cs typeface="+mn-c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맑은 고딕" pitchFamily="50" charset="-127"/>
          </a:defRPr>
        </a:defPPr>
      </a:lstStyle>
    </a:lnDef>
    <a:txDef>
      <a:spPr bwMode="auto">
        <a:noFill/>
        <a:ln w="9525" algn="ctr">
          <a:noFill/>
          <a:miter lim="800000"/>
          <a:headEnd/>
          <a:tailEnd/>
        </a:ln>
        <a:effectLst>
          <a:prstShdw prst="shdw17" dist="17961" dir="2700000">
            <a:schemeClr val="accent1">
              <a:gamma/>
              <a:shade val="60000"/>
              <a:invGamma/>
            </a:schemeClr>
          </a:prstShdw>
        </a:effectLst>
      </a:spPr>
      <a:bodyPr>
        <a:spAutoFit/>
      </a:bodyPr>
      <a:lstStyle>
        <a:defPPr marL="88900" indent="-88900" algn="l">
          <a:spcBef>
            <a:spcPct val="20000"/>
          </a:spcBef>
          <a:defRPr dirty="0" smtClean="0">
            <a:latin typeface="+mn-ea"/>
            <a:ea typeface="+mn-ea"/>
          </a:defRPr>
        </a:defPPr>
      </a:lstStyle>
    </a:txDef>
  </a:objectDefaults>
  <a:extraClrSchemeLst>
    <a:extraClrScheme>
      <a:clrScheme name="7_Standarddesign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CC66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E2B8"/>
        </a:accent5>
        <a:accent6>
          <a:srgbClr val="2DB9B9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3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CC"/>
        </a:accent1>
        <a:accent2>
          <a:srgbClr val="00CC66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00B95C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4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66"/>
        </a:accent1>
        <a:accent2>
          <a:srgbClr val="A50021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95001D"/>
        </a:accent6>
        <a:hlink>
          <a:srgbClr val="006600"/>
        </a:hlink>
        <a:folHlink>
          <a:srgbClr val="AF9C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5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A50021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005C"/>
        </a:accent6>
        <a:hlink>
          <a:srgbClr val="AF9C53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6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33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5C00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7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33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E7B900"/>
        </a:accent6>
        <a:hlink>
          <a:srgbClr val="33CC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8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807C00"/>
        </a:accent1>
        <a:accent2>
          <a:srgbClr val="003366"/>
        </a:accent2>
        <a:accent3>
          <a:srgbClr val="FFFFFF"/>
        </a:accent3>
        <a:accent4>
          <a:srgbClr val="000000"/>
        </a:accent4>
        <a:accent5>
          <a:srgbClr val="C0BFAA"/>
        </a:accent5>
        <a:accent6>
          <a:srgbClr val="002D5C"/>
        </a:accent6>
        <a:hlink>
          <a:srgbClr val="993366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9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6699FF"/>
        </a:accent1>
        <a:accent2>
          <a:srgbClr val="993366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8A2D5C"/>
        </a:accent6>
        <a:hlink>
          <a:srgbClr val="FF9400"/>
        </a:hlink>
        <a:folHlink>
          <a:srgbClr val="807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10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6694FF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5C86E7"/>
        </a:accent6>
        <a:hlink>
          <a:srgbClr val="0043D8"/>
        </a:hlink>
        <a:folHlink>
          <a:srgbClr val="3D70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1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4A8BE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1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2674E6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83C2E5"/>
        </a:accent1>
        <a:accent2>
          <a:srgbClr val="D6EBF6"/>
        </a:accent2>
        <a:accent3>
          <a:srgbClr val="FFFFFF"/>
        </a:accent3>
        <a:accent4>
          <a:srgbClr val="000000"/>
        </a:accent4>
        <a:accent5>
          <a:srgbClr val="C1DDF0"/>
        </a:accent5>
        <a:accent6>
          <a:srgbClr val="C2D5DF"/>
        </a:accent6>
        <a:hlink>
          <a:srgbClr val="288FC8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83C2E5"/>
        </a:accent1>
        <a:accent2>
          <a:srgbClr val="D6EBF6"/>
        </a:accent2>
        <a:accent3>
          <a:srgbClr val="FFFFFF"/>
        </a:accent3>
        <a:accent4>
          <a:srgbClr val="000000"/>
        </a:accent4>
        <a:accent5>
          <a:srgbClr val="C1DDF0"/>
        </a:accent5>
        <a:accent6>
          <a:srgbClr val="C2D5DF"/>
        </a:accent6>
        <a:hlink>
          <a:srgbClr val="288FC8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71078</TotalTime>
  <Words>274</Words>
  <Application>Microsoft Office PowerPoint</Application>
  <PresentationFormat>A4 용지(210x297mm)</PresentationFormat>
  <Paragraphs>71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Wingdings</vt:lpstr>
      <vt:lpstr>47_Standarddesign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posco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POSCOUSER</dc:creator>
  <cp:lastModifiedBy>Windows 사용자</cp:lastModifiedBy>
  <cp:revision>5625</cp:revision>
  <cp:lastPrinted>2020-09-07T02:16:45Z</cp:lastPrinted>
  <dcterms:created xsi:type="dcterms:W3CDTF">2017-04-01T03:25:45Z</dcterms:created>
  <dcterms:modified xsi:type="dcterms:W3CDTF">2020-09-28T02:33:18Z</dcterms:modified>
</cp:coreProperties>
</file>