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527" r:id="rId2"/>
    <p:sldId id="544" r:id="rId3"/>
    <p:sldId id="528" r:id="rId4"/>
    <p:sldId id="552" r:id="rId5"/>
    <p:sldId id="546" r:id="rId6"/>
    <p:sldId id="529" r:id="rId7"/>
    <p:sldId id="667" r:id="rId8"/>
    <p:sldId id="549" r:id="rId9"/>
    <p:sldId id="688" r:id="rId10"/>
    <p:sldId id="689" r:id="rId11"/>
    <p:sldId id="690" r:id="rId12"/>
    <p:sldId id="548" r:id="rId13"/>
    <p:sldId id="315" r:id="rId14"/>
    <p:sldId id="537" r:id="rId15"/>
    <p:sldId id="536" r:id="rId16"/>
    <p:sldId id="545" r:id="rId17"/>
    <p:sldId id="278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9pPr>
  </p:defaultTextStyle>
  <p:extLst>
    <p:ext uri="{EFAFB233-063F-42B5-8137-9DF3F51BA10A}">
      <p15:sldGuideLst xmlns:p15="http://schemas.microsoft.com/office/powerpoint/2012/main">
        <p15:guide id="1" orient="horz" pos="3634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8E8E"/>
    <a:srgbClr val="ECEBE9"/>
    <a:srgbClr val="FBFBFB"/>
    <a:srgbClr val="5CBED6"/>
    <a:srgbClr val="69BEC5"/>
    <a:srgbClr val="8E8E8E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3" autoAdjust="0"/>
    <p:restoredTop sz="96253" autoAdjust="0"/>
  </p:normalViewPr>
  <p:slideViewPr>
    <p:cSldViewPr snapToGrid="0">
      <p:cViewPr varScale="1">
        <p:scale>
          <a:sx n="110" d="100"/>
          <a:sy n="110" d="100"/>
        </p:scale>
        <p:origin x="546" y="102"/>
      </p:cViewPr>
      <p:guideLst>
        <p:guide orient="horz" pos="3634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맑은 고딕"/>
      </a:defRPr>
    </a:lvl1pPr>
    <a:lvl2pPr indent="228600" latinLnBrk="0">
      <a:defRPr sz="1200">
        <a:latin typeface="+mn-lt"/>
        <a:ea typeface="+mn-ea"/>
        <a:cs typeface="+mn-cs"/>
        <a:sym typeface="맑은 고딕"/>
      </a:defRPr>
    </a:lvl2pPr>
    <a:lvl3pPr indent="457200" latinLnBrk="0">
      <a:defRPr sz="1200">
        <a:latin typeface="+mn-lt"/>
        <a:ea typeface="+mn-ea"/>
        <a:cs typeface="+mn-cs"/>
        <a:sym typeface="맑은 고딕"/>
      </a:defRPr>
    </a:lvl3pPr>
    <a:lvl4pPr indent="685800" latinLnBrk="0">
      <a:defRPr sz="1200">
        <a:latin typeface="+mn-lt"/>
        <a:ea typeface="+mn-ea"/>
        <a:cs typeface="+mn-cs"/>
        <a:sym typeface="맑은 고딕"/>
      </a:defRPr>
    </a:lvl4pPr>
    <a:lvl5pPr indent="914400" latinLnBrk="0">
      <a:defRPr sz="1200">
        <a:latin typeface="+mn-lt"/>
        <a:ea typeface="+mn-ea"/>
        <a:cs typeface="+mn-cs"/>
        <a:sym typeface="맑은 고딕"/>
      </a:defRPr>
    </a:lvl5pPr>
    <a:lvl6pPr indent="1143000" latinLnBrk="0">
      <a:defRPr sz="1200">
        <a:latin typeface="+mn-lt"/>
        <a:ea typeface="+mn-ea"/>
        <a:cs typeface="+mn-cs"/>
        <a:sym typeface="맑은 고딕"/>
      </a:defRPr>
    </a:lvl6pPr>
    <a:lvl7pPr indent="1371600" latinLnBrk="0">
      <a:defRPr sz="1200">
        <a:latin typeface="+mn-lt"/>
        <a:ea typeface="+mn-ea"/>
        <a:cs typeface="+mn-cs"/>
        <a:sym typeface="맑은 고딕"/>
      </a:defRPr>
    </a:lvl7pPr>
    <a:lvl8pPr indent="1600200" latinLnBrk="0">
      <a:defRPr sz="1200">
        <a:latin typeface="+mn-lt"/>
        <a:ea typeface="+mn-ea"/>
        <a:cs typeface="+mn-cs"/>
        <a:sym typeface="맑은 고딕"/>
      </a:defRPr>
    </a:lvl8pPr>
    <a:lvl9pPr indent="1828800" latinLnBrk="0">
      <a:defRPr sz="1200">
        <a:latin typeface="+mn-lt"/>
        <a:ea typeface="+mn-ea"/>
        <a:cs typeface="+mn-cs"/>
        <a:sym typeface="맑은 고딕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4981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8284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1150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A921-8896-4947-ACEA-4A68B663DA6F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9759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5319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제목 텍스트</a:t>
            </a:r>
          </a:p>
        </p:txBody>
      </p:sp>
      <p:sp>
        <p:nvSpPr>
          <p:cNvPr id="12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21" name="본문 첫 번째 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2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제목 텍스트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제목 텍스트</a:t>
            </a:r>
          </a:p>
        </p:txBody>
      </p:sp>
      <p:sp>
        <p:nvSpPr>
          <p:cNvPr id="30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3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39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제목 텍스트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48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58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73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83" name="그림 개체 틀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93" name="본문 첫 번째 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제목 텍스트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102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0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제목 텍스트</a:t>
            </a:r>
          </a:p>
        </p:txBody>
      </p:sp>
      <p:sp>
        <p:nvSpPr>
          <p:cNvPr id="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39.jpeg"/><Relationship Id="rId5" Type="http://schemas.openxmlformats.org/officeDocument/2006/relationships/image" Target="../media/image34.png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Relationship Id="rId1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ontact@linkflow.co.k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490302A4-D5F2-431F-9973-56E891215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4FF63A6-3553-4851-8128-0CE929C7B2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229" y="2911814"/>
            <a:ext cx="3297542" cy="3660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8760D01A-EE99-4C94-BBE6-1CE729F2F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4FF63A6-3553-4851-8128-0CE929C7B2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98" y="1638556"/>
            <a:ext cx="2795029" cy="3102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229D01-A3F3-4D2B-A170-EFB8DE0D0940}"/>
              </a:ext>
            </a:extLst>
          </p:cNvPr>
          <p:cNvSpPr txBox="1"/>
          <p:nvPr/>
        </p:nvSpPr>
        <p:spPr>
          <a:xfrm>
            <a:off x="985808" y="2230084"/>
            <a:ext cx="9026305" cy="2308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-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회사 연혁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FillTx/>
              <a:latin typeface="Noto Sans CJK JP Light" panose="020B0300000000000000" pitchFamily="34" charset="-127"/>
              <a:ea typeface="Noto Sans CJK JP Light" panose="020B0300000000000000" pitchFamily="34" charset="-127"/>
              <a:sym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</a:t>
            </a:r>
            <a:r>
              <a:rPr lang="ko-KR" altLang="en-US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조직 구성</a:t>
            </a:r>
            <a:endParaRPr lang="en-US" altLang="ko-KR" sz="1600" dirty="0">
              <a:solidFill>
                <a:schemeClr val="bg1">
                  <a:lumMod val="7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-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제품 소개</a:t>
            </a:r>
            <a:r>
              <a:rPr lang="en-US" altLang="ko-KR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(FITT360, NEXX360)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FillTx/>
              <a:latin typeface="Noto Sans CJK JP Light" panose="020B0300000000000000" pitchFamily="34" charset="-127"/>
              <a:ea typeface="Noto Sans CJK JP Light" panose="020B0300000000000000" pitchFamily="34" charset="-127"/>
              <a:sym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특허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/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기술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FillTx/>
              <a:latin typeface="Noto Sans CJK JP Light" panose="020B0300000000000000" pitchFamily="34" charset="-127"/>
              <a:ea typeface="Noto Sans CJK JP Light" panose="020B0300000000000000" pitchFamily="34" charset="-127"/>
              <a:sym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</a:t>
            </a:r>
            <a:r>
              <a:rPr lang="ko-KR" altLang="en-US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협력사</a:t>
            </a:r>
            <a:endParaRPr lang="en-US" altLang="ko-KR" sz="1600" dirty="0">
              <a:solidFill>
                <a:schemeClr val="bg1">
                  <a:lumMod val="7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</a:t>
            </a:r>
            <a:r>
              <a:rPr lang="ko-KR" altLang="en-US" sz="1600" dirty="0">
                <a:solidFill>
                  <a:schemeClr val="bg1">
                    <a:lumMod val="7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주요 수상 내역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FillTx/>
              <a:latin typeface="Noto Sans CJK JP Light" panose="020B0300000000000000" pitchFamily="34" charset="-127"/>
              <a:ea typeface="Noto Sans CJK JP Light" panose="020B0300000000000000" pitchFamily="34" charset="-127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6818635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ventional 360-degree camera…">
            <a:extLst>
              <a:ext uri="{FF2B5EF4-FFF2-40B4-BE49-F238E27FC236}">
                <a16:creationId xmlns:a16="http://schemas.microsoft.com/office/drawing/2014/main" id="{FDA2BBF9-3355-4D76-815E-94A92ECF6D3B}"/>
              </a:ext>
            </a:extLst>
          </p:cNvPr>
          <p:cNvSpPr txBox="1"/>
          <p:nvPr/>
        </p:nvSpPr>
        <p:spPr>
          <a:xfrm>
            <a:off x="631354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회사 연혁</a:t>
            </a:r>
            <a:endParaRPr lang="en-US" altLang="ko-KR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16F22B5-F641-437B-A850-6C5432863AC8}"/>
              </a:ext>
            </a:extLst>
          </p:cNvPr>
          <p:cNvSpPr/>
          <p:nvPr/>
        </p:nvSpPr>
        <p:spPr>
          <a:xfrm>
            <a:off x="3029299" y="504326"/>
            <a:ext cx="620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irmala UI" panose="020B0502040204020203" pitchFamily="34" charset="0"/>
              </a:rPr>
              <a:t>2015</a:t>
            </a:r>
            <a:endParaRPr lang="ko-KR" altLang="en-US" sz="1400" dirty="0">
              <a:solidFill>
                <a:schemeClr val="bg1"/>
              </a:solidFill>
              <a:latin typeface="Noto Sans CJK JP Black" panose="020B0A00000000000000" pitchFamily="34" charset="-127"/>
              <a:ea typeface="Noto Sans CJK JP Black" panose="020B0A00000000000000" pitchFamily="34" charset="-127"/>
              <a:cs typeface="Nirmala UI" panose="020B0502040204020203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F00ECF5-7964-42D4-83DB-3055B3A634CB}"/>
              </a:ext>
            </a:extLst>
          </p:cNvPr>
          <p:cNvSpPr/>
          <p:nvPr/>
        </p:nvSpPr>
        <p:spPr>
          <a:xfrm>
            <a:off x="3029299" y="866098"/>
            <a:ext cx="620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irmala UI" panose="020B0502040204020203" pitchFamily="34" charset="0"/>
              </a:rPr>
              <a:t>2016</a:t>
            </a:r>
            <a:endParaRPr lang="ko-KR" altLang="en-US" sz="1400" dirty="0">
              <a:solidFill>
                <a:schemeClr val="bg1"/>
              </a:solidFill>
              <a:latin typeface="Noto Sans CJK JP Black" panose="020B0A00000000000000" pitchFamily="34" charset="-127"/>
              <a:ea typeface="Noto Sans CJK JP Black" panose="020B0A00000000000000" pitchFamily="34" charset="-127"/>
              <a:cs typeface="Nirmala UI" panose="020B0502040204020203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486092B-BFD9-4130-8EFF-B5D8F0CB1A78}"/>
              </a:ext>
            </a:extLst>
          </p:cNvPr>
          <p:cNvSpPr/>
          <p:nvPr/>
        </p:nvSpPr>
        <p:spPr>
          <a:xfrm>
            <a:off x="3029298" y="1891085"/>
            <a:ext cx="620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irmala UI" panose="020B0502040204020203" pitchFamily="34" charset="0"/>
              </a:rPr>
              <a:t>2017</a:t>
            </a:r>
            <a:endParaRPr lang="ko-KR" altLang="en-US" sz="1400" dirty="0">
              <a:solidFill>
                <a:schemeClr val="bg1"/>
              </a:solidFill>
              <a:latin typeface="Noto Sans CJK JP Black" panose="020B0A00000000000000" pitchFamily="34" charset="-127"/>
              <a:ea typeface="Noto Sans CJK JP Black" panose="020B0A00000000000000" pitchFamily="34" charset="-127"/>
              <a:cs typeface="Nirmala UI" panose="020B0502040204020203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A77D74C-1511-430E-A114-9A7D4724F359}"/>
              </a:ext>
            </a:extLst>
          </p:cNvPr>
          <p:cNvSpPr/>
          <p:nvPr/>
        </p:nvSpPr>
        <p:spPr>
          <a:xfrm>
            <a:off x="3029298" y="2518077"/>
            <a:ext cx="620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irmala UI" panose="020B0502040204020203" pitchFamily="34" charset="0"/>
              </a:rPr>
              <a:t>2018</a:t>
            </a:r>
            <a:endParaRPr lang="ko-KR" altLang="en-US" sz="1400" dirty="0">
              <a:solidFill>
                <a:schemeClr val="bg1"/>
              </a:solidFill>
              <a:latin typeface="Noto Sans CJK JP Black" panose="020B0A00000000000000" pitchFamily="34" charset="-127"/>
              <a:ea typeface="Noto Sans CJK JP Black" panose="020B0A00000000000000" pitchFamily="34" charset="-127"/>
              <a:cs typeface="Nirmala UI" panose="020B0502040204020203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8FA5540-94A2-448F-B246-AE1712C57DC4}"/>
              </a:ext>
            </a:extLst>
          </p:cNvPr>
          <p:cNvSpPr/>
          <p:nvPr/>
        </p:nvSpPr>
        <p:spPr>
          <a:xfrm>
            <a:off x="3029296" y="4339922"/>
            <a:ext cx="620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irmala UI" panose="020B0502040204020203" pitchFamily="34" charset="0"/>
              </a:rPr>
              <a:t>2019</a:t>
            </a:r>
            <a:endParaRPr lang="ko-KR" altLang="en-US" sz="1400" dirty="0">
              <a:solidFill>
                <a:schemeClr val="bg1"/>
              </a:solidFill>
              <a:latin typeface="Noto Sans CJK JP Black" panose="020B0A00000000000000" pitchFamily="34" charset="-127"/>
              <a:ea typeface="Noto Sans CJK JP Black" panose="020B0A00000000000000" pitchFamily="34" charset="-127"/>
              <a:cs typeface="Nirmala UI" panose="020B0502040204020203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11D7161-C0AA-4E20-A74E-ABDB884D12CE}"/>
              </a:ext>
            </a:extLst>
          </p:cNvPr>
          <p:cNvSpPr/>
          <p:nvPr/>
        </p:nvSpPr>
        <p:spPr>
          <a:xfrm>
            <a:off x="3813146" y="484558"/>
            <a:ext cx="3065263" cy="29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07  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삼성전자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C-Lab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내 프로토타입 개발 시작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04EBF9A-BF85-4955-A17C-29A538CA6A7D}"/>
              </a:ext>
            </a:extLst>
          </p:cNvPr>
          <p:cNvSpPr/>
          <p:nvPr/>
        </p:nvSpPr>
        <p:spPr>
          <a:xfrm>
            <a:off x="3813146" y="866098"/>
            <a:ext cx="4780476" cy="9164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04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SDC2016(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삼성개발자대회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)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에서 세계 최초 웨어러블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360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카메라 전시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10   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삼성전자에서 분사 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11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링크플로우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법인설립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   삼성벤처투자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롯데 액셀러레이터 투자 유치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07A0212-B06A-42E4-8C29-703E3034153A}"/>
              </a:ext>
            </a:extLst>
          </p:cNvPr>
          <p:cNvSpPr/>
          <p:nvPr/>
        </p:nvSpPr>
        <p:spPr>
          <a:xfrm>
            <a:off x="3778219" y="1899407"/>
            <a:ext cx="5373587" cy="5137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07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롯데 액셀러레이터 추가 투자 유치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12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FITT360 SECURITY(B2B)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굿디자인 어워드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2017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중소벤처기업부장관상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수상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6FB4F04-F0BF-4FAD-8879-D671A7B263B1}"/>
              </a:ext>
            </a:extLst>
          </p:cNvPr>
          <p:cNvSpPr/>
          <p:nvPr/>
        </p:nvSpPr>
        <p:spPr>
          <a:xfrm>
            <a:off x="3778219" y="2518077"/>
            <a:ext cx="4842992" cy="1821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01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FITT360(B2C) CES2018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디지털 이미징 부문 혁신상 수상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04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FITT360(B2C)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크라우드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펀딩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약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4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억원 모금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($429,790)</a:t>
            </a: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   FITT360 SECURITY(B2B)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레드닷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어워드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2018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카메라 부문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위너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선정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07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롯데 액셀러레이터 추가 투자 유치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08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FITT360 SECURITY(B2B) IDEA 2018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동상 수상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  <a:tabLst>
                <a:tab pos="1162050" algn="l"/>
              </a:tabLst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   KT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비즈 콜라보레이션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2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기 기업 선정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09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FITT360 SECURITY(B2B)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출시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10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</a:t>
            </a:r>
            <a:r>
              <a:rPr lang="en-US" altLang="ko-KR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M.Start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(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현대모비스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)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공모전 유망 스타트업 선정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E9E0DB2-A541-404E-9A0A-39CDF7010C6D}"/>
              </a:ext>
            </a:extLst>
          </p:cNvPr>
          <p:cNvSpPr/>
          <p:nvPr/>
        </p:nvSpPr>
        <p:spPr>
          <a:xfrm>
            <a:off x="3778219" y="4360103"/>
            <a:ext cx="4225837" cy="22578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01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FITT360(B2C) CES2019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디지털 이미징 부문 혁신상 수상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   CES 2019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현대모비스 공동 전시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   FITT360 SECURITY(B2B) </a:t>
            </a:r>
            <a:r>
              <a:rPr lang="en-US" altLang="ko-KR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iF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디자인 어워드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2019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본상 수상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02     MWC 2019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바르셀로나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KT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와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5G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공동전시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06     FITT360(B2C) KT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와 공급계약 체결 및 소비자 판매 시작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07     KT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투자 유치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08     FITT360(B2C)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IDEA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어워드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2019 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파이널리스트 수상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09     FITT360 SECURITY(B2B) NEXX360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으로 리뉴얼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   FITT360(B2C)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굿디자인어워드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2019 </a:t>
            </a:r>
            <a:r>
              <a:rPr lang="ko-KR" altLang="en-US" sz="1200" dirty="0" err="1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위너</a:t>
            </a:r>
            <a:r>
              <a:rPr lang="ko-KR" altLang="en-US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수상</a:t>
            </a:r>
            <a:endParaRPr lang="en-US" altLang="ko-KR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inkflow…"/>
          <p:cNvSpPr txBox="1"/>
          <p:nvPr/>
        </p:nvSpPr>
        <p:spPr>
          <a:xfrm>
            <a:off x="1297724" y="777943"/>
            <a:ext cx="868121" cy="406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16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회사 소개</a:t>
            </a:r>
            <a:endParaRPr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sp>
        <p:nvSpPr>
          <p:cNvPr id="116" name="Manufacturing &amp; producing 360 degrees wearable camera"/>
          <p:cNvSpPr txBox="1"/>
          <p:nvPr/>
        </p:nvSpPr>
        <p:spPr>
          <a:xfrm>
            <a:off x="4432417" y="2208798"/>
            <a:ext cx="3327191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1600">
                <a:solidFill>
                  <a:srgbClr val="DDDDDD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en-US" altLang="ko-KR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360</a:t>
            </a:r>
            <a:r>
              <a:rPr lang="ko-KR" altLang="en-US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도 웨어러블 카메라 개발</a:t>
            </a:r>
            <a:r>
              <a:rPr lang="en-US" altLang="ko-KR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/</a:t>
            </a:r>
            <a:r>
              <a:rPr lang="ko-KR" altLang="en-US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생산 기업</a:t>
            </a:r>
            <a:endParaRPr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17" name="Seoul, Korea"/>
          <p:cNvSpPr txBox="1"/>
          <p:nvPr/>
        </p:nvSpPr>
        <p:spPr>
          <a:xfrm>
            <a:off x="2566663" y="4693825"/>
            <a:ext cx="947180" cy="286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>
              <a:lnSpc>
                <a:spcPct val="90000"/>
              </a:lnSpc>
              <a:defRPr sz="1400" spc="-14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ko-KR" altLang="en-US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서울 강남구</a:t>
            </a:r>
            <a:endParaRPr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18" name="31 members"/>
          <p:cNvSpPr txBox="1"/>
          <p:nvPr/>
        </p:nvSpPr>
        <p:spPr>
          <a:xfrm>
            <a:off x="4721827" y="4705340"/>
            <a:ext cx="465254" cy="286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>
              <a:lnSpc>
                <a:spcPct val="90000"/>
              </a:lnSpc>
              <a:defRPr sz="1400" spc="-14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altLang="ko-KR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37</a:t>
            </a:r>
            <a:r>
              <a:rPr lang="ko-KR" altLang="en-US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명</a:t>
            </a:r>
            <a:endParaRPr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19" name="Spin-off from"/>
          <p:cNvSpPr txBox="1"/>
          <p:nvPr/>
        </p:nvSpPr>
        <p:spPr>
          <a:xfrm>
            <a:off x="6125544" y="4729718"/>
            <a:ext cx="1475402" cy="286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>
              <a:lnSpc>
                <a:spcPct val="90000"/>
              </a:lnSpc>
              <a:defRPr sz="1400" spc="-14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algn="ctr"/>
            <a:r>
              <a:rPr lang="ko-KR" altLang="en-US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삼성 스핀오프 기업</a:t>
            </a:r>
            <a:endParaRPr lang="en-US" altLang="ko-KR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20" name="VR action camera…"/>
          <p:cNvSpPr txBox="1"/>
          <p:nvPr/>
        </p:nvSpPr>
        <p:spPr>
          <a:xfrm>
            <a:off x="8095826" y="4751017"/>
            <a:ext cx="837600" cy="286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lnSpc>
                <a:spcPct val="90000"/>
              </a:lnSpc>
              <a:defRPr sz="1400" spc="-14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FITT360 /</a:t>
            </a:r>
          </a:p>
        </p:txBody>
      </p:sp>
      <p:pic>
        <p:nvPicPr>
          <p:cNvPr id="121" name="이미지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667" y="1850485"/>
            <a:ext cx="2050666" cy="227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이미지" descr="이미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186" y="3144448"/>
            <a:ext cx="1405334" cy="14053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이미지" descr="이미지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58199" y="3152750"/>
            <a:ext cx="1405334" cy="14053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이미지" descr="이미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579" y="3144517"/>
            <a:ext cx="1405334" cy="1405334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2016"/>
          <p:cNvSpPr txBox="1"/>
          <p:nvPr/>
        </p:nvSpPr>
        <p:spPr>
          <a:xfrm>
            <a:off x="6472884" y="3609774"/>
            <a:ext cx="848435" cy="474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>
              <a:lnSpc>
                <a:spcPct val="90000"/>
              </a:lnSpc>
              <a:defRPr sz="2700" spc="-26"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r>
              <a:rPr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2016</a:t>
            </a:r>
          </a:p>
        </p:txBody>
      </p:sp>
      <p:pic>
        <p:nvPicPr>
          <p:cNvPr id="126" name="이미지" descr="이미지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3453" y="3178776"/>
            <a:ext cx="1336676" cy="1336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이미지" descr="이미지"/>
          <p:cNvPicPr>
            <a:picLocks noChangeAspect="1"/>
          </p:cNvPicPr>
          <p:nvPr/>
        </p:nvPicPr>
        <p:blipFill>
          <a:blip r:embed="rId7">
            <a:alphaModFix amt="17462"/>
          </a:blip>
          <a:stretch>
            <a:fillRect/>
          </a:stretch>
        </p:blipFill>
        <p:spPr>
          <a:xfrm>
            <a:off x="8133383" y="3187080"/>
            <a:ext cx="1336676" cy="133667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2…"/>
          <p:cNvSpPr txBox="1"/>
          <p:nvPr/>
        </p:nvSpPr>
        <p:spPr>
          <a:xfrm>
            <a:off x="7988311" y="3520101"/>
            <a:ext cx="1692000" cy="654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 algn="ctr">
              <a:lnSpc>
                <a:spcPct val="90000"/>
              </a:lnSpc>
              <a:defRPr sz="2100" spc="-21">
                <a:solidFill>
                  <a:srgbClr val="5CBED6"/>
                </a:solidFill>
                <a:latin typeface="Avenir Light"/>
                <a:ea typeface="Avenir Light"/>
                <a:cs typeface="Avenir Light"/>
                <a:sym typeface="Avenir Light"/>
              </a:defRPr>
            </a:pPr>
            <a:r>
              <a:rPr sz="2000" b="1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2</a:t>
            </a:r>
            <a:endParaRPr lang="en-US" altLang="ko-KR" sz="2000" b="1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algn="ctr">
              <a:lnSpc>
                <a:spcPct val="90000"/>
              </a:lnSpc>
              <a:defRPr sz="2100" spc="-21">
                <a:solidFill>
                  <a:srgbClr val="5CBED6"/>
                </a:solidFill>
                <a:latin typeface="Avenir Light"/>
                <a:ea typeface="Avenir Light"/>
                <a:cs typeface="Avenir Light"/>
                <a:sym typeface="Avenir Light"/>
              </a:defRPr>
            </a:pPr>
            <a:r>
              <a:rPr lang="en-US" sz="2000" b="1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LINE UP</a:t>
            </a:r>
            <a:endParaRPr sz="2000" b="1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6" name="VR action camera…">
            <a:extLst>
              <a:ext uri="{FF2B5EF4-FFF2-40B4-BE49-F238E27FC236}">
                <a16:creationId xmlns:a16="http://schemas.microsoft.com/office/drawing/2014/main" id="{276147D8-3195-4770-8403-7E1AD750179C}"/>
              </a:ext>
            </a:extLst>
          </p:cNvPr>
          <p:cNvSpPr txBox="1"/>
          <p:nvPr/>
        </p:nvSpPr>
        <p:spPr>
          <a:xfrm>
            <a:off x="8917718" y="4744797"/>
            <a:ext cx="823557" cy="286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lnSpc>
                <a:spcPct val="90000"/>
              </a:lnSpc>
              <a:defRPr sz="1400" spc="-14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NEXX360</a:t>
            </a:r>
            <a:endParaRPr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>
            <a:extLst>
              <a:ext uri="{FF2B5EF4-FFF2-40B4-BE49-F238E27FC236}">
                <a16:creationId xmlns:a16="http://schemas.microsoft.com/office/drawing/2014/main" id="{CA067B57-CF58-4A1E-B053-37582DF5CFCE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CD91AB66-992D-4356-9612-327ACF6C3BDD}"/>
              </a:ext>
            </a:extLst>
          </p:cNvPr>
          <p:cNvSpPr/>
          <p:nvPr/>
        </p:nvSpPr>
        <p:spPr>
          <a:xfrm>
            <a:off x="1827498" y="4881366"/>
            <a:ext cx="2126050" cy="1476000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30A71B8A-1A79-4098-9445-5DD2B4522C08}"/>
              </a:ext>
            </a:extLst>
          </p:cNvPr>
          <p:cNvSpPr/>
          <p:nvPr/>
        </p:nvSpPr>
        <p:spPr>
          <a:xfrm>
            <a:off x="4453332" y="4899393"/>
            <a:ext cx="1648260" cy="1476000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07D5EED9-2E46-41CB-B6A4-853933A372A0}"/>
              </a:ext>
            </a:extLst>
          </p:cNvPr>
          <p:cNvSpPr/>
          <p:nvPr/>
        </p:nvSpPr>
        <p:spPr>
          <a:xfrm>
            <a:off x="6734270" y="4899393"/>
            <a:ext cx="1642734" cy="1476000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242DDE8E-0977-4C03-8A9B-EA0B11C51605}"/>
              </a:ext>
            </a:extLst>
          </p:cNvPr>
          <p:cNvSpPr/>
          <p:nvPr/>
        </p:nvSpPr>
        <p:spPr>
          <a:xfrm>
            <a:off x="8515313" y="4876075"/>
            <a:ext cx="2150437" cy="1476000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1175B2B-120C-4905-A25E-6076646A0E91}"/>
              </a:ext>
            </a:extLst>
          </p:cNvPr>
          <p:cNvSpPr/>
          <p:nvPr/>
        </p:nvSpPr>
        <p:spPr>
          <a:xfrm>
            <a:off x="4287438" y="2240727"/>
            <a:ext cx="1723102" cy="1417345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336153C-B08C-48D8-B4A4-B6874E791152}"/>
              </a:ext>
            </a:extLst>
          </p:cNvPr>
          <p:cNvSpPr/>
          <p:nvPr/>
        </p:nvSpPr>
        <p:spPr>
          <a:xfrm>
            <a:off x="6383512" y="2240727"/>
            <a:ext cx="2056947" cy="1417345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8C52CD6-40A0-4957-AF74-04B144989584}"/>
              </a:ext>
            </a:extLst>
          </p:cNvPr>
          <p:cNvSpPr/>
          <p:nvPr/>
        </p:nvSpPr>
        <p:spPr>
          <a:xfrm>
            <a:off x="8688707" y="2240728"/>
            <a:ext cx="1720384" cy="1417345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8" name="Conventional 360-degree camera…">
            <a:extLst>
              <a:ext uri="{FF2B5EF4-FFF2-40B4-BE49-F238E27FC236}">
                <a16:creationId xmlns:a16="http://schemas.microsoft.com/office/drawing/2014/main" id="{17E89270-F26C-4B1A-A7C2-CB5AF7824C56}"/>
              </a:ext>
            </a:extLst>
          </p:cNvPr>
          <p:cNvSpPr txBox="1"/>
          <p:nvPr/>
        </p:nvSpPr>
        <p:spPr>
          <a:xfrm>
            <a:off x="631354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조직 구성</a:t>
            </a:r>
            <a:endParaRPr lang="en-US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9FF3E8-E8F9-4573-B779-FA46A511710A}"/>
              </a:ext>
            </a:extLst>
          </p:cNvPr>
          <p:cNvSpPr txBox="1"/>
          <p:nvPr/>
        </p:nvSpPr>
        <p:spPr>
          <a:xfrm>
            <a:off x="1829348" y="1471733"/>
            <a:ext cx="1619531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Noto Sans CJK JP Medium" panose="020B0600000000000000" pitchFamily="34" charset="-127"/>
                <a:ea typeface="Noto Sans CJK JP Medium" panose="020B0600000000000000" pitchFamily="34" charset="-127"/>
                <a:sym typeface="맑은 고딕"/>
              </a:rPr>
              <a:t>경영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486F13-D9CB-482A-B872-6CB2C72BC73F}"/>
              </a:ext>
            </a:extLst>
          </p:cNvPr>
          <p:cNvSpPr txBox="1"/>
          <p:nvPr/>
        </p:nvSpPr>
        <p:spPr>
          <a:xfrm>
            <a:off x="4282675" y="1392848"/>
            <a:ext cx="6053699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Noto Sans CJK JP Medium" panose="020B0600000000000000" pitchFamily="34" charset="-127"/>
                <a:ea typeface="Noto Sans CJK JP Medium" panose="020B0600000000000000" pitchFamily="34" charset="-127"/>
                <a:sym typeface="맑은 고딕"/>
              </a:rPr>
              <a:t>개발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646B958-17C5-45B9-9D62-61FD62E51995}"/>
              </a:ext>
            </a:extLst>
          </p:cNvPr>
          <p:cNvSpPr/>
          <p:nvPr/>
        </p:nvSpPr>
        <p:spPr>
          <a:xfrm>
            <a:off x="1829349" y="2293101"/>
            <a:ext cx="1641274" cy="1427923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3FDEEAA-B86F-4DF5-B1AF-D110AB507196}"/>
              </a:ext>
            </a:extLst>
          </p:cNvPr>
          <p:cNvSpPr/>
          <p:nvPr/>
        </p:nvSpPr>
        <p:spPr>
          <a:xfrm>
            <a:off x="1829349" y="1955421"/>
            <a:ext cx="1641274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FF3AE46-112D-4F3C-9CD7-6EB4CEFFEFEC}"/>
              </a:ext>
            </a:extLst>
          </p:cNvPr>
          <p:cNvSpPr txBox="1"/>
          <p:nvPr/>
        </p:nvSpPr>
        <p:spPr>
          <a:xfrm>
            <a:off x="1903781" y="2536203"/>
            <a:ext cx="1536046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회계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marR="0" indent="-1714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ko-KR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기장</a:t>
            </a:r>
            <a:endParaRPr kumimoji="0" lang="en-US" altLang="ko-K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Noto Sans CJK JP Light" panose="020B0300000000000000" pitchFamily="34" charset="-127"/>
              <a:ea typeface="Noto Sans CJK JP Light" panose="020B0300000000000000" pitchFamily="34" charset="-127"/>
              <a:sym typeface="맑은 고딕"/>
            </a:endParaRPr>
          </a:p>
          <a:p>
            <a:pPr marL="171450" marR="0" indent="-1714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총무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marR="0" indent="-1714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ko-KR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인사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4450B9-C40C-4867-BDAD-B3AB0AB28619}"/>
              </a:ext>
            </a:extLst>
          </p:cNvPr>
          <p:cNvSpPr txBox="1"/>
          <p:nvPr/>
        </p:nvSpPr>
        <p:spPr>
          <a:xfrm>
            <a:off x="4360699" y="2483826"/>
            <a:ext cx="1818985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회로 설계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marR="0" indent="-1714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ko-KR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무선 설계</a:t>
            </a:r>
            <a:endParaRPr kumimoji="0" lang="en-US" altLang="ko-K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Noto Sans CJK JP Light" panose="020B0300000000000000" pitchFamily="34" charset="-127"/>
              <a:ea typeface="Noto Sans CJK JP Light" panose="020B0300000000000000" pitchFamily="34" charset="-127"/>
              <a:sym typeface="맑은 고딕"/>
            </a:endParaRPr>
          </a:p>
          <a:p>
            <a:pPr marL="171450" marR="0" indent="-1714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ko-KR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Noto Sans CJK JP Light" panose="020B0300000000000000" pitchFamily="34" charset="-127"/>
                <a:ea typeface="Noto Sans CJK JP Light" panose="020B0300000000000000" pitchFamily="34" charset="-127"/>
                <a:sym typeface="맑은 고딕"/>
              </a:rPr>
              <a:t>카메라 엔지니어링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57838F-A2D0-456E-83C9-E9E1AE9C784F}"/>
              </a:ext>
            </a:extLst>
          </p:cNvPr>
          <p:cNvSpPr/>
          <p:nvPr/>
        </p:nvSpPr>
        <p:spPr>
          <a:xfrm>
            <a:off x="1615137" y="1971333"/>
            <a:ext cx="1997621" cy="513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경영</a:t>
            </a:r>
            <a:endParaRPr lang="en-US" altLang="ko-KR" sz="1200" b="1" dirty="0">
              <a:solidFill>
                <a:schemeClr val="bg1"/>
              </a:solidFill>
              <a:latin typeface="Noto Sans CJK JP Medium" panose="020B0600000000000000" pitchFamily="34" charset="-127"/>
              <a:ea typeface="Noto Sans CJK JP Medium" panose="020B0600000000000000" pitchFamily="34" charset="-127"/>
            </a:endParaRPr>
          </a:p>
          <a:p>
            <a:pPr algn="ctr"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CEO</a:t>
            </a:r>
            <a:endParaRPr lang="ko-KR" altLang="en-US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894EB90-C2ED-4DD0-A659-6B41B32CABE0}"/>
              </a:ext>
            </a:extLst>
          </p:cNvPr>
          <p:cNvSpPr/>
          <p:nvPr/>
        </p:nvSpPr>
        <p:spPr>
          <a:xfrm>
            <a:off x="4303305" y="1901176"/>
            <a:ext cx="1707235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440083D4-EA0B-4920-B90A-2D7A76F72AE5}"/>
              </a:ext>
            </a:extLst>
          </p:cNvPr>
          <p:cNvSpPr/>
          <p:nvPr/>
        </p:nvSpPr>
        <p:spPr>
          <a:xfrm>
            <a:off x="4453332" y="1909595"/>
            <a:ext cx="1383051" cy="513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HW</a:t>
            </a:r>
          </a:p>
          <a:p>
            <a:pPr algn="ctr">
              <a:lnSpc>
                <a:spcPts val="17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CTO</a:t>
            </a:r>
            <a:endParaRPr lang="ko-KR" altLang="en-US" sz="1200" dirty="0">
              <a:solidFill>
                <a:schemeClr val="bg1"/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94513C-BC0B-4074-ADE0-7AE89159EE6D}"/>
              </a:ext>
            </a:extLst>
          </p:cNvPr>
          <p:cNvSpPr txBox="1"/>
          <p:nvPr/>
        </p:nvSpPr>
        <p:spPr>
          <a:xfrm>
            <a:off x="6479395" y="2501589"/>
            <a:ext cx="195664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기구 설계 </a:t>
            </a:r>
            <a:r>
              <a:rPr lang="en-US" altLang="ko-KR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&amp; </a:t>
            </a: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분석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제조 공정 검수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B433C6D-AAC7-467F-822A-463BEBF27D53}"/>
              </a:ext>
            </a:extLst>
          </p:cNvPr>
          <p:cNvSpPr/>
          <p:nvPr/>
        </p:nvSpPr>
        <p:spPr>
          <a:xfrm>
            <a:off x="6383512" y="1901176"/>
            <a:ext cx="2041208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3386387-548D-424A-B7C6-9254CE4D5BA6}"/>
              </a:ext>
            </a:extLst>
          </p:cNvPr>
          <p:cNvSpPr/>
          <p:nvPr/>
        </p:nvSpPr>
        <p:spPr>
          <a:xfrm>
            <a:off x="6160402" y="2032130"/>
            <a:ext cx="2493308" cy="289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기구 엔지니어링</a:t>
            </a:r>
            <a:endParaRPr lang="en-US" altLang="ko-KR" sz="1200" b="1" dirty="0">
              <a:solidFill>
                <a:schemeClr val="bg1"/>
              </a:solidFill>
              <a:latin typeface="Noto Sans CJK JP Medium" panose="020B0600000000000000" pitchFamily="34" charset="-127"/>
              <a:ea typeface="Noto Sans CJK JP Medium" panose="020B0600000000000000" pitchFamily="34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32246A8-D18D-4D0E-B8C3-90F9176E14DA}"/>
              </a:ext>
            </a:extLst>
          </p:cNvPr>
          <p:cNvSpPr txBox="1"/>
          <p:nvPr/>
        </p:nvSpPr>
        <p:spPr>
          <a:xfrm>
            <a:off x="8800329" y="2496961"/>
            <a:ext cx="153604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어플리케이션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알고리즘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시스템 </a:t>
            </a:r>
            <a:r>
              <a:rPr lang="en-US" altLang="ko-KR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SW </a:t>
            </a:r>
            <a:endParaRPr lang="ko-KR" altLang="en-US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5F60B14-F2F2-4778-ABF5-AD6541DB7845}"/>
              </a:ext>
            </a:extLst>
          </p:cNvPr>
          <p:cNvSpPr/>
          <p:nvPr/>
        </p:nvSpPr>
        <p:spPr>
          <a:xfrm>
            <a:off x="8704446" y="1901176"/>
            <a:ext cx="1708512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91A63E95-72FE-470F-BA8B-E50D2D854ACB}"/>
              </a:ext>
            </a:extLst>
          </p:cNvPr>
          <p:cNvSpPr/>
          <p:nvPr/>
        </p:nvSpPr>
        <p:spPr>
          <a:xfrm>
            <a:off x="8563724" y="2038337"/>
            <a:ext cx="2041208" cy="289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SW</a:t>
            </a:r>
          </a:p>
        </p:txBody>
      </p: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D9BE81D0-866B-4736-B2A7-A3B3A1739DD3}"/>
              </a:ext>
            </a:extLst>
          </p:cNvPr>
          <p:cNvCxnSpPr>
            <a:cxnSpLocks/>
          </p:cNvCxnSpPr>
          <p:nvPr/>
        </p:nvCxnSpPr>
        <p:spPr>
          <a:xfrm>
            <a:off x="1829348" y="1818771"/>
            <a:ext cx="164127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0A946970-01A7-417A-9F7D-F7E286DB8C75}"/>
              </a:ext>
            </a:extLst>
          </p:cNvPr>
          <p:cNvCxnSpPr>
            <a:cxnSpLocks/>
          </p:cNvCxnSpPr>
          <p:nvPr/>
        </p:nvCxnSpPr>
        <p:spPr>
          <a:xfrm flipV="1">
            <a:off x="4282676" y="1738181"/>
            <a:ext cx="6063044" cy="15969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3B4E0038-6E6E-4C7C-A60B-01B745790AE2}"/>
              </a:ext>
            </a:extLst>
          </p:cNvPr>
          <p:cNvSpPr txBox="1"/>
          <p:nvPr/>
        </p:nvSpPr>
        <p:spPr>
          <a:xfrm>
            <a:off x="2066133" y="4072821"/>
            <a:ext cx="1619531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Noto Sans CJK JP Medium" panose="020B0600000000000000" pitchFamily="34" charset="-127"/>
                <a:ea typeface="Noto Sans CJK JP Medium" panose="020B0600000000000000" pitchFamily="34" charset="-127"/>
                <a:sym typeface="맑은 고딕"/>
              </a:rPr>
              <a:t>디자인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DDF9D90-DC00-4550-B2B1-1A22FBC77C35}"/>
              </a:ext>
            </a:extLst>
          </p:cNvPr>
          <p:cNvSpPr txBox="1"/>
          <p:nvPr/>
        </p:nvSpPr>
        <p:spPr>
          <a:xfrm>
            <a:off x="1903781" y="5109206"/>
            <a:ext cx="1263360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제품 디자인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모델링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UI/UX </a:t>
            </a: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디자인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EC1C3C53-EF9F-4F15-940E-16F675A79EAC}"/>
              </a:ext>
            </a:extLst>
          </p:cNvPr>
          <p:cNvSpPr/>
          <p:nvPr/>
        </p:nvSpPr>
        <p:spPr>
          <a:xfrm>
            <a:off x="1827499" y="4541815"/>
            <a:ext cx="2124169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FDDE3CE-A296-45EF-9328-E6B0F3D9E694}"/>
              </a:ext>
            </a:extLst>
          </p:cNvPr>
          <p:cNvSpPr/>
          <p:nvPr/>
        </p:nvSpPr>
        <p:spPr>
          <a:xfrm>
            <a:off x="1602921" y="4670896"/>
            <a:ext cx="2493308" cy="289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디자인</a:t>
            </a:r>
            <a:endParaRPr lang="en-US" altLang="ko-KR" sz="1200" b="1" dirty="0">
              <a:solidFill>
                <a:schemeClr val="bg1"/>
              </a:solidFill>
              <a:latin typeface="Noto Sans CJK JP Medium" panose="020B0600000000000000" pitchFamily="34" charset="-127"/>
              <a:ea typeface="Noto Sans CJK JP Medium" panose="020B0600000000000000" pitchFamily="34" charset="-127"/>
            </a:endParaRPr>
          </a:p>
        </p:txBody>
      </p: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BDBD6C1F-C5E3-49B0-BF97-5BDCDEE042ED}"/>
              </a:ext>
            </a:extLst>
          </p:cNvPr>
          <p:cNvCxnSpPr>
            <a:cxnSpLocks/>
          </p:cNvCxnSpPr>
          <p:nvPr/>
        </p:nvCxnSpPr>
        <p:spPr>
          <a:xfrm>
            <a:off x="1827498" y="4411373"/>
            <a:ext cx="212417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32F6EB6F-34D2-4DF4-9EFA-FFE7A5F57585}"/>
              </a:ext>
            </a:extLst>
          </p:cNvPr>
          <p:cNvSpPr/>
          <p:nvPr/>
        </p:nvSpPr>
        <p:spPr>
          <a:xfrm>
            <a:off x="4454727" y="4559842"/>
            <a:ext cx="1641273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AC4712-C205-4A07-82E6-5A54E2D49340}"/>
              </a:ext>
            </a:extLst>
          </p:cNvPr>
          <p:cNvSpPr txBox="1"/>
          <p:nvPr/>
        </p:nvSpPr>
        <p:spPr>
          <a:xfrm>
            <a:off x="4639745" y="4062184"/>
            <a:ext cx="1304325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Noto Sans CJK JP Medium" panose="020B0600000000000000" pitchFamily="34" charset="-127"/>
                <a:ea typeface="Noto Sans CJK JP Medium" panose="020B0600000000000000" pitchFamily="34" charset="-127"/>
                <a:sym typeface="맑은 고딕"/>
              </a:rPr>
              <a:t>생산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Noto Sans CJK JP Medium" panose="020B0600000000000000" pitchFamily="34" charset="-127"/>
              <a:ea typeface="Noto Sans CJK JP Medium" panose="020B0600000000000000" pitchFamily="34" charset="-127"/>
              <a:sym typeface="맑은 고딕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C4A9C23-D59F-4D56-A886-E87AE737B832}"/>
              </a:ext>
            </a:extLst>
          </p:cNvPr>
          <p:cNvSpPr txBox="1"/>
          <p:nvPr/>
        </p:nvSpPr>
        <p:spPr>
          <a:xfrm>
            <a:off x="4495643" y="5124636"/>
            <a:ext cx="1951095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생산 관리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PE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품질 관리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FAE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4F702BBC-137F-4546-BA69-03AE9EA601C2}"/>
              </a:ext>
            </a:extLst>
          </p:cNvPr>
          <p:cNvSpPr/>
          <p:nvPr/>
        </p:nvSpPr>
        <p:spPr>
          <a:xfrm>
            <a:off x="4426385" y="4688922"/>
            <a:ext cx="1641273" cy="289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생산</a:t>
            </a:r>
            <a:r>
              <a:rPr lang="en-US" altLang="ko-KR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/</a:t>
            </a:r>
            <a:r>
              <a:rPr lang="ko-KR" altLang="en-US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품질</a:t>
            </a:r>
            <a:endParaRPr lang="en-US" altLang="ko-KR" sz="1200" b="1" dirty="0">
              <a:solidFill>
                <a:schemeClr val="bg1"/>
              </a:solidFill>
              <a:latin typeface="Noto Sans CJK JP Medium" panose="020B0600000000000000" pitchFamily="34" charset="-127"/>
              <a:ea typeface="Noto Sans CJK JP Medium" panose="020B0600000000000000" pitchFamily="34" charset="-127"/>
            </a:endParaRPr>
          </a:p>
        </p:txBody>
      </p: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B4C1A17F-1790-4F70-A05B-7A2E5CCD21C1}"/>
              </a:ext>
            </a:extLst>
          </p:cNvPr>
          <p:cNvCxnSpPr>
            <a:cxnSpLocks/>
          </p:cNvCxnSpPr>
          <p:nvPr/>
        </p:nvCxnSpPr>
        <p:spPr>
          <a:xfrm>
            <a:off x="4460319" y="4400736"/>
            <a:ext cx="1641273" cy="10637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E23B3E-D223-405F-9423-E73E5E79D501}"/>
              </a:ext>
            </a:extLst>
          </p:cNvPr>
          <p:cNvSpPr txBox="1"/>
          <p:nvPr/>
        </p:nvSpPr>
        <p:spPr>
          <a:xfrm>
            <a:off x="6567054" y="4043043"/>
            <a:ext cx="3892657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Noto Sans CJK JP Medium" panose="020B0600000000000000" pitchFamily="34" charset="-127"/>
                <a:ea typeface="Noto Sans CJK JP Medium" panose="020B0600000000000000" pitchFamily="34" charset="-127"/>
                <a:sym typeface="맑은 고딕"/>
              </a:rPr>
              <a:t>영업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Noto Sans CJK JP Medium" panose="020B0600000000000000" pitchFamily="34" charset="-127"/>
                <a:ea typeface="Noto Sans CJK JP Medium" panose="020B0600000000000000" pitchFamily="34" charset="-127"/>
                <a:sym typeface="맑은 고딕"/>
              </a:rPr>
              <a:t>/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Noto Sans CJK JP Medium" panose="020B0600000000000000" pitchFamily="34" charset="-127"/>
                <a:ea typeface="Noto Sans CJK JP Medium" panose="020B0600000000000000" pitchFamily="34" charset="-127"/>
                <a:sym typeface="맑은 고딕"/>
              </a:rPr>
              <a:t>마케팅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A583D8A-56A2-4F1B-9C17-2501318C982A}"/>
              </a:ext>
            </a:extLst>
          </p:cNvPr>
          <p:cNvSpPr txBox="1"/>
          <p:nvPr/>
        </p:nvSpPr>
        <p:spPr>
          <a:xfrm>
            <a:off x="6781205" y="5131530"/>
            <a:ext cx="1570785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국내 영업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해외 영업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lvl="8" indent="0">
              <a:lnSpc>
                <a:spcPct val="150000"/>
              </a:lnSpc>
            </a:pPr>
            <a:r>
              <a:rPr lang="en-US" altLang="ko-KR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- </a:t>
            </a:r>
            <a:r>
              <a:rPr lang="ko-KR" altLang="en-US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미주 영업</a:t>
            </a:r>
            <a:endParaRPr lang="en-US" altLang="ko-KR" sz="8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lvl="8" indent="0">
              <a:lnSpc>
                <a:spcPct val="150000"/>
              </a:lnSpc>
            </a:pPr>
            <a:r>
              <a:rPr lang="en-US" altLang="ko-KR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- </a:t>
            </a:r>
            <a:r>
              <a:rPr lang="ko-KR" altLang="en-US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일본 영업</a:t>
            </a:r>
            <a:endParaRPr lang="en-US" altLang="ko-KR" sz="8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lvl="8" indent="0">
              <a:lnSpc>
                <a:spcPct val="150000"/>
              </a:lnSpc>
            </a:pPr>
            <a:r>
              <a:rPr lang="en-US" altLang="ko-KR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      - </a:t>
            </a:r>
            <a:r>
              <a:rPr lang="ko-KR" altLang="en-US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남미</a:t>
            </a:r>
            <a:r>
              <a:rPr lang="en-US" altLang="ko-KR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/</a:t>
            </a:r>
            <a:r>
              <a:rPr lang="ko-KR" altLang="en-US" sz="8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유럽 영업</a:t>
            </a:r>
            <a:endParaRPr lang="en-US" altLang="ko-KR" sz="8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245D748D-F98F-442E-B6A0-DE1BADD4E815}"/>
              </a:ext>
            </a:extLst>
          </p:cNvPr>
          <p:cNvSpPr/>
          <p:nvPr/>
        </p:nvSpPr>
        <p:spPr>
          <a:xfrm>
            <a:off x="6735730" y="4559842"/>
            <a:ext cx="1641273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7F393C91-DC6C-46C2-A60A-786EC83C94FD}"/>
              </a:ext>
            </a:extLst>
          </p:cNvPr>
          <p:cNvSpPr/>
          <p:nvPr/>
        </p:nvSpPr>
        <p:spPr>
          <a:xfrm>
            <a:off x="6864841" y="4697631"/>
            <a:ext cx="1383051" cy="289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영업</a:t>
            </a:r>
            <a:endParaRPr lang="en-US" altLang="ko-KR" sz="1200" b="1" dirty="0">
              <a:solidFill>
                <a:schemeClr val="bg1"/>
              </a:solidFill>
              <a:latin typeface="Noto Sans CJK JP Medium" panose="020B0600000000000000" pitchFamily="34" charset="-127"/>
              <a:ea typeface="Noto Sans CJK JP Medium" panose="020B0600000000000000" pitchFamily="34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EF3FED9-C11E-416A-9F72-FA6828E68944}"/>
              </a:ext>
            </a:extLst>
          </p:cNvPr>
          <p:cNvSpPr txBox="1"/>
          <p:nvPr/>
        </p:nvSpPr>
        <p:spPr>
          <a:xfrm>
            <a:off x="8593805" y="5124636"/>
            <a:ext cx="215043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마케팅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상품 기획</a:t>
            </a:r>
            <a:r>
              <a:rPr lang="en-US" altLang="ko-KR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ko-KR" altLang="en-US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endParaRPr lang="en-US" altLang="ko-KR" sz="12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PR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3964E44C-951F-48C0-A59B-61DD30421818}"/>
              </a:ext>
            </a:extLst>
          </p:cNvPr>
          <p:cNvSpPr/>
          <p:nvPr/>
        </p:nvSpPr>
        <p:spPr>
          <a:xfrm>
            <a:off x="8525692" y="4559842"/>
            <a:ext cx="1680754" cy="549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93ADC233-9C2E-45DA-A853-3112B8B0FFB1}"/>
              </a:ext>
            </a:extLst>
          </p:cNvPr>
          <p:cNvSpPr/>
          <p:nvPr/>
        </p:nvSpPr>
        <p:spPr>
          <a:xfrm>
            <a:off x="8146547" y="4697631"/>
            <a:ext cx="2493308" cy="289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200" b="1" dirty="0">
                <a:solidFill>
                  <a:schemeClr val="bg1"/>
                </a:solidFill>
                <a:latin typeface="Noto Sans CJK JP Medium" panose="020B0600000000000000" pitchFamily="34" charset="-127"/>
                <a:ea typeface="Noto Sans CJK JP Medium" panose="020B0600000000000000" pitchFamily="34" charset="-127"/>
              </a:rPr>
              <a:t>마케팅</a:t>
            </a:r>
            <a:endParaRPr lang="en-US" altLang="ko-KR" sz="1200" b="1" dirty="0">
              <a:solidFill>
                <a:schemeClr val="bg1"/>
              </a:solidFill>
              <a:latin typeface="Noto Sans CJK JP Medium" panose="020B0600000000000000" pitchFamily="34" charset="-127"/>
              <a:ea typeface="Noto Sans CJK JP Medium" panose="020B0600000000000000" pitchFamily="34" charset="-127"/>
            </a:endParaRP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95D9A603-A688-4282-99D8-BE3CA4524922}"/>
              </a:ext>
            </a:extLst>
          </p:cNvPr>
          <p:cNvCxnSpPr>
            <a:cxnSpLocks/>
          </p:cNvCxnSpPr>
          <p:nvPr/>
        </p:nvCxnSpPr>
        <p:spPr>
          <a:xfrm>
            <a:off x="6735730" y="4385183"/>
            <a:ext cx="3488133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7709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CE448777-F7F3-4C93-A6DA-27B9EFB39CDA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130" name="이미지" descr="이미지"/>
          <p:cNvPicPr>
            <a:picLocks noChangeAspect="1"/>
          </p:cNvPicPr>
          <p:nvPr/>
        </p:nvPicPr>
        <p:blipFill rotWithShape="1">
          <a:blip r:embed="rId2"/>
          <a:srcRect t="34525" b="26754"/>
          <a:stretch/>
        </p:blipFill>
        <p:spPr>
          <a:xfrm>
            <a:off x="419877" y="364476"/>
            <a:ext cx="11361576" cy="6390887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Wearable 360 VR Camera"/>
          <p:cNvSpPr txBox="1"/>
          <p:nvPr/>
        </p:nvSpPr>
        <p:spPr>
          <a:xfrm>
            <a:off x="1846968" y="2740833"/>
            <a:ext cx="1563889" cy="24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000" baseline="30000">
                <a:solidFill>
                  <a:srgbClr val="535353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ko-KR" altLang="en-US" sz="16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웨어러블 </a:t>
            </a:r>
            <a:r>
              <a:rPr lang="en-US" altLang="ko-KR" sz="16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360</a:t>
            </a:r>
            <a:r>
              <a:rPr lang="ko-KR" altLang="en-US" sz="16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도 </a:t>
            </a:r>
            <a:r>
              <a:rPr lang="en-US" altLang="ko-KR" sz="16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VR </a:t>
            </a:r>
            <a:r>
              <a:rPr lang="ko-KR" altLang="en-US" sz="16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카메라</a:t>
            </a:r>
            <a:endParaRPr sz="16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35" name="360 Body-worn camera"/>
          <p:cNvSpPr txBox="1"/>
          <p:nvPr/>
        </p:nvSpPr>
        <p:spPr>
          <a:xfrm>
            <a:off x="8256926" y="5202626"/>
            <a:ext cx="1624802" cy="24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000" baseline="30000">
                <a:solidFill>
                  <a:srgbClr val="535353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en-US" altLang="ja-JP" sz="16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360</a:t>
            </a:r>
            <a:r>
              <a:rPr lang="ko-KR" altLang="en-US" sz="1600" dirty="0"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도 웨어러블 바디카메라</a:t>
            </a:r>
            <a:endParaRPr sz="1600" dirty="0"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8F35CBB-8045-481A-B2CC-15966C6747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91" y="2227519"/>
            <a:ext cx="1300556" cy="576196"/>
          </a:xfrm>
          <a:prstGeom prst="rect">
            <a:avLst/>
          </a:prstGeom>
        </p:spPr>
      </p:pic>
      <p:sp>
        <p:nvSpPr>
          <p:cNvPr id="11" name="World First &amp; Only…">
            <a:extLst>
              <a:ext uri="{FF2B5EF4-FFF2-40B4-BE49-F238E27FC236}">
                <a16:creationId xmlns:a16="http://schemas.microsoft.com/office/drawing/2014/main" id="{38F95F57-9648-4D56-8078-24A1F5DB024F}"/>
              </a:ext>
            </a:extLst>
          </p:cNvPr>
          <p:cNvSpPr txBox="1"/>
          <p:nvPr/>
        </p:nvSpPr>
        <p:spPr>
          <a:xfrm>
            <a:off x="4270818" y="721288"/>
            <a:ext cx="336566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lnSpc>
                <a:spcPct val="90000"/>
              </a:lnSpc>
              <a:defRPr sz="2400" baseline="12500">
                <a:solidFill>
                  <a:srgbClr val="1C1D1D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세계 최초의 유일한</a:t>
            </a:r>
            <a:endParaRPr lang="en-US" altLang="ko-KR" sz="4000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algn="ctr">
              <a:lnSpc>
                <a:spcPct val="90000"/>
              </a:lnSpc>
              <a:defRPr sz="2400" baseline="12500">
                <a:solidFill>
                  <a:srgbClr val="1C1D1D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웨어러블 </a:t>
            </a:r>
            <a:r>
              <a:rPr lang="en-US" altLang="ko-KR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360</a:t>
            </a:r>
            <a:r>
              <a:rPr lang="ko-KR" altLang="en-US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도</a:t>
            </a:r>
            <a:r>
              <a:rPr lang="en-US" altLang="ko-KR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 </a:t>
            </a:r>
            <a:r>
              <a:rPr lang="ko-KR" altLang="en-US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카메라</a:t>
            </a:r>
            <a:endParaRPr sz="4000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sp>
        <p:nvSpPr>
          <p:cNvPr id="12" name="FITT360 SERIES PRODUCTS LINE">
            <a:extLst>
              <a:ext uri="{FF2B5EF4-FFF2-40B4-BE49-F238E27FC236}">
                <a16:creationId xmlns:a16="http://schemas.microsoft.com/office/drawing/2014/main" id="{911FD223-91B7-4852-9B91-F6D37F3BE2F1}"/>
              </a:ext>
            </a:extLst>
          </p:cNvPr>
          <p:cNvSpPr txBox="1"/>
          <p:nvPr/>
        </p:nvSpPr>
        <p:spPr>
          <a:xfrm>
            <a:off x="4942506" y="1552286"/>
            <a:ext cx="2022283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rPr sz="1800" dirty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FITT360 </a:t>
            </a:r>
            <a:r>
              <a:rPr lang="ko-KR" altLang="en-US" sz="1800" dirty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시리즈 제품 라인업</a:t>
            </a:r>
            <a:endParaRPr sz="1800" dirty="0"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41BAD4B-E402-4642-9F8A-1C3CF28576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4832287"/>
            <a:ext cx="1109474" cy="170688"/>
          </a:xfrm>
          <a:prstGeom prst="rect">
            <a:avLst/>
          </a:prstGeom>
        </p:spPr>
      </p:pic>
      <p:sp>
        <p:nvSpPr>
          <p:cNvPr id="14" name="Conventional 360-degree camera…">
            <a:extLst>
              <a:ext uri="{FF2B5EF4-FFF2-40B4-BE49-F238E27FC236}">
                <a16:creationId xmlns:a16="http://schemas.microsoft.com/office/drawing/2014/main" id="{78906F39-1295-4876-8787-99DB07ECE157}"/>
              </a:ext>
            </a:extLst>
          </p:cNvPr>
          <p:cNvSpPr txBox="1"/>
          <p:nvPr/>
        </p:nvSpPr>
        <p:spPr>
          <a:xfrm>
            <a:off x="631354" y="669481"/>
            <a:ext cx="90678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제품 라인업</a:t>
            </a:r>
            <a:endParaRPr lang="en-US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E14B1B-1930-4596-978C-546A0A14A2CC}"/>
              </a:ext>
            </a:extLst>
          </p:cNvPr>
          <p:cNvSpPr/>
          <p:nvPr/>
        </p:nvSpPr>
        <p:spPr>
          <a:xfrm>
            <a:off x="-18662" y="541179"/>
            <a:ext cx="1847462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191F891-B8C4-4B3D-A011-FD4536D494CE}"/>
              </a:ext>
            </a:extLst>
          </p:cNvPr>
          <p:cNvSpPr/>
          <p:nvPr/>
        </p:nvSpPr>
        <p:spPr>
          <a:xfrm>
            <a:off x="2077509" y="1194592"/>
            <a:ext cx="3713692" cy="1171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넥밴드형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 디자인 및 인체공학적 설계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360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도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VR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 촬영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최대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4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명과 실시간 동시 통화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(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리얼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360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연동 시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라이브 스트리밍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유튜브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페이스북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) 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CAF883DC-0B16-445F-9C87-C0A013311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385" y="3262493"/>
            <a:ext cx="1561021" cy="306086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1715E633-155F-49E4-A47A-8E4E67A95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959" y="3185508"/>
            <a:ext cx="2334453" cy="311079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D3C2C024-C75E-406F-93C0-02F18B2C1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6550" y="3222172"/>
            <a:ext cx="2241784" cy="3078999"/>
          </a:xfrm>
          <a:prstGeom prst="rect">
            <a:avLst/>
          </a:prstGeom>
        </p:spPr>
      </p:pic>
      <p:sp>
        <p:nvSpPr>
          <p:cNvPr id="12" name="Conventional 360-degree camera…">
            <a:extLst>
              <a:ext uri="{FF2B5EF4-FFF2-40B4-BE49-F238E27FC236}">
                <a16:creationId xmlns:a16="http://schemas.microsoft.com/office/drawing/2014/main" id="{18ACC2E7-3CF7-49E5-9ABA-8D9472019CFD}"/>
              </a:ext>
            </a:extLst>
          </p:cNvPr>
          <p:cNvSpPr txBox="1"/>
          <p:nvPr/>
        </p:nvSpPr>
        <p:spPr>
          <a:xfrm>
            <a:off x="631354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제품 강점</a:t>
            </a:r>
            <a:endParaRPr lang="en-US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sp>
        <p:nvSpPr>
          <p:cNvPr id="9" name="World First &amp; Only…">
            <a:extLst>
              <a:ext uri="{FF2B5EF4-FFF2-40B4-BE49-F238E27FC236}">
                <a16:creationId xmlns:a16="http://schemas.microsoft.com/office/drawing/2014/main" id="{2A04B9DF-E8F7-44B0-8637-77CC098A2A3C}"/>
              </a:ext>
            </a:extLst>
          </p:cNvPr>
          <p:cNvSpPr txBox="1"/>
          <p:nvPr/>
        </p:nvSpPr>
        <p:spPr>
          <a:xfrm>
            <a:off x="2002277" y="705657"/>
            <a:ext cx="4070985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lnSpc>
                <a:spcPct val="90000"/>
              </a:lnSpc>
              <a:defRPr sz="2400" baseline="12500">
                <a:solidFill>
                  <a:srgbClr val="1C1D1D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두 손이 자유로운 </a:t>
            </a:r>
            <a:r>
              <a:rPr lang="en-US" altLang="ko-KR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360</a:t>
            </a:r>
            <a:r>
              <a:rPr lang="ko-KR" altLang="en-US" sz="4000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카메라</a:t>
            </a:r>
            <a:endParaRPr sz="4000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939301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1CE6FA3C-0533-4442-856C-5F24BC7A251E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BD40900-174D-4B16-BE74-D35FFF7C2D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0" t="89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DF66C23-2F19-4B12-8787-011F6A19A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2" y="1116738"/>
            <a:ext cx="2834980" cy="1256004"/>
          </a:xfrm>
          <a:prstGeom prst="rect">
            <a:avLst/>
          </a:prstGeom>
        </p:spPr>
      </p:pic>
      <p:sp>
        <p:nvSpPr>
          <p:cNvPr id="13" name="FITT360 SERIES PRODUCTS LINE">
            <a:extLst>
              <a:ext uri="{FF2B5EF4-FFF2-40B4-BE49-F238E27FC236}">
                <a16:creationId xmlns:a16="http://schemas.microsoft.com/office/drawing/2014/main" id="{2EE62965-1348-4DE2-9912-2CE2EB35012F}"/>
              </a:ext>
            </a:extLst>
          </p:cNvPr>
          <p:cNvSpPr txBox="1"/>
          <p:nvPr/>
        </p:nvSpPr>
        <p:spPr>
          <a:xfrm>
            <a:off x="631354" y="2068028"/>
            <a:ext cx="5928865" cy="664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400"/>
              </a:lnSpc>
            </a:pPr>
            <a:r>
              <a:rPr lang="en-US" sz="180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FITT360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은 인체 중 가장 흔들림이 적은 목에 꼭 맞도록 설계되었습니다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. </a:t>
            </a:r>
          </a:p>
          <a:p>
            <a:pPr algn="l">
              <a:lnSpc>
                <a:spcPts val="2400"/>
              </a:lnSpc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총 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3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개의 카메라로 자동 </a:t>
            </a:r>
            <a:r>
              <a:rPr lang="ko-KR" altLang="en-US" sz="1800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스티칭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(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합성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)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된 주변 풍경을 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360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도의 영상으로 저장합니다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.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 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</a:endParaRPr>
          </a:p>
        </p:txBody>
      </p:sp>
      <p:sp>
        <p:nvSpPr>
          <p:cNvPr id="3" name="FITT360 SERIES PRODUCTS LINE">
            <a:extLst>
              <a:ext uri="{FF2B5EF4-FFF2-40B4-BE49-F238E27FC236}">
                <a16:creationId xmlns:a16="http://schemas.microsoft.com/office/drawing/2014/main" id="{55BFCEED-0CC6-4D62-9336-76F4AA02B74A}"/>
              </a:ext>
            </a:extLst>
          </p:cNvPr>
          <p:cNvSpPr txBox="1"/>
          <p:nvPr/>
        </p:nvSpPr>
        <p:spPr>
          <a:xfrm>
            <a:off x="631354" y="3026358"/>
            <a:ext cx="691854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</a:rPr>
              <a:t>제품 상세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Bold" panose="020B0800000000000000" pitchFamily="34" charset="-127"/>
              <a:ea typeface="Noto Sans CJK JP Bold" panose="020B0800000000000000" pitchFamily="34" charset="-127"/>
            </a:endParaRPr>
          </a:p>
        </p:txBody>
      </p:sp>
      <p:sp>
        <p:nvSpPr>
          <p:cNvPr id="14" name="Conventional 360-degree camera…">
            <a:extLst>
              <a:ext uri="{FF2B5EF4-FFF2-40B4-BE49-F238E27FC236}">
                <a16:creationId xmlns:a16="http://schemas.microsoft.com/office/drawing/2014/main" id="{BBFB9A0D-F2FF-4655-93C5-9DF89CF66A62}"/>
              </a:ext>
            </a:extLst>
          </p:cNvPr>
          <p:cNvSpPr txBox="1"/>
          <p:nvPr/>
        </p:nvSpPr>
        <p:spPr>
          <a:xfrm>
            <a:off x="631354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FITT360</a:t>
            </a:r>
          </a:p>
        </p:txBody>
      </p:sp>
      <p:sp>
        <p:nvSpPr>
          <p:cNvPr id="16" name="FITT360 SERIES PRODUCTS LINE">
            <a:extLst>
              <a:ext uri="{FF2B5EF4-FFF2-40B4-BE49-F238E27FC236}">
                <a16:creationId xmlns:a16="http://schemas.microsoft.com/office/drawing/2014/main" id="{8BC9BD44-5146-4291-8BBA-99D085356ED7}"/>
              </a:ext>
            </a:extLst>
          </p:cNvPr>
          <p:cNvSpPr txBox="1"/>
          <p:nvPr/>
        </p:nvSpPr>
        <p:spPr>
          <a:xfrm>
            <a:off x="631354" y="3336621"/>
            <a:ext cx="1369925" cy="67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카메라 화질</a:t>
            </a: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: 4K</a:t>
            </a:r>
          </a:p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배터리</a:t>
            </a: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: 60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분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7" name="FITT360 SERIES PRODUCTS LINE">
            <a:extLst>
              <a:ext uri="{FF2B5EF4-FFF2-40B4-BE49-F238E27FC236}">
                <a16:creationId xmlns:a16="http://schemas.microsoft.com/office/drawing/2014/main" id="{CA9B82E7-5CE4-4127-A30E-FAB4F9A22F67}"/>
              </a:ext>
            </a:extLst>
          </p:cNvPr>
          <p:cNvSpPr txBox="1"/>
          <p:nvPr/>
        </p:nvSpPr>
        <p:spPr>
          <a:xfrm>
            <a:off x="3246660" y="3336620"/>
            <a:ext cx="2270812" cy="67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무선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LAN</a:t>
            </a: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&amp;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블루투스</a:t>
            </a: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네트워킹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USB C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충전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8" name="FITT360 SERIES PRODUCTS LINE">
            <a:extLst>
              <a:ext uri="{FF2B5EF4-FFF2-40B4-BE49-F238E27FC236}">
                <a16:creationId xmlns:a16="http://schemas.microsoft.com/office/drawing/2014/main" id="{2055CC8B-F11F-4781-A34F-C82893DEA0AE}"/>
              </a:ext>
            </a:extLst>
          </p:cNvPr>
          <p:cNvSpPr txBox="1"/>
          <p:nvPr/>
        </p:nvSpPr>
        <p:spPr>
          <a:xfrm>
            <a:off x="622671" y="4110295"/>
            <a:ext cx="691854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</a:rPr>
              <a:t>주요 기능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Bold" panose="020B0800000000000000" pitchFamily="34" charset="-127"/>
              <a:ea typeface="Noto Sans CJK JP Bold" panose="020B0800000000000000" pitchFamily="34" charset="-127"/>
            </a:endParaRPr>
          </a:p>
        </p:txBody>
      </p:sp>
      <p:sp>
        <p:nvSpPr>
          <p:cNvPr id="19" name="FITT360 SERIES PRODUCTS LINE">
            <a:extLst>
              <a:ext uri="{FF2B5EF4-FFF2-40B4-BE49-F238E27FC236}">
                <a16:creationId xmlns:a16="http://schemas.microsoft.com/office/drawing/2014/main" id="{C4A1D377-2129-4171-87EB-0AD41CB56701}"/>
              </a:ext>
            </a:extLst>
          </p:cNvPr>
          <p:cNvSpPr txBox="1"/>
          <p:nvPr/>
        </p:nvSpPr>
        <p:spPr>
          <a:xfrm>
            <a:off x="622671" y="4423764"/>
            <a:ext cx="1882886" cy="664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360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도 영상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/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사진 촬영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자동 </a:t>
            </a:r>
            <a:r>
              <a:rPr lang="ko-KR" altLang="en-US" sz="1800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스티칭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21" name="FITT360 SERIES PRODUCTS LINE">
            <a:extLst>
              <a:ext uri="{FF2B5EF4-FFF2-40B4-BE49-F238E27FC236}">
                <a16:creationId xmlns:a16="http://schemas.microsoft.com/office/drawing/2014/main" id="{A11A6A17-AB18-4793-A1AF-F084497D0C70}"/>
              </a:ext>
            </a:extLst>
          </p:cNvPr>
          <p:cNvSpPr txBox="1"/>
          <p:nvPr/>
        </p:nvSpPr>
        <p:spPr>
          <a:xfrm>
            <a:off x="3246660" y="4756002"/>
            <a:ext cx="2012728" cy="363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블루투스 헤드셋</a:t>
            </a: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(3.5mm)</a:t>
            </a:r>
          </a:p>
        </p:txBody>
      </p:sp>
      <p:sp>
        <p:nvSpPr>
          <p:cNvPr id="24" name="FITT360 SERIES PRODUCTS LINE">
            <a:extLst>
              <a:ext uri="{FF2B5EF4-FFF2-40B4-BE49-F238E27FC236}">
                <a16:creationId xmlns:a16="http://schemas.microsoft.com/office/drawing/2014/main" id="{4C358629-5529-45CF-A6BF-0372CFC223E3}"/>
              </a:ext>
            </a:extLst>
          </p:cNvPr>
          <p:cNvSpPr txBox="1"/>
          <p:nvPr/>
        </p:nvSpPr>
        <p:spPr>
          <a:xfrm>
            <a:off x="622671" y="5205559"/>
            <a:ext cx="374459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</a:rPr>
              <a:t>색상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Bold" panose="020B0800000000000000" pitchFamily="34" charset="-127"/>
              <a:ea typeface="Noto Sans CJK JP Bold" panose="020B0800000000000000" pitchFamily="34" charset="-127"/>
            </a:endParaRPr>
          </a:p>
        </p:txBody>
      </p:sp>
      <p:sp>
        <p:nvSpPr>
          <p:cNvPr id="25" name="FITT360 SERIES PRODUCTS LINE">
            <a:extLst>
              <a:ext uri="{FF2B5EF4-FFF2-40B4-BE49-F238E27FC236}">
                <a16:creationId xmlns:a16="http://schemas.microsoft.com/office/drawing/2014/main" id="{ADD532DF-820F-4BCF-BC20-E67A8E1B0564}"/>
              </a:ext>
            </a:extLst>
          </p:cNvPr>
          <p:cNvSpPr txBox="1"/>
          <p:nvPr/>
        </p:nvSpPr>
        <p:spPr>
          <a:xfrm>
            <a:off x="921434" y="5559708"/>
            <a:ext cx="374459" cy="363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400"/>
              </a:lnSpc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블랙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26" name="FITT360 SERIES PRODUCTS LINE">
            <a:extLst>
              <a:ext uri="{FF2B5EF4-FFF2-40B4-BE49-F238E27FC236}">
                <a16:creationId xmlns:a16="http://schemas.microsoft.com/office/drawing/2014/main" id="{8A219A44-B804-449B-88B3-5B763CD98DBA}"/>
              </a:ext>
            </a:extLst>
          </p:cNvPr>
          <p:cNvSpPr txBox="1"/>
          <p:nvPr/>
        </p:nvSpPr>
        <p:spPr>
          <a:xfrm>
            <a:off x="1996700" y="5568526"/>
            <a:ext cx="374459" cy="363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400"/>
              </a:lnSpc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민트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27" name="FITT360 SERIES PRODUCTS LINE">
            <a:extLst>
              <a:ext uri="{FF2B5EF4-FFF2-40B4-BE49-F238E27FC236}">
                <a16:creationId xmlns:a16="http://schemas.microsoft.com/office/drawing/2014/main" id="{47EC4420-5485-448C-AE17-FBC353C9505B}"/>
              </a:ext>
            </a:extLst>
          </p:cNvPr>
          <p:cNvSpPr txBox="1"/>
          <p:nvPr/>
        </p:nvSpPr>
        <p:spPr>
          <a:xfrm>
            <a:off x="3134323" y="5559705"/>
            <a:ext cx="374459" cy="363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400"/>
              </a:lnSpc>
            </a:pP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골드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1E4A397D-6797-4525-9EE2-E9195345A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374" y="5648431"/>
            <a:ext cx="161925" cy="161925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0A03908E-018B-46AE-A5E0-7AC42789A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0476" y="5660300"/>
            <a:ext cx="161925" cy="161925"/>
          </a:xfrm>
          <a:prstGeom prst="rect">
            <a:avLst/>
          </a:prstGeom>
        </p:spPr>
      </p:pic>
      <p:sp>
        <p:nvSpPr>
          <p:cNvPr id="20" name="FITT360 SERIES PRODUCTS LINE">
            <a:extLst>
              <a:ext uri="{FF2B5EF4-FFF2-40B4-BE49-F238E27FC236}">
                <a16:creationId xmlns:a16="http://schemas.microsoft.com/office/drawing/2014/main" id="{287BBB49-5E57-43B3-A304-80538365FE0C}"/>
              </a:ext>
            </a:extLst>
          </p:cNvPr>
          <p:cNvSpPr txBox="1"/>
          <p:nvPr/>
        </p:nvSpPr>
        <p:spPr>
          <a:xfrm>
            <a:off x="3237977" y="4401837"/>
            <a:ext cx="3166891" cy="363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marL="285750" indent="-285750" algn="l">
              <a:lnSpc>
                <a:spcPts val="2400"/>
              </a:lnSpc>
              <a:buFontTx/>
              <a:buChar char="-"/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4K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라이브 스트리밍</a:t>
            </a: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(YouTube, Facebook)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8868857-66B5-496B-8B64-6D0A931BE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4120" y="5627849"/>
            <a:ext cx="185547" cy="20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106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9D8E0E4-C59B-4865-9F66-7F664DFB8E42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3074" name="Picture 2" descr="ì´ë¯¸ì§: ì¬ë 1ëª ì´ì">
            <a:extLst>
              <a:ext uri="{FF2B5EF4-FFF2-40B4-BE49-F238E27FC236}">
                <a16:creationId xmlns:a16="http://schemas.microsoft.com/office/drawing/2014/main" id="{76B8CEEB-0067-4727-B919-87B8AECE3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0"/>
            <a:ext cx="799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ventional 360-degree camera…">
            <a:extLst>
              <a:ext uri="{FF2B5EF4-FFF2-40B4-BE49-F238E27FC236}">
                <a16:creationId xmlns:a16="http://schemas.microsoft.com/office/drawing/2014/main" id="{D2C91DC3-8482-403D-B45F-08DF69DD5261}"/>
              </a:ext>
            </a:extLst>
          </p:cNvPr>
          <p:cNvSpPr txBox="1"/>
          <p:nvPr/>
        </p:nvSpPr>
        <p:spPr>
          <a:xfrm>
            <a:off x="631354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FITT360</a:t>
            </a:r>
          </a:p>
        </p:txBody>
      </p:sp>
    </p:spTree>
    <p:extLst>
      <p:ext uri="{BB962C8B-B14F-4D97-AF65-F5344CB8AC3E}">
        <p14:creationId xmlns:p14="http://schemas.microsoft.com/office/powerpoint/2010/main" val="45912709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C6578B2-3280-45AA-96E5-6738616564D5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4098" name="Picture 2" descr="ì´ë¯¸ì§: ì¬ë 1ëª, ìê³  ìì, íì¤í¸, ì¤ì¸">
            <a:extLst>
              <a:ext uri="{FF2B5EF4-FFF2-40B4-BE49-F238E27FC236}">
                <a16:creationId xmlns:a16="http://schemas.microsoft.com/office/drawing/2014/main" id="{218838D7-8EBF-490C-9ED5-80BCDD7C3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0"/>
            <a:ext cx="799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ventional 360-degree camera…">
            <a:extLst>
              <a:ext uri="{FF2B5EF4-FFF2-40B4-BE49-F238E27FC236}">
                <a16:creationId xmlns:a16="http://schemas.microsoft.com/office/drawing/2014/main" id="{FD848287-53D0-49AC-B062-375E14BDBB35}"/>
              </a:ext>
            </a:extLst>
          </p:cNvPr>
          <p:cNvSpPr txBox="1"/>
          <p:nvPr/>
        </p:nvSpPr>
        <p:spPr>
          <a:xfrm>
            <a:off x="631354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FITT360</a:t>
            </a:r>
          </a:p>
        </p:txBody>
      </p:sp>
    </p:spTree>
    <p:extLst>
      <p:ext uri="{BB962C8B-B14F-4D97-AF65-F5344CB8AC3E}">
        <p14:creationId xmlns:p14="http://schemas.microsoft.com/office/powerpoint/2010/main" val="341888383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EF182AC-3805-4CA6-A7A9-DE0BA6702BA1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5122" name="Picture 2" descr="ì´ë¯¸ì§: ì¬ë 1ëª ì´ì, ìì°, ì¤ì¸">
            <a:extLst>
              <a:ext uri="{FF2B5EF4-FFF2-40B4-BE49-F238E27FC236}">
                <a16:creationId xmlns:a16="http://schemas.microsoft.com/office/drawing/2014/main" id="{9A88BAD9-4EEC-47AB-A009-5FC54E97B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0"/>
            <a:ext cx="7999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ventional 360-degree camera…">
            <a:extLst>
              <a:ext uri="{FF2B5EF4-FFF2-40B4-BE49-F238E27FC236}">
                <a16:creationId xmlns:a16="http://schemas.microsoft.com/office/drawing/2014/main" id="{33DE65FC-F6E4-40A5-BA94-BC8D181C60E8}"/>
              </a:ext>
            </a:extLst>
          </p:cNvPr>
          <p:cNvSpPr txBox="1"/>
          <p:nvPr/>
        </p:nvSpPr>
        <p:spPr>
          <a:xfrm>
            <a:off x="631354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FITT360</a:t>
            </a:r>
          </a:p>
        </p:txBody>
      </p:sp>
    </p:spTree>
    <p:extLst>
      <p:ext uri="{BB962C8B-B14F-4D97-AF65-F5344CB8AC3E}">
        <p14:creationId xmlns:p14="http://schemas.microsoft.com/office/powerpoint/2010/main" val="208525306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6940210-97C7-4D1C-BFAD-B1EF87026CCD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3" name="FITT360 SERIES PRODUCTS LINE">
            <a:extLst>
              <a:ext uri="{FF2B5EF4-FFF2-40B4-BE49-F238E27FC236}">
                <a16:creationId xmlns:a16="http://schemas.microsoft.com/office/drawing/2014/main" id="{2EE62965-1348-4DE2-9912-2CE2EB35012F}"/>
              </a:ext>
            </a:extLst>
          </p:cNvPr>
          <p:cNvSpPr txBox="1"/>
          <p:nvPr/>
        </p:nvSpPr>
        <p:spPr>
          <a:xfrm>
            <a:off x="673827" y="2764705"/>
            <a:ext cx="6061914" cy="1287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400"/>
              </a:lnSpc>
            </a:pPr>
            <a:r>
              <a:rPr lang="en-US" altLang="ko-KR" sz="180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NEXX360</a:t>
            </a:r>
            <a:r>
              <a:rPr lang="ko-KR" altLang="en-US" sz="180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은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360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도로 현장을 촬영할 수 있는 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  <a:p>
            <a:pPr algn="l">
              <a:lnSpc>
                <a:spcPts val="2400"/>
              </a:lnSpc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세계 최초의 유일한 고성능 바디 카메라입니다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. </a:t>
            </a:r>
          </a:p>
          <a:p>
            <a:pPr algn="l">
              <a:lnSpc>
                <a:spcPts val="2400"/>
              </a:lnSpc>
            </a:pP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NEXX360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은 편안하게 목에 착용하여 효과적으로 전방향에서의 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  <a:p>
            <a:pPr algn="l">
              <a:lnSpc>
                <a:spcPts val="2400"/>
              </a:lnSpc>
            </a:pP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채증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(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採證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)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이 가능하도록 설계되었습니다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. </a:t>
            </a:r>
            <a:endParaRPr 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" name="FITT360 SERIES PRODUCTS LINE">
            <a:extLst>
              <a:ext uri="{FF2B5EF4-FFF2-40B4-BE49-F238E27FC236}">
                <a16:creationId xmlns:a16="http://schemas.microsoft.com/office/drawing/2014/main" id="{55BFCEED-0CC6-4D62-9336-76F4AA02B74A}"/>
              </a:ext>
            </a:extLst>
          </p:cNvPr>
          <p:cNvSpPr txBox="1"/>
          <p:nvPr/>
        </p:nvSpPr>
        <p:spPr>
          <a:xfrm>
            <a:off x="696666" y="4411466"/>
            <a:ext cx="691854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ko-KR" altLang="en-US" sz="180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</a:rPr>
              <a:t>주요 기능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Bold" panose="020B0800000000000000" pitchFamily="34" charset="-127"/>
              <a:ea typeface="Noto Sans CJK JP Bold" panose="020B0800000000000000" pitchFamily="34" charset="-127"/>
            </a:endParaRPr>
          </a:p>
        </p:txBody>
      </p:sp>
      <p:sp>
        <p:nvSpPr>
          <p:cNvPr id="4" name="FITT360 SERIES PRODUCTS LINE">
            <a:extLst>
              <a:ext uri="{FF2B5EF4-FFF2-40B4-BE49-F238E27FC236}">
                <a16:creationId xmlns:a16="http://schemas.microsoft.com/office/drawing/2014/main" id="{CD32809C-2EB1-4136-8632-2FC62DF799F5}"/>
              </a:ext>
            </a:extLst>
          </p:cNvPr>
          <p:cNvSpPr txBox="1"/>
          <p:nvPr/>
        </p:nvSpPr>
        <p:spPr>
          <a:xfrm>
            <a:off x="962973" y="4800227"/>
            <a:ext cx="879406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- 360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도 촬영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5" name="FITT360 SERIES PRODUCTS LINE">
            <a:extLst>
              <a:ext uri="{FF2B5EF4-FFF2-40B4-BE49-F238E27FC236}">
                <a16:creationId xmlns:a16="http://schemas.microsoft.com/office/drawing/2014/main" id="{0543A405-9D0D-4663-9175-5DF14B0A57C6}"/>
              </a:ext>
            </a:extLst>
          </p:cNvPr>
          <p:cNvSpPr txBox="1"/>
          <p:nvPr/>
        </p:nvSpPr>
        <p:spPr>
          <a:xfrm>
            <a:off x="3285783" y="4837623"/>
            <a:ext cx="1265729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안정된 영상 녹화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6" name="FITT360 SERIES PRODUCTS LINE">
            <a:extLst>
              <a:ext uri="{FF2B5EF4-FFF2-40B4-BE49-F238E27FC236}">
                <a16:creationId xmlns:a16="http://schemas.microsoft.com/office/drawing/2014/main" id="{0614A376-0953-4ADF-B191-870EBB14224A}"/>
              </a:ext>
            </a:extLst>
          </p:cNvPr>
          <p:cNvSpPr txBox="1"/>
          <p:nvPr/>
        </p:nvSpPr>
        <p:spPr>
          <a:xfrm>
            <a:off x="962973" y="5204232"/>
            <a:ext cx="1232067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실시간 영상 전송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7" name="FITT360 SERIES PRODUCTS LINE">
            <a:extLst>
              <a:ext uri="{FF2B5EF4-FFF2-40B4-BE49-F238E27FC236}">
                <a16:creationId xmlns:a16="http://schemas.microsoft.com/office/drawing/2014/main" id="{B94A217D-7352-45E9-8AAB-F57911147621}"/>
              </a:ext>
            </a:extLst>
          </p:cNvPr>
          <p:cNvSpPr txBox="1"/>
          <p:nvPr/>
        </p:nvSpPr>
        <p:spPr>
          <a:xfrm>
            <a:off x="3285783" y="5223178"/>
            <a:ext cx="1124665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쉽고 빠른 연결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334C368-1A13-4DB9-BA9F-38B75BDBB2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063"/>
          <a:stretch/>
        </p:blipFill>
        <p:spPr>
          <a:xfrm>
            <a:off x="7269250" y="81102"/>
            <a:ext cx="4922750" cy="6776898"/>
          </a:xfrm>
          <a:prstGeom prst="rect">
            <a:avLst/>
          </a:prstGeom>
        </p:spPr>
      </p:pic>
      <p:sp>
        <p:nvSpPr>
          <p:cNvPr id="14" name="Conventional 360-degree camera…">
            <a:extLst>
              <a:ext uri="{FF2B5EF4-FFF2-40B4-BE49-F238E27FC236}">
                <a16:creationId xmlns:a16="http://schemas.microsoft.com/office/drawing/2014/main" id="{BBFB9A0D-F2FF-4655-93C5-9DF89CF66A62}"/>
              </a:ext>
            </a:extLst>
          </p:cNvPr>
          <p:cNvSpPr txBox="1"/>
          <p:nvPr/>
        </p:nvSpPr>
        <p:spPr>
          <a:xfrm>
            <a:off x="631354" y="669481"/>
            <a:ext cx="85497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nexx360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BE982B2-402F-43E4-8016-0CDF8564A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66" y="1538417"/>
            <a:ext cx="5293070" cy="814319"/>
          </a:xfrm>
          <a:prstGeom prst="rect">
            <a:avLst/>
          </a:prstGeom>
        </p:spPr>
      </p:pic>
      <p:sp>
        <p:nvSpPr>
          <p:cNvPr id="15" name="FITT360 SERIES PRODUCTS LINE">
            <a:extLst>
              <a:ext uri="{FF2B5EF4-FFF2-40B4-BE49-F238E27FC236}">
                <a16:creationId xmlns:a16="http://schemas.microsoft.com/office/drawing/2014/main" id="{97DFBDC8-EFB9-46BA-B26C-D2EBF8841975}"/>
              </a:ext>
            </a:extLst>
          </p:cNvPr>
          <p:cNvSpPr txBox="1"/>
          <p:nvPr/>
        </p:nvSpPr>
        <p:spPr>
          <a:xfrm>
            <a:off x="3285783" y="5615145"/>
            <a:ext cx="1179167" cy="39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 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LTE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및 </a:t>
            </a:r>
            <a:r>
              <a:rPr lang="en-US" altLang="ko-KR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5G 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연결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  <p:sp>
        <p:nvSpPr>
          <p:cNvPr id="16" name="FITT360 SERIES PRODUCTS LINE">
            <a:extLst>
              <a:ext uri="{FF2B5EF4-FFF2-40B4-BE49-F238E27FC236}">
                <a16:creationId xmlns:a16="http://schemas.microsoft.com/office/drawing/2014/main" id="{F0076A51-4973-406B-A0F1-49F8E99CCA7B}"/>
              </a:ext>
            </a:extLst>
          </p:cNvPr>
          <p:cNvSpPr txBox="1"/>
          <p:nvPr/>
        </p:nvSpPr>
        <p:spPr>
          <a:xfrm>
            <a:off x="957432" y="5576222"/>
            <a:ext cx="1911740" cy="385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lnSpc>
                <a:spcPct val="90000"/>
              </a:lnSpc>
              <a:defRPr sz="1400" spc="70" baseline="21428">
                <a:solidFill>
                  <a:schemeClr val="accent3">
                    <a:lumOff val="-12941"/>
                  </a:schemeClr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algn="l">
              <a:lnSpc>
                <a:spcPts val="2700"/>
              </a:lnSpc>
            </a:pPr>
            <a:r>
              <a:rPr 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- </a:t>
            </a:r>
            <a:r>
              <a:rPr lang="ko-KR" altLang="en-US" sz="1800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넥밴드</a:t>
            </a:r>
            <a:r>
              <a:rPr lang="ko-KR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 형태 편리한 착용</a:t>
            </a:r>
            <a:endParaRPr sz="1800" spc="0" dirty="0">
              <a:solidFill>
                <a:schemeClr val="tx1">
                  <a:lumMod val="75000"/>
                  <a:lumOff val="25000"/>
                </a:schemeClr>
              </a:solidFill>
              <a:latin typeface="Noto Sans CJK JP Light" panose="020B0300000000000000" pitchFamily="34" charset="-127"/>
              <a:ea typeface="Noto Sans CJK JP Light" panose="020B03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954224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id="{45E7231C-FE35-463D-9156-33E741C03FDB}"/>
              </a:ext>
            </a:extLst>
          </p:cNvPr>
          <p:cNvSpPr/>
          <p:nvPr/>
        </p:nvSpPr>
        <p:spPr>
          <a:xfrm>
            <a:off x="627316" y="4149553"/>
            <a:ext cx="3137397" cy="793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 hangingPunct="0">
              <a:lnSpc>
                <a:spcPts val="2900"/>
              </a:lnSpc>
            </a:pPr>
            <a:r>
              <a:rPr lang="ko-KR" altLang="en-US" b="1" dirty="0">
                <a:solidFill>
                  <a:srgbClr val="F3C7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사각지대 없는 웨어러블 </a:t>
            </a:r>
            <a:r>
              <a:rPr lang="en-US" altLang="ko-KR" b="1" dirty="0">
                <a:solidFill>
                  <a:srgbClr val="F3C7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360</a:t>
            </a:r>
          </a:p>
          <a:p>
            <a:pPr latinLnBrk="0" hangingPunct="0">
              <a:lnSpc>
                <a:spcPts val="2900"/>
              </a:lnSpc>
            </a:pPr>
            <a:r>
              <a:rPr lang="ko-KR" altLang="en-US" b="1" dirty="0">
                <a:solidFill>
                  <a:srgbClr val="F3C7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촬영 솔루션</a:t>
            </a:r>
            <a:endParaRPr lang="en-US" altLang="ko-KR" b="1" dirty="0">
              <a:solidFill>
                <a:srgbClr val="F3C72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맑은 고딕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908AFD-EE7B-4F0F-8FD9-AA0A88985667}"/>
              </a:ext>
            </a:extLst>
          </p:cNvPr>
          <p:cNvSpPr txBox="1"/>
          <p:nvPr/>
        </p:nvSpPr>
        <p:spPr>
          <a:xfrm>
            <a:off x="4439870" y="4612826"/>
            <a:ext cx="790271" cy="239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</a:rPr>
              <a:t>Camera 02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9BB7E4-B824-430D-8CC1-1FDDD7835B36}"/>
              </a:ext>
            </a:extLst>
          </p:cNvPr>
          <p:cNvSpPr txBox="1"/>
          <p:nvPr/>
        </p:nvSpPr>
        <p:spPr>
          <a:xfrm>
            <a:off x="9832428" y="4612826"/>
            <a:ext cx="790271" cy="239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</a:rPr>
              <a:t>Camera 03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DA8D7E-9597-44B4-BF7E-3AD92FF52470}"/>
              </a:ext>
            </a:extLst>
          </p:cNvPr>
          <p:cNvSpPr txBox="1"/>
          <p:nvPr/>
        </p:nvSpPr>
        <p:spPr>
          <a:xfrm>
            <a:off x="4448726" y="2176336"/>
            <a:ext cx="790271" cy="239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</a:rPr>
              <a:t>Camera 01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F6831F-AEE0-4A16-970F-69003DDE165A}"/>
              </a:ext>
            </a:extLst>
          </p:cNvPr>
          <p:cNvSpPr txBox="1"/>
          <p:nvPr/>
        </p:nvSpPr>
        <p:spPr>
          <a:xfrm>
            <a:off x="9856609" y="2176336"/>
            <a:ext cx="790271" cy="239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</a:rPr>
              <a:t>Camera 04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20BE3F6-BD66-4B50-ADFC-28C2F97EB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078" y="691046"/>
            <a:ext cx="2681486" cy="14309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14EA929-1028-43E8-AD63-44F80F83E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0689" y="667666"/>
            <a:ext cx="2732009" cy="145847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70B867B-9FAC-402A-B8FC-2EB2464BA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954" y="4909207"/>
            <a:ext cx="2732010" cy="143426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590D6865-415A-4333-ABD3-AD47985D6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0688" y="4906477"/>
            <a:ext cx="2732010" cy="1436997"/>
          </a:xfrm>
          <a:prstGeom prst="rect">
            <a:avLst/>
          </a:prstGeom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82A2062F-33BA-4E2C-B4E4-7592C125EC4A}"/>
              </a:ext>
            </a:extLst>
          </p:cNvPr>
          <p:cNvSpPr/>
          <p:nvPr/>
        </p:nvSpPr>
        <p:spPr>
          <a:xfrm>
            <a:off x="4394579" y="615729"/>
            <a:ext cx="6339385" cy="1560607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42FFEA0-1FF5-478F-90AE-847BF7D73652}"/>
              </a:ext>
            </a:extLst>
          </p:cNvPr>
          <p:cNvSpPr/>
          <p:nvPr/>
        </p:nvSpPr>
        <p:spPr>
          <a:xfrm>
            <a:off x="4394579" y="4847355"/>
            <a:ext cx="6339385" cy="1560607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9D33272-DB94-4BB4-A6AD-FE9C163FB3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t="5050" r="5487" b="13048"/>
          <a:stretch/>
        </p:blipFill>
        <p:spPr>
          <a:xfrm rot="10800000">
            <a:off x="5481892" y="1656770"/>
            <a:ext cx="3948439" cy="3884775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8776976C-DBFC-41EA-B1DF-2DC0D6599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694" y="2600985"/>
            <a:ext cx="2329763" cy="368150"/>
          </a:xfrm>
          <a:prstGeom prst="rect">
            <a:avLst/>
          </a:prstGeom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4A65965A-F39B-48BD-8EA2-75C4B0A677E8}"/>
              </a:ext>
            </a:extLst>
          </p:cNvPr>
          <p:cNvSpPr/>
          <p:nvPr/>
        </p:nvSpPr>
        <p:spPr>
          <a:xfrm>
            <a:off x="668260" y="2950117"/>
            <a:ext cx="2018501" cy="4047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 hangingPunct="0">
              <a:lnSpc>
                <a:spcPts val="29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move on your perspective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  <a:sym typeface="맑은 고딕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B24F7FF-FF56-4141-84CD-4B3B0FA1DB29}"/>
              </a:ext>
            </a:extLst>
          </p:cNvPr>
          <p:cNvSpPr/>
          <p:nvPr/>
        </p:nvSpPr>
        <p:spPr>
          <a:xfrm>
            <a:off x="765694" y="3923167"/>
            <a:ext cx="544946" cy="45719"/>
          </a:xfrm>
          <a:prstGeom prst="rect">
            <a:avLst/>
          </a:prstGeom>
          <a:solidFill>
            <a:srgbClr val="FB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11F96E9-87A2-4BB4-9B38-0893113E253C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3" name="Conventional 360-degree camera…">
            <a:extLst>
              <a:ext uri="{FF2B5EF4-FFF2-40B4-BE49-F238E27FC236}">
                <a16:creationId xmlns:a16="http://schemas.microsoft.com/office/drawing/2014/main" id="{14C3D982-AA89-49AF-BA8E-4E3CFA8C57FD}"/>
              </a:ext>
            </a:extLst>
          </p:cNvPr>
          <p:cNvSpPr txBox="1"/>
          <p:nvPr/>
        </p:nvSpPr>
        <p:spPr>
          <a:xfrm>
            <a:off x="631354" y="669481"/>
            <a:ext cx="85497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Nexx360</a:t>
            </a:r>
          </a:p>
        </p:txBody>
      </p:sp>
    </p:spTree>
    <p:extLst>
      <p:ext uri="{BB962C8B-B14F-4D97-AF65-F5344CB8AC3E}">
        <p14:creationId xmlns:p14="http://schemas.microsoft.com/office/powerpoint/2010/main" val="318008705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2EC30486-0A6B-4A4D-88EC-1FC1015BCF7C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5" name="Conventional 360-degree camera…">
            <a:extLst>
              <a:ext uri="{FF2B5EF4-FFF2-40B4-BE49-F238E27FC236}">
                <a16:creationId xmlns:a16="http://schemas.microsoft.com/office/drawing/2014/main" id="{A053110E-B586-4955-B64C-76E31B648B87}"/>
              </a:ext>
            </a:extLst>
          </p:cNvPr>
          <p:cNvSpPr txBox="1"/>
          <p:nvPr/>
        </p:nvSpPr>
        <p:spPr>
          <a:xfrm>
            <a:off x="631352" y="669481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특허</a:t>
            </a:r>
            <a:r>
              <a:rPr lang="en-US" altLang="ko-KR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/</a:t>
            </a: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기술</a:t>
            </a:r>
            <a:endParaRPr lang="en-US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EEBB0664-7942-464C-8DBE-00FF1165E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847199"/>
              </p:ext>
            </p:extLst>
          </p:nvPr>
        </p:nvGraphicFramePr>
        <p:xfrm>
          <a:off x="631353" y="4891619"/>
          <a:ext cx="10903418" cy="777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0756">
                  <a:extLst>
                    <a:ext uri="{9D8B030D-6E8A-4147-A177-3AD203B41FA5}">
                      <a16:colId xmlns:a16="http://schemas.microsoft.com/office/drawing/2014/main" val="480802124"/>
                    </a:ext>
                  </a:extLst>
                </a:gridCol>
                <a:gridCol w="1548777">
                  <a:extLst>
                    <a:ext uri="{9D8B030D-6E8A-4147-A177-3AD203B41FA5}">
                      <a16:colId xmlns:a16="http://schemas.microsoft.com/office/drawing/2014/main" val="2836693704"/>
                    </a:ext>
                  </a:extLst>
                </a:gridCol>
                <a:gridCol w="1548777">
                  <a:extLst>
                    <a:ext uri="{9D8B030D-6E8A-4147-A177-3AD203B41FA5}">
                      <a16:colId xmlns:a16="http://schemas.microsoft.com/office/drawing/2014/main" val="1667626445"/>
                    </a:ext>
                  </a:extLst>
                </a:gridCol>
                <a:gridCol w="1548777">
                  <a:extLst>
                    <a:ext uri="{9D8B030D-6E8A-4147-A177-3AD203B41FA5}">
                      <a16:colId xmlns:a16="http://schemas.microsoft.com/office/drawing/2014/main" val="38631574"/>
                    </a:ext>
                  </a:extLst>
                </a:gridCol>
                <a:gridCol w="1548777">
                  <a:extLst>
                    <a:ext uri="{9D8B030D-6E8A-4147-A177-3AD203B41FA5}">
                      <a16:colId xmlns:a16="http://schemas.microsoft.com/office/drawing/2014/main" val="3673679665"/>
                    </a:ext>
                  </a:extLst>
                </a:gridCol>
                <a:gridCol w="1548777">
                  <a:extLst>
                    <a:ext uri="{9D8B030D-6E8A-4147-A177-3AD203B41FA5}">
                      <a16:colId xmlns:a16="http://schemas.microsoft.com/office/drawing/2014/main" val="880977612"/>
                    </a:ext>
                  </a:extLst>
                </a:gridCol>
                <a:gridCol w="1548777">
                  <a:extLst>
                    <a:ext uri="{9D8B030D-6E8A-4147-A177-3AD203B41FA5}">
                      <a16:colId xmlns:a16="http://schemas.microsoft.com/office/drawing/2014/main" val="1742720786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국내 특허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FB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실용 신안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FBF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디자인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FBF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상표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FBF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448270"/>
                  </a:ext>
                </a:extLst>
              </a:tr>
              <a:tr h="188278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latin typeface="Noto Sans CJK KR Bold" panose="020B0800000000000000" pitchFamily="34" charset="-127"/>
                        <a:ea typeface="Noto Sans CJK KR Bold" panose="020B0800000000000000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Medium" panose="020B0600000000000000" pitchFamily="34" charset="-127"/>
                          <a:ea typeface="Noto Sans CJK JP Medium" panose="020B0600000000000000" pitchFamily="34" charset="-127"/>
                        </a:rPr>
                        <a:t>등록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Medium" panose="020B0600000000000000" pitchFamily="34" charset="-127"/>
                          <a:ea typeface="Noto Sans CJK JP Medium" panose="020B0600000000000000" pitchFamily="34" charset="-127"/>
                        </a:rPr>
                        <a:t>출원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Medium" panose="020B0600000000000000" pitchFamily="34" charset="-127"/>
                          <a:ea typeface="Noto Sans CJK JP Medium" panose="020B0600000000000000" pitchFamily="34" charset="-127"/>
                        </a:rPr>
                        <a:t>등록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Medium" panose="020B0600000000000000" pitchFamily="34" charset="-127"/>
                          <a:ea typeface="Noto Sans CJK JP Medium" panose="020B0600000000000000" pitchFamily="34" charset="-127"/>
                        </a:rPr>
                        <a:t>출원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Medium" panose="020B0600000000000000" pitchFamily="34" charset="-127"/>
                          <a:ea typeface="Noto Sans CJK JP Medium" panose="020B0600000000000000" pitchFamily="34" charset="-127"/>
                        </a:rPr>
                        <a:t>등록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Medium" panose="020B0600000000000000" pitchFamily="34" charset="-127"/>
                          <a:ea typeface="Noto Sans CJK JP Medium" panose="020B0600000000000000" pitchFamily="34" charset="-127"/>
                        </a:rPr>
                        <a:t>출원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2301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latin typeface="Noto Sans CJK KR Bold" panose="020B0800000000000000" pitchFamily="34" charset="-127"/>
                        <a:ea typeface="Noto Sans CJK KR Bold" panose="020B0800000000000000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8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5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2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-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4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-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75153989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EC61D02-58E4-4932-AD27-23EE75D5B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319898"/>
              </p:ext>
            </p:extLst>
          </p:nvPr>
        </p:nvGraphicFramePr>
        <p:xfrm>
          <a:off x="631352" y="5838154"/>
          <a:ext cx="10903424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0756">
                  <a:extLst>
                    <a:ext uri="{9D8B030D-6E8A-4147-A177-3AD203B41FA5}">
                      <a16:colId xmlns:a16="http://schemas.microsoft.com/office/drawing/2014/main" val="480802124"/>
                    </a:ext>
                  </a:extLst>
                </a:gridCol>
                <a:gridCol w="3097556">
                  <a:extLst>
                    <a:ext uri="{9D8B030D-6E8A-4147-A177-3AD203B41FA5}">
                      <a16:colId xmlns:a16="http://schemas.microsoft.com/office/drawing/2014/main" val="2836693704"/>
                    </a:ext>
                  </a:extLst>
                </a:gridCol>
                <a:gridCol w="3097556">
                  <a:extLst>
                    <a:ext uri="{9D8B030D-6E8A-4147-A177-3AD203B41FA5}">
                      <a16:colId xmlns:a16="http://schemas.microsoft.com/office/drawing/2014/main" val="38631574"/>
                    </a:ext>
                  </a:extLst>
                </a:gridCol>
                <a:gridCol w="3097556">
                  <a:extLst>
                    <a:ext uri="{9D8B030D-6E8A-4147-A177-3AD203B41FA5}">
                      <a16:colId xmlns:a16="http://schemas.microsoft.com/office/drawing/2014/main" val="880977612"/>
                    </a:ext>
                  </a:extLst>
                </a:gridCol>
              </a:tblGrid>
              <a:tr h="155987">
                <a:tc row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해외 특허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실용 신안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(PCT)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디자인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상표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448270"/>
                  </a:ext>
                </a:extLst>
              </a:tr>
              <a:tr h="188278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latin typeface="Noto Sans CJK KR Bold" panose="020B0800000000000000" pitchFamily="34" charset="-127"/>
                        <a:ea typeface="Noto Sans CJK KR Bold" panose="020B0800000000000000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11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7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Light" panose="020B0300000000000000" pitchFamily="34" charset="-127"/>
                          <a:ea typeface="Noto Sans CJK JP Light" panose="020B0300000000000000" pitchFamily="34" charset="-127"/>
                        </a:rPr>
                        <a:t>10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Light" panose="020B0300000000000000" pitchFamily="34" charset="-127"/>
                        <a:ea typeface="Noto Sans CJK JP Light" panose="020B0300000000000000" pitchFamily="34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153989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ED05A853-966B-4795-879A-8C4583F30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869559"/>
              </p:ext>
            </p:extLst>
          </p:nvPr>
        </p:nvGraphicFramePr>
        <p:xfrm>
          <a:off x="631352" y="1629006"/>
          <a:ext cx="10903418" cy="29520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4056">
                  <a:extLst>
                    <a:ext uri="{9D8B030D-6E8A-4147-A177-3AD203B41FA5}">
                      <a16:colId xmlns:a16="http://schemas.microsoft.com/office/drawing/2014/main" val="3624042871"/>
                    </a:ext>
                  </a:extLst>
                </a:gridCol>
                <a:gridCol w="1116866">
                  <a:extLst>
                    <a:ext uri="{9D8B030D-6E8A-4147-A177-3AD203B41FA5}">
                      <a16:colId xmlns:a16="http://schemas.microsoft.com/office/drawing/2014/main" val="69726505"/>
                    </a:ext>
                  </a:extLst>
                </a:gridCol>
                <a:gridCol w="2085974">
                  <a:extLst>
                    <a:ext uri="{9D8B030D-6E8A-4147-A177-3AD203B41FA5}">
                      <a16:colId xmlns:a16="http://schemas.microsoft.com/office/drawing/2014/main" val="1495396770"/>
                    </a:ext>
                  </a:extLst>
                </a:gridCol>
                <a:gridCol w="6486522">
                  <a:extLst>
                    <a:ext uri="{9D8B030D-6E8A-4147-A177-3AD203B41FA5}">
                      <a16:colId xmlns:a16="http://schemas.microsoft.com/office/drawing/2014/main" val="3712567584"/>
                    </a:ext>
                  </a:extLst>
                </a:gridCol>
              </a:tblGrid>
              <a:tr h="520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분류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</a:txBody>
                  <a:tcPr marL="91345" marR="91345" marT="45672" marB="4567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지역</a:t>
                      </a:r>
                    </a:p>
                  </a:txBody>
                  <a:tcPr marL="91345" marR="91345" marT="45672" marB="4567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특허 번호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국내 번호 기반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</a:txBody>
                  <a:tcPr marL="91345" marR="91345" marT="45672" marB="4567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특허 명칭</a:t>
                      </a:r>
                    </a:p>
                  </a:txBody>
                  <a:tcPr marL="91345" marR="91345" marT="45672" marB="4567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846920"/>
                  </a:ext>
                </a:extLst>
              </a:tr>
              <a:tr h="42480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실용 신안</a:t>
                      </a:r>
                    </a:p>
                  </a:txBody>
                  <a:tcPr marL="91345" marR="91345" marT="45672" marB="45672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국내</a:t>
                      </a:r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&amp;</a:t>
                      </a:r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해외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10-18***68</a:t>
                      </a: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 </a:t>
                      </a:r>
                      <a:r>
                        <a:rPr lang="ko-KR" altLang="en-US" sz="11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전방향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영상 </a:t>
                      </a:r>
                      <a:r>
                        <a:rPr lang="ko-KR" altLang="en-US" sz="11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촬상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방법 및 이러한 방법을 수행하는 장치</a:t>
                      </a:r>
                      <a:endParaRPr lang="en-US" altLang="ko-KR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FillTx/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  <a:cs typeface="+mn-cs"/>
                        <a:sym typeface="맑은 고딕"/>
                      </a:endParaRP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6187465"/>
                  </a:ext>
                </a:extLst>
              </a:tr>
              <a:tr h="424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Noto Sans CJK KR Light" panose="020B0300000000000000" pitchFamily="34" charset="-127"/>
                        <a:ea typeface="Noto Sans CJK KR Light" panose="020B0300000000000000" pitchFamily="34" charset="-127"/>
                      </a:endParaRPr>
                    </a:p>
                  </a:txBody>
                  <a:tcPr marL="7612" marR="7612" marT="7612" marB="0"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10-18***71</a:t>
                      </a: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 </a:t>
                      </a:r>
                      <a:r>
                        <a:rPr lang="ko-KR" altLang="en-US" sz="11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전방향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영상의 방향 정보를 생성하는 방법 및 이러한 방법을 수행하는 장치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7362987"/>
                  </a:ext>
                </a:extLst>
              </a:tr>
              <a:tr h="424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Noto Sans CJK KR Light" panose="020B0300000000000000" pitchFamily="34" charset="-127"/>
                        <a:ea typeface="Noto Sans CJK KR Light" panose="020B0300000000000000" pitchFamily="34" charset="-127"/>
                      </a:endParaRPr>
                    </a:p>
                  </a:txBody>
                  <a:tcPr marL="7612" marR="7612" marT="7612" marB="0"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10-18***36</a:t>
                      </a: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 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최적상황 판단 </a:t>
                      </a:r>
                      <a:r>
                        <a:rPr lang="ko-KR" altLang="en-US" sz="11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촬상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방법 및 이러한 방법을 수행하는 장치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1954361"/>
                  </a:ext>
                </a:extLst>
              </a:tr>
              <a:tr h="424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Noto Sans CJK KR Light" panose="020B0300000000000000" pitchFamily="34" charset="-127"/>
                        <a:ea typeface="Noto Sans CJK KR Light" panose="020B0300000000000000" pitchFamily="34" charset="-127"/>
                      </a:endParaRPr>
                    </a:p>
                  </a:txBody>
                  <a:tcPr marL="7612" marR="7612" marT="7612" marB="0"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10-18***46</a:t>
                      </a: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 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영상에서 처리 대상 객체를 제거하는 방법 및 이러한 방법을 수행하는 장치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16470"/>
                  </a:ext>
                </a:extLst>
              </a:tr>
              <a:tr h="3078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Noto Sans CJK KR Light" panose="020B0300000000000000" pitchFamily="34" charset="-127"/>
                        <a:ea typeface="Noto Sans CJK KR Light" panose="020B0300000000000000" pitchFamily="34" charset="-127"/>
                      </a:endParaRPr>
                    </a:p>
                  </a:txBody>
                  <a:tcPr marL="7612" marR="7612" marT="7612" marB="0"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10-18***48</a:t>
                      </a: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 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스트리트 뷰 서비스 방법 및 이러한 방법을 수행하는 장치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5431784"/>
                  </a:ext>
                </a:extLst>
              </a:tr>
              <a:tr h="424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Noto Sans CJK KR Light" panose="020B0300000000000000" pitchFamily="34" charset="-127"/>
                        <a:ea typeface="Noto Sans CJK KR Light" panose="020B0300000000000000" pitchFamily="34" charset="-127"/>
                      </a:endParaRPr>
                    </a:p>
                  </a:txBody>
                  <a:tcPr marL="7612" marR="7612" marT="7612" marB="0" anchor="ctr"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10-18***47</a:t>
                      </a: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  </a:t>
                      </a:r>
                      <a:r>
                        <a:rPr lang="ko-KR" altLang="en-US" sz="11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FillTx/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+mn-cs"/>
                          <a:sym typeface="맑은 고딕"/>
                        </a:rPr>
                        <a:t>사용자 신호 처리 방법 및 이러한 방법을 수행하는 장치</a:t>
                      </a:r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marL="7612" marR="7612" marT="76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9228212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5EB8678-ED9C-4942-94B9-6770B48D99F6}"/>
              </a:ext>
            </a:extLst>
          </p:cNvPr>
          <p:cNvSpPr/>
          <p:nvPr/>
        </p:nvSpPr>
        <p:spPr>
          <a:xfrm>
            <a:off x="563819" y="1241709"/>
            <a:ext cx="1560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주요 특허 내역</a:t>
            </a:r>
          </a:p>
        </p:txBody>
      </p:sp>
    </p:spTree>
    <p:extLst>
      <p:ext uri="{BB962C8B-B14F-4D97-AF65-F5344CB8AC3E}">
        <p14:creationId xmlns:p14="http://schemas.microsoft.com/office/powerpoint/2010/main" val="126160607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>
            <a:extLst>
              <a:ext uri="{FF2B5EF4-FFF2-40B4-BE49-F238E27FC236}">
                <a16:creationId xmlns:a16="http://schemas.microsoft.com/office/drawing/2014/main" id="{D9BC215C-F85F-4AF2-A9CF-ED150A96726E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3" name="Conventional 360-degree camera…">
            <a:extLst>
              <a:ext uri="{FF2B5EF4-FFF2-40B4-BE49-F238E27FC236}">
                <a16:creationId xmlns:a16="http://schemas.microsoft.com/office/drawing/2014/main" id="{87A586AF-EEA5-47AF-A6A0-62CA56CCB6B1}"/>
              </a:ext>
            </a:extLst>
          </p:cNvPr>
          <p:cNvSpPr txBox="1"/>
          <p:nvPr/>
        </p:nvSpPr>
        <p:spPr>
          <a:xfrm>
            <a:off x="631354" y="669481"/>
            <a:ext cx="1107737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b="1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주요 수상 내역</a:t>
            </a:r>
            <a:endParaRPr lang="en-US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EB9D62-70D3-4DE9-9B3B-FAF9E087E145}"/>
              </a:ext>
            </a:extLst>
          </p:cNvPr>
          <p:cNvSpPr txBox="1"/>
          <p:nvPr/>
        </p:nvSpPr>
        <p:spPr>
          <a:xfrm>
            <a:off x="330735" y="3388064"/>
            <a:ext cx="1419652" cy="410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굿디자인 어워드 </a:t>
            </a:r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2017</a:t>
            </a:r>
          </a:p>
          <a:p>
            <a:pPr algn="ctr"/>
            <a:endParaRPr lang="en-US" altLang="ko-KR" sz="2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중소벤처기업부 </a:t>
            </a:r>
            <a:r>
              <a:rPr lang="ko-KR" altLang="en-US" sz="1200" dirty="0" err="1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장관상</a:t>
            </a:r>
            <a:endParaRPr lang="en-US" altLang="ko-KR" sz="10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814EEF0-DB02-474D-9761-146B50E13E43}"/>
              </a:ext>
            </a:extLst>
          </p:cNvPr>
          <p:cNvSpPr txBox="1"/>
          <p:nvPr/>
        </p:nvSpPr>
        <p:spPr>
          <a:xfrm>
            <a:off x="1941827" y="3378434"/>
            <a:ext cx="1215095" cy="410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IDEA </a:t>
            </a:r>
            <a:r>
              <a:rPr lang="ko-KR" altLang="en-US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어워드 </a:t>
            </a:r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2018</a:t>
            </a:r>
          </a:p>
          <a:p>
            <a:pPr algn="ctr"/>
            <a:endParaRPr lang="en-US" altLang="ko-KR" sz="2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동상</a:t>
            </a:r>
            <a:endParaRPr lang="en-US" altLang="ko-KR" sz="10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A09824CD-7F7A-4012-90EC-5E769333D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51" y="2418741"/>
            <a:ext cx="947325" cy="876147"/>
          </a:xfrm>
          <a:prstGeom prst="rect">
            <a:avLst/>
          </a:prstGeom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EB10764A-6AB9-46DF-BA3F-491360C26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929" y="2266090"/>
            <a:ext cx="1277428" cy="1181448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14B3F79E-EFB5-49A8-8A9D-EEE5862074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677" y="2352756"/>
            <a:ext cx="1207591" cy="1116858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E02C0071-0D56-405F-8DC2-BB6C5C836EBA}"/>
              </a:ext>
            </a:extLst>
          </p:cNvPr>
          <p:cNvSpPr txBox="1"/>
          <p:nvPr/>
        </p:nvSpPr>
        <p:spPr>
          <a:xfrm>
            <a:off x="3476961" y="3357327"/>
            <a:ext cx="1293021" cy="410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레드닷</a:t>
            </a:r>
            <a:r>
              <a:rPr lang="ko-KR" altLang="en-US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 어워드</a:t>
            </a:r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 2018</a:t>
            </a:r>
          </a:p>
          <a:p>
            <a:pPr algn="ctr"/>
            <a:endParaRPr lang="en-US" altLang="ko-KR" sz="2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dirty="0" err="1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위너</a:t>
            </a:r>
            <a:endParaRPr lang="en-US" altLang="ko-KR" sz="10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pic>
        <p:nvPicPr>
          <p:cNvPr id="2050" name="Picture 2" descr="https://ifdesign.cloud/assets/logos/if-design-award/2019/03-if-design-award-2019-landscape_rgb.jpg">
            <a:extLst>
              <a:ext uri="{FF2B5EF4-FFF2-40B4-BE49-F238E27FC236}">
                <a16:creationId xmlns:a16="http://schemas.microsoft.com/office/drawing/2014/main" id="{F7BA69FF-B356-43EE-97FE-EDE970145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806" y="2564404"/>
            <a:ext cx="1304321" cy="66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3FBE432E-C2ED-49A1-8FF8-0D42DF7F4F9D}"/>
              </a:ext>
            </a:extLst>
          </p:cNvPr>
          <p:cNvSpPr txBox="1"/>
          <p:nvPr/>
        </p:nvSpPr>
        <p:spPr>
          <a:xfrm>
            <a:off x="5025063" y="3357498"/>
            <a:ext cx="1441916" cy="410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err="1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iF</a:t>
            </a:r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 </a:t>
            </a:r>
            <a:r>
              <a:rPr lang="ko-KR" altLang="en-US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디자인 어워드 </a:t>
            </a:r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2019</a:t>
            </a:r>
          </a:p>
          <a:p>
            <a:pPr algn="ctr"/>
            <a:endParaRPr lang="en-US" altLang="ko-KR" sz="2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본상</a:t>
            </a:r>
            <a:endParaRPr lang="en-US" altLang="ko-KR" sz="10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B1DCE725-8D08-4E9A-8A7B-EEA645263359}"/>
              </a:ext>
            </a:extLst>
          </p:cNvPr>
          <p:cNvCxnSpPr>
            <a:cxnSpLocks/>
          </p:cNvCxnSpPr>
          <p:nvPr/>
        </p:nvCxnSpPr>
        <p:spPr>
          <a:xfrm>
            <a:off x="1628229" y="2095927"/>
            <a:ext cx="4868432" cy="827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45A8C50-A331-4C46-9A45-BA513780A05D}"/>
              </a:ext>
            </a:extLst>
          </p:cNvPr>
          <p:cNvGrpSpPr/>
          <p:nvPr/>
        </p:nvGrpSpPr>
        <p:grpSpPr>
          <a:xfrm>
            <a:off x="7015649" y="4099478"/>
            <a:ext cx="574417" cy="729391"/>
            <a:chOff x="7892674" y="969845"/>
            <a:chExt cx="3408902" cy="4451545"/>
          </a:xfrm>
        </p:grpSpPr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7E30CF82-4252-4228-BD4A-21BF743C8758}"/>
                </a:ext>
              </a:extLst>
            </p:cNvPr>
            <p:cNvSpPr/>
            <p:nvPr/>
          </p:nvSpPr>
          <p:spPr>
            <a:xfrm>
              <a:off x="7894320" y="3711871"/>
              <a:ext cx="1531620" cy="456769"/>
            </a:xfrm>
            <a:custGeom>
              <a:avLst/>
              <a:gdLst>
                <a:gd name="connsiteX0" fmla="*/ 0 w 1524000"/>
                <a:gd name="connsiteY0" fmla="*/ 0 h 426720"/>
                <a:gd name="connsiteX1" fmla="*/ 0 w 1524000"/>
                <a:gd name="connsiteY1" fmla="*/ 426720 h 426720"/>
                <a:gd name="connsiteX2" fmla="*/ 1524000 w 1524000"/>
                <a:gd name="connsiteY2" fmla="*/ 304800 h 426720"/>
                <a:gd name="connsiteX3" fmla="*/ 0 w 1524000"/>
                <a:gd name="connsiteY3" fmla="*/ 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0" h="426720">
                  <a:moveTo>
                    <a:pt x="0" y="0"/>
                  </a:moveTo>
                  <a:lnTo>
                    <a:pt x="0" y="426720"/>
                  </a:lnTo>
                  <a:lnTo>
                    <a:pt x="1524000" y="30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B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Noto Sans CJK KR DemiLight" panose="020B0400000000000000" pitchFamily="34" charset="-127"/>
                <a:ea typeface="Noto Sans CJK KR DemiLight" panose="020B0400000000000000" pitchFamily="34" charset="-127"/>
              </a:endParaRPr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9C7535EF-CCE1-4472-B0A0-F69CB7200FEE}"/>
                </a:ext>
              </a:extLst>
            </p:cNvPr>
            <p:cNvSpPr/>
            <p:nvPr/>
          </p:nvSpPr>
          <p:spPr>
            <a:xfrm>
              <a:off x="7894320" y="3467173"/>
              <a:ext cx="1554480" cy="603587"/>
            </a:xfrm>
            <a:custGeom>
              <a:avLst/>
              <a:gdLst>
                <a:gd name="connsiteX0" fmla="*/ 1463040 w 1463040"/>
                <a:gd name="connsiteY0" fmla="*/ 617220 h 617220"/>
                <a:gd name="connsiteX1" fmla="*/ 0 w 1463040"/>
                <a:gd name="connsiteY1" fmla="*/ 289560 h 617220"/>
                <a:gd name="connsiteX2" fmla="*/ 0 w 1463040"/>
                <a:gd name="connsiteY2" fmla="*/ 0 h 617220"/>
                <a:gd name="connsiteX3" fmla="*/ 990600 w 1463040"/>
                <a:gd name="connsiteY3" fmla="*/ 83820 h 617220"/>
                <a:gd name="connsiteX4" fmla="*/ 1463040 w 1463040"/>
                <a:gd name="connsiteY4" fmla="*/ 617220 h 61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3040" h="617220">
                  <a:moveTo>
                    <a:pt x="1463040" y="617220"/>
                  </a:moveTo>
                  <a:lnTo>
                    <a:pt x="0" y="289560"/>
                  </a:lnTo>
                  <a:lnTo>
                    <a:pt x="0" y="0"/>
                  </a:lnTo>
                  <a:lnTo>
                    <a:pt x="990600" y="83820"/>
                  </a:lnTo>
                  <a:lnTo>
                    <a:pt x="1463040" y="617220"/>
                  </a:lnTo>
                  <a:close/>
                </a:path>
              </a:pathLst>
            </a:custGeom>
            <a:solidFill>
              <a:srgbClr val="0048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Noto Sans CJK KR DemiLight" panose="020B0400000000000000" pitchFamily="34" charset="-127"/>
                <a:ea typeface="Noto Sans CJK KR DemiLight" panose="020B0400000000000000" pitchFamily="34" charset="-127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19404065-A7E2-4D99-A936-69644A7641FB}"/>
                </a:ext>
              </a:extLst>
            </p:cNvPr>
            <p:cNvGrpSpPr/>
            <p:nvPr/>
          </p:nvGrpSpPr>
          <p:grpSpPr>
            <a:xfrm>
              <a:off x="7892674" y="969845"/>
              <a:ext cx="3408902" cy="4451545"/>
              <a:chOff x="7892674" y="966420"/>
              <a:chExt cx="3408902" cy="4158697"/>
            </a:xfrm>
          </p:grpSpPr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34EAA8C0-0D71-4F16-8CEC-8FE83C0CA1DE}"/>
                  </a:ext>
                </a:extLst>
              </p:cNvPr>
              <p:cNvSpPr/>
              <p:nvPr/>
            </p:nvSpPr>
            <p:spPr>
              <a:xfrm>
                <a:off x="7892674" y="966421"/>
                <a:ext cx="3408902" cy="415869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3000">
                    <a:srgbClr val="E1E2E4"/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Noto Sans CJK KR DemiLight" panose="020B0400000000000000" pitchFamily="34" charset="-127"/>
                  <a:ea typeface="Noto Sans CJK KR DemiLight" panose="020B0400000000000000" pitchFamily="34" charset="-127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91ED8B6D-00FD-4B00-AAF8-418E6037A8F9}"/>
                  </a:ext>
                </a:extLst>
              </p:cNvPr>
              <p:cNvSpPr/>
              <p:nvPr/>
            </p:nvSpPr>
            <p:spPr>
              <a:xfrm>
                <a:off x="7892674" y="966420"/>
                <a:ext cx="3408902" cy="3407458"/>
              </a:xfrm>
              <a:custGeom>
                <a:avLst/>
                <a:gdLst>
                  <a:gd name="connsiteX0" fmla="*/ 0 w 3408902"/>
                  <a:gd name="connsiteY0" fmla="*/ 0 h 3407458"/>
                  <a:gd name="connsiteX1" fmla="*/ 3408902 w 3408902"/>
                  <a:gd name="connsiteY1" fmla="*/ 0 h 3407458"/>
                  <a:gd name="connsiteX2" fmla="*/ 3408902 w 3408902"/>
                  <a:gd name="connsiteY2" fmla="*/ 2471284 h 3407458"/>
                  <a:gd name="connsiteX3" fmla="*/ 3408902 w 3408902"/>
                  <a:gd name="connsiteY3" fmla="*/ 2473583 h 3407458"/>
                  <a:gd name="connsiteX4" fmla="*/ 3408902 w 3408902"/>
                  <a:gd name="connsiteY4" fmla="*/ 3407458 h 3407458"/>
                  <a:gd name="connsiteX5" fmla="*/ 8372 w 3408902"/>
                  <a:gd name="connsiteY5" fmla="*/ 2473583 h 3407458"/>
                  <a:gd name="connsiteX6" fmla="*/ 0 w 3408902"/>
                  <a:gd name="connsiteY6" fmla="*/ 2473583 h 3407458"/>
                  <a:gd name="connsiteX7" fmla="*/ 0 w 3408902"/>
                  <a:gd name="connsiteY7" fmla="*/ 2471284 h 3407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8902" h="3407458">
                    <a:moveTo>
                      <a:pt x="0" y="0"/>
                    </a:moveTo>
                    <a:lnTo>
                      <a:pt x="3408902" y="0"/>
                    </a:lnTo>
                    <a:lnTo>
                      <a:pt x="3408902" y="2471284"/>
                    </a:lnTo>
                    <a:lnTo>
                      <a:pt x="3408902" y="2473583"/>
                    </a:lnTo>
                    <a:lnTo>
                      <a:pt x="3408902" y="3407458"/>
                    </a:lnTo>
                    <a:lnTo>
                      <a:pt x="8372" y="2473583"/>
                    </a:lnTo>
                    <a:lnTo>
                      <a:pt x="0" y="2473583"/>
                    </a:lnTo>
                    <a:lnTo>
                      <a:pt x="0" y="247128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873"/>
                  </a:gs>
                  <a:gs pos="48000">
                    <a:srgbClr val="004873"/>
                  </a:gs>
                  <a:gs pos="100000">
                    <a:srgbClr val="0770A5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Noto Sans CJK KR DemiLight" panose="020B0400000000000000" pitchFamily="34" charset="-127"/>
                  <a:ea typeface="Noto Sans CJK KR DemiLight" panose="020B0400000000000000" pitchFamily="34" charset="-127"/>
                </a:endParaRPr>
              </a:p>
            </p:txBody>
          </p:sp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FA0DCF3A-5176-48FD-A106-65C28B27F4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clrChange>
                  <a:clrFrom>
                    <a:srgbClr val="E1E2E4"/>
                  </a:clrFrom>
                  <a:clrTo>
                    <a:srgbClr val="E1E2E4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73964" b="95010" l="12249" r="85427">
                            <a14:foregroundMark x1="36177" y1="80556" x2="36177" y2="80556"/>
                            <a14:foregroundMark x1="44881" y1="79040" x2="44881" y2="79040"/>
                            <a14:foregroundMark x1="55461" y1="81187" x2="55461" y2="81187"/>
                            <a14:foregroundMark x1="34642" y1="92298" x2="34642" y2="92298"/>
                            <a14:foregroundMark x1="36860" y1="92298" x2="36860" y2="92298"/>
                            <a14:foregroundMark x1="43345" y1="91288" x2="43345" y2="91288"/>
                            <a14:foregroundMark x1="48123" y1="92298" x2="48123" y2="92298"/>
                            <a14:foregroundMark x1="54266" y1="92424" x2="54266" y2="92424"/>
                            <a14:foregroundMark x1="59215" y1="92298" x2="59215" y2="92298"/>
                            <a14:foregroundMark x1="63481" y1="92424" x2="63481" y2="92424"/>
                            <a14:backgroundMark x1="55461" y1="91793" x2="55461" y2="91793"/>
                          </a14:backgroundRemoval>
                        </a14:imgEffect>
                      </a14:imgLayer>
                    </a14:imgProps>
                  </a:ext>
                </a:extLst>
              </a:blip>
              <a:srcRect l="3102" t="71333" r="5425" b="2359"/>
              <a:stretch/>
            </p:blipFill>
            <p:spPr>
              <a:xfrm>
                <a:off x="8375082" y="3970116"/>
                <a:ext cx="2444086" cy="939043"/>
              </a:xfrm>
              <a:custGeom>
                <a:avLst/>
                <a:gdLst>
                  <a:gd name="connsiteX0" fmla="*/ 1173480 w 2895600"/>
                  <a:gd name="connsiteY0" fmla="*/ 0 h 1112520"/>
                  <a:gd name="connsiteX1" fmla="*/ 1234440 w 2895600"/>
                  <a:gd name="connsiteY1" fmla="*/ 22860 h 1112520"/>
                  <a:gd name="connsiteX2" fmla="*/ 2895600 w 2895600"/>
                  <a:gd name="connsiteY2" fmla="*/ 387505 h 1112520"/>
                  <a:gd name="connsiteX3" fmla="*/ 2895600 w 2895600"/>
                  <a:gd name="connsiteY3" fmla="*/ 857381 h 1112520"/>
                  <a:gd name="connsiteX4" fmla="*/ 2641309 w 2895600"/>
                  <a:gd name="connsiteY4" fmla="*/ 1112520 h 1112520"/>
                  <a:gd name="connsiteX5" fmla="*/ 254291 w 2895600"/>
                  <a:gd name="connsiteY5" fmla="*/ 1112520 h 1112520"/>
                  <a:gd name="connsiteX6" fmla="*/ 0 w 2895600"/>
                  <a:gd name="connsiteY6" fmla="*/ 857381 h 1112520"/>
                  <a:gd name="connsiteX7" fmla="*/ 0 w 2895600"/>
                  <a:gd name="connsiteY7" fmla="*/ 79681 h 111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95600" h="1112520">
                    <a:moveTo>
                      <a:pt x="1173480" y="0"/>
                    </a:moveTo>
                    <a:lnTo>
                      <a:pt x="1234440" y="22860"/>
                    </a:lnTo>
                    <a:lnTo>
                      <a:pt x="2895600" y="387505"/>
                    </a:lnTo>
                    <a:lnTo>
                      <a:pt x="2895600" y="857381"/>
                    </a:lnTo>
                    <a:cubicBezTo>
                      <a:pt x="2895600" y="998290"/>
                      <a:pt x="2781750" y="1112520"/>
                      <a:pt x="2641309" y="1112520"/>
                    </a:cubicBezTo>
                    <a:lnTo>
                      <a:pt x="254291" y="1112520"/>
                    </a:lnTo>
                    <a:cubicBezTo>
                      <a:pt x="113850" y="1112520"/>
                      <a:pt x="0" y="998290"/>
                      <a:pt x="0" y="857381"/>
                    </a:cubicBezTo>
                    <a:lnTo>
                      <a:pt x="0" y="79681"/>
                    </a:lnTo>
                    <a:close/>
                  </a:path>
                </a:pathLst>
              </a:custGeom>
            </p:spPr>
          </p:pic>
          <p:pic>
            <p:nvPicPr>
              <p:cNvPr id="55" name="그림 54">
                <a:extLst>
                  <a:ext uri="{FF2B5EF4-FFF2-40B4-BE49-F238E27FC236}">
                    <a16:creationId xmlns:a16="http://schemas.microsoft.com/office/drawing/2014/main" id="{F96EEEE5-7234-4709-A43C-123AE387F9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clrChange>
                  <a:clrFrom>
                    <a:srgbClr val="004873"/>
                  </a:clrFrom>
                  <a:clrTo>
                    <a:srgbClr val="004873">
                      <a:alpha val="0"/>
                    </a:srgbClr>
                  </a:clrTo>
                </a:clrChange>
              </a:blip>
              <a:srcRect l="3102" t="10219" r="15554" b="48291"/>
              <a:stretch/>
            </p:blipFill>
            <p:spPr>
              <a:xfrm>
                <a:off x="8138770" y="1440181"/>
                <a:ext cx="2574950" cy="1754529"/>
              </a:xfrm>
              <a:custGeom>
                <a:avLst/>
                <a:gdLst>
                  <a:gd name="connsiteX0" fmla="*/ 1089050 w 2574950"/>
                  <a:gd name="connsiteY0" fmla="*/ 0 h 1754529"/>
                  <a:gd name="connsiteX1" fmla="*/ 1462430 w 2574950"/>
                  <a:gd name="connsiteY1" fmla="*/ 160020 h 1754529"/>
                  <a:gd name="connsiteX2" fmla="*/ 2574950 w 2574950"/>
                  <a:gd name="connsiteY2" fmla="*/ 68580 h 1754529"/>
                  <a:gd name="connsiteX3" fmla="*/ 2392070 w 2574950"/>
                  <a:gd name="connsiteY3" fmla="*/ 1112520 h 1754529"/>
                  <a:gd name="connsiteX4" fmla="*/ 2224430 w 2574950"/>
                  <a:gd name="connsiteY4" fmla="*/ 1066800 h 1754529"/>
                  <a:gd name="connsiteX5" fmla="*/ 2232050 w 2574950"/>
                  <a:gd name="connsiteY5" fmla="*/ 1234440 h 1754529"/>
                  <a:gd name="connsiteX6" fmla="*/ 1851050 w 2574950"/>
                  <a:gd name="connsiteY6" fmla="*/ 1173480 h 1754529"/>
                  <a:gd name="connsiteX7" fmla="*/ 182270 w 2574950"/>
                  <a:gd name="connsiteY7" fmla="*/ 1409700 h 1754529"/>
                  <a:gd name="connsiteX8" fmla="*/ 184949 w 2574950"/>
                  <a:gd name="connsiteY8" fmla="*/ 1460590 h 1754529"/>
                  <a:gd name="connsiteX9" fmla="*/ 9807 w 2574950"/>
                  <a:gd name="connsiteY9" fmla="*/ 1460590 h 1754529"/>
                  <a:gd name="connsiteX10" fmla="*/ 9807 w 2574950"/>
                  <a:gd name="connsiteY10" fmla="*/ 1754529 h 1754529"/>
                  <a:gd name="connsiteX11" fmla="*/ 0 w 2574950"/>
                  <a:gd name="connsiteY11" fmla="*/ 1749337 h 1754529"/>
                  <a:gd name="connsiteX12" fmla="*/ 0 w 2574950"/>
                  <a:gd name="connsiteY12" fmla="*/ 1268289 h 1754529"/>
                  <a:gd name="connsiteX13" fmla="*/ 266090 w 2574950"/>
                  <a:gd name="connsiteY13" fmla="*/ 480060 h 1754529"/>
                  <a:gd name="connsiteX14" fmla="*/ 1127150 w 2574950"/>
                  <a:gd name="connsiteY14" fmla="*/ 365760 h 175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74950" h="1754529">
                    <a:moveTo>
                      <a:pt x="1089050" y="0"/>
                    </a:moveTo>
                    <a:lnTo>
                      <a:pt x="1462430" y="160020"/>
                    </a:lnTo>
                    <a:lnTo>
                      <a:pt x="2574950" y="68580"/>
                    </a:lnTo>
                    <a:lnTo>
                      <a:pt x="2392070" y="1112520"/>
                    </a:lnTo>
                    <a:lnTo>
                      <a:pt x="2224430" y="1066800"/>
                    </a:lnTo>
                    <a:lnTo>
                      <a:pt x="2232050" y="1234440"/>
                    </a:lnTo>
                    <a:lnTo>
                      <a:pt x="1851050" y="1173480"/>
                    </a:lnTo>
                    <a:lnTo>
                      <a:pt x="182270" y="1409700"/>
                    </a:lnTo>
                    <a:lnTo>
                      <a:pt x="184949" y="1460590"/>
                    </a:lnTo>
                    <a:lnTo>
                      <a:pt x="9807" y="1460590"/>
                    </a:lnTo>
                    <a:lnTo>
                      <a:pt x="9807" y="1754529"/>
                    </a:lnTo>
                    <a:lnTo>
                      <a:pt x="0" y="1749337"/>
                    </a:lnTo>
                    <a:lnTo>
                      <a:pt x="0" y="1268289"/>
                    </a:lnTo>
                    <a:lnTo>
                      <a:pt x="266090" y="480060"/>
                    </a:lnTo>
                    <a:lnTo>
                      <a:pt x="1127150" y="365760"/>
                    </a:lnTo>
                    <a:close/>
                  </a:path>
                </a:pathLst>
              </a:custGeom>
            </p:spPr>
          </p:pic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9990A991-5973-4783-AD21-BC3B24421A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086692"/>
                  </a:clrFrom>
                  <a:clrTo>
                    <a:srgbClr val="086692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41667" b="65278" l="0" r="100000">
                            <a14:foregroundMark x1="18601" y1="49242" x2="18601" y2="49242"/>
                            <a14:foregroundMark x1="13652" y1="50505" x2="13652" y2="50505"/>
                            <a14:foregroundMark x1="30034" y1="52778" x2="30034" y2="52778"/>
                            <a14:foregroundMark x1="29863" y1="58965" x2="29863" y2="58965"/>
                            <a14:foregroundMark x1="35495" y1="60227" x2="35495" y2="60227"/>
                            <a14:foregroundMark x1="38737" y1="53030" x2="38737" y2="53030"/>
                            <a14:foregroundMark x1="46587" y1="52525" x2="46587" y2="52525"/>
                            <a14:foregroundMark x1="46587" y1="56187" x2="46587" y2="56187"/>
                            <a14:foregroundMark x1="52730" y1="52146" x2="52730" y2="52146"/>
                            <a14:foregroundMark x1="56314" y1="56566" x2="56314" y2="56566"/>
                            <a14:foregroundMark x1="60239" y1="52652" x2="60239" y2="52652"/>
                            <a14:foregroundMark x1="61433" y1="56439" x2="61433" y2="56439"/>
                            <a14:foregroundMark x1="66041" y1="52652" x2="66041" y2="52652"/>
                            <a14:foregroundMark x1="71502" y1="53157" x2="71502" y2="53157"/>
                            <a14:foregroundMark x1="79693" y1="49747" x2="79693" y2="49747"/>
                            <a14:foregroundMark x1="68259" y1="57071" x2="68259" y2="57071"/>
                            <a14:backgroundMark x1="27986" y1="58712" x2="27986" y2="58712"/>
                            <a14:backgroundMark x1="46928" y1="58586" x2="46928" y2="58586"/>
                          </a14:backgroundRemoval>
                        </a14:imgEffect>
                      </a14:imgLayer>
                    </a14:imgProps>
                  </a:ext>
                </a:extLst>
              </a:blip>
              <a:srcRect l="10654" t="47522" r="15093" b="38153"/>
              <a:stretch/>
            </p:blipFill>
            <p:spPr>
              <a:xfrm>
                <a:off x="8421876" y="3014601"/>
                <a:ext cx="2350498" cy="605790"/>
              </a:xfrm>
              <a:custGeom>
                <a:avLst/>
                <a:gdLst>
                  <a:gd name="connsiteX0" fmla="*/ 0 w 2350498"/>
                  <a:gd name="connsiteY0" fmla="*/ 0 h 605790"/>
                  <a:gd name="connsiteX1" fmla="*/ 2350498 w 2350498"/>
                  <a:gd name="connsiteY1" fmla="*/ 0 h 605790"/>
                  <a:gd name="connsiteX2" fmla="*/ 2350498 w 2350498"/>
                  <a:gd name="connsiteY2" fmla="*/ 283259 h 605790"/>
                  <a:gd name="connsiteX3" fmla="*/ 2000604 w 2350498"/>
                  <a:gd name="connsiteY3" fmla="*/ 304681 h 605790"/>
                  <a:gd name="connsiteX4" fmla="*/ 1985916 w 2350498"/>
                  <a:gd name="connsiteY4" fmla="*/ 605790 h 605790"/>
                  <a:gd name="connsiteX5" fmla="*/ 366365 w 2350498"/>
                  <a:gd name="connsiteY5" fmla="*/ 605790 h 605790"/>
                  <a:gd name="connsiteX6" fmla="*/ 468984 w 2350498"/>
                  <a:gd name="connsiteY6" fmla="*/ 319921 h 605790"/>
                  <a:gd name="connsiteX7" fmla="*/ 11784 w 2350498"/>
                  <a:gd name="connsiteY7" fmla="*/ 304681 h 605790"/>
                  <a:gd name="connsiteX8" fmla="*/ 0 w 2350498"/>
                  <a:gd name="connsiteY8" fmla="*/ 298443 h 605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50498" h="605790">
                    <a:moveTo>
                      <a:pt x="0" y="0"/>
                    </a:moveTo>
                    <a:lnTo>
                      <a:pt x="2350498" y="0"/>
                    </a:lnTo>
                    <a:lnTo>
                      <a:pt x="2350498" y="283259"/>
                    </a:lnTo>
                    <a:lnTo>
                      <a:pt x="2000604" y="304681"/>
                    </a:lnTo>
                    <a:lnTo>
                      <a:pt x="1985916" y="605790"/>
                    </a:lnTo>
                    <a:lnTo>
                      <a:pt x="366365" y="605790"/>
                    </a:lnTo>
                    <a:lnTo>
                      <a:pt x="468984" y="319921"/>
                    </a:lnTo>
                    <a:lnTo>
                      <a:pt x="11784" y="304681"/>
                    </a:lnTo>
                    <a:lnTo>
                      <a:pt x="0" y="298443"/>
                    </a:lnTo>
                    <a:close/>
                  </a:path>
                </a:pathLst>
              </a:custGeom>
            </p:spPr>
          </p:pic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34CEFF6-9CBE-4D72-9A08-B84ABFA005F8}"/>
              </a:ext>
            </a:extLst>
          </p:cNvPr>
          <p:cNvSpPr txBox="1"/>
          <p:nvPr/>
        </p:nvSpPr>
        <p:spPr>
          <a:xfrm>
            <a:off x="6926917" y="4973246"/>
            <a:ext cx="714042" cy="3703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CES 2018</a:t>
            </a: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</a:rPr>
              <a:t>혁신상</a:t>
            </a:r>
            <a:endParaRPr lang="en-US" altLang="ko-KR" sz="1000" dirty="0">
              <a:solidFill>
                <a:schemeClr val="tx1"/>
              </a:solidFill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9D9DD33-2F0F-453A-BD83-D0994FDEBCF7}"/>
              </a:ext>
            </a:extLst>
          </p:cNvPr>
          <p:cNvSpPr txBox="1"/>
          <p:nvPr/>
        </p:nvSpPr>
        <p:spPr>
          <a:xfrm>
            <a:off x="8073440" y="4973246"/>
            <a:ext cx="694751" cy="3703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CES 2019</a:t>
            </a: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Noto Sans CJK JP Light" panose="020B0300000000000000" pitchFamily="34" charset="-127"/>
                <a:ea typeface="Noto Sans CJK JP Light" panose="020B0300000000000000" pitchFamily="34" charset="-127"/>
                <a:cs typeface="Arial" panose="020B0604020202020204" pitchFamily="34" charset="0"/>
              </a:rPr>
              <a:t>혁신상</a:t>
            </a:r>
            <a:endParaRPr lang="en-US" altLang="ko-KR" sz="1000" dirty="0">
              <a:solidFill>
                <a:schemeClr val="tx1"/>
              </a:solidFill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B06F8338-3F93-406D-BEB0-19A45939D51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3" t="3576" r="6071" b="2145"/>
          <a:stretch/>
        </p:blipFill>
        <p:spPr>
          <a:xfrm>
            <a:off x="8154453" y="4099478"/>
            <a:ext cx="532726" cy="740599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C7E055E7-9860-48EC-9F53-F2FC032FF7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70" y="3434451"/>
            <a:ext cx="1243628" cy="459778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740A2008-907C-4FEC-85B9-B29861C3B172}"/>
              </a:ext>
            </a:extLst>
          </p:cNvPr>
          <p:cNvCxnSpPr>
            <a:cxnSpLocks/>
          </p:cNvCxnSpPr>
          <p:nvPr/>
        </p:nvCxnSpPr>
        <p:spPr>
          <a:xfrm>
            <a:off x="7925872" y="3698620"/>
            <a:ext cx="376254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Image result for good design award japan 2019 PNG">
            <a:extLst>
              <a:ext uri="{FF2B5EF4-FFF2-40B4-BE49-F238E27FC236}">
                <a16:creationId xmlns:a16="http://schemas.microsoft.com/office/drawing/2014/main" id="{ED86E641-B7C3-4921-BD43-1D1D95CF6B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1633" b="67730" l="18588" r="421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04" t="32249" r="56948" b="31654"/>
          <a:stretch/>
        </p:blipFill>
        <p:spPr bwMode="auto">
          <a:xfrm>
            <a:off x="9220581" y="4094269"/>
            <a:ext cx="801176" cy="74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3BBD327-98B4-4114-9DA3-0BD8DFC5B92B}"/>
              </a:ext>
            </a:extLst>
          </p:cNvPr>
          <p:cNvSpPr txBox="1"/>
          <p:nvPr/>
        </p:nvSpPr>
        <p:spPr>
          <a:xfrm>
            <a:off x="8888024" y="4979270"/>
            <a:ext cx="163538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굿디자인 어워드 </a:t>
            </a:r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2019</a:t>
            </a:r>
          </a:p>
          <a:p>
            <a:pPr algn="ctr"/>
            <a:endParaRPr lang="en-US" altLang="ko-KR" sz="2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dirty="0" err="1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위너</a:t>
            </a:r>
            <a:endParaRPr lang="en-US" altLang="ko-KR" sz="10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B4EAA0C-A60D-4F45-9790-6D0B1785700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505" y="4006128"/>
            <a:ext cx="1061696" cy="84935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C501CDF-42D9-4905-B40F-2AB3E05E653F}"/>
              </a:ext>
            </a:extLst>
          </p:cNvPr>
          <p:cNvSpPr txBox="1"/>
          <p:nvPr/>
        </p:nvSpPr>
        <p:spPr>
          <a:xfrm>
            <a:off x="10463055" y="4973246"/>
            <a:ext cx="13997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IDEA </a:t>
            </a:r>
            <a:r>
              <a:rPr lang="ko-KR" altLang="en-US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어워드 </a:t>
            </a:r>
            <a:r>
              <a:rPr lang="en-US" altLang="ko-KR" sz="1200" b="1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2019</a:t>
            </a:r>
          </a:p>
          <a:p>
            <a:pPr algn="ctr"/>
            <a:endParaRPr lang="en-US" altLang="ko-KR" sz="2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  <a:cs typeface="Arial" panose="020B0604020202020204" pitchFamily="34" charset="0"/>
              </a:rPr>
              <a:t>파이널 리스트</a:t>
            </a:r>
            <a:endParaRPr lang="en-US" altLang="ko-KR" sz="1000" dirty="0">
              <a:latin typeface="Noto Sans CJK KR DemiLight" panose="020B0400000000000000" pitchFamily="34" charset="-127"/>
              <a:ea typeface="Noto Sans CJK KR DemiLight" panose="020B0400000000000000" pitchFamily="34" charset="-127"/>
              <a:cs typeface="Arial" panose="020B0604020202020204" pitchFamily="34" charset="0"/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67D49A85-C4CE-4986-8D8C-ABD405C6E24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02" y="1959198"/>
            <a:ext cx="1109474" cy="17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0870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DACEBDB5-6AB4-4225-93E1-B13E9BD00DC1}"/>
              </a:ext>
            </a:extLst>
          </p:cNvPr>
          <p:cNvSpPr/>
          <p:nvPr/>
        </p:nvSpPr>
        <p:spPr>
          <a:xfrm>
            <a:off x="-18662" y="541179"/>
            <a:ext cx="1856793" cy="55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rgbClr val="ECEBE9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Conventional 360-degree camera…">
            <a:extLst>
              <a:ext uri="{FF2B5EF4-FFF2-40B4-BE49-F238E27FC236}">
                <a16:creationId xmlns:a16="http://schemas.microsoft.com/office/drawing/2014/main" id="{C3C82491-0BAD-4D8D-95A5-7A2A1295F878}"/>
              </a:ext>
            </a:extLst>
          </p:cNvPr>
          <p:cNvSpPr txBox="1"/>
          <p:nvPr/>
        </p:nvSpPr>
        <p:spPr>
          <a:xfrm>
            <a:off x="631354" y="668604"/>
            <a:ext cx="779955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lnSpc>
                <a:spcPct val="90000"/>
              </a:lnSpc>
              <a:defRPr sz="1200" cap="all" spc="96" baseline="25000">
                <a:solidFill>
                  <a:srgbClr val="53535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altLang="ko-KR" sz="1400" b="1" dirty="0" err="1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linkflow</a:t>
            </a:r>
            <a:endParaRPr lang="en-US" sz="1400" b="1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>
              <a:lnSpc>
                <a:spcPct val="90000"/>
              </a:lnSpc>
              <a:defRPr sz="1200" cap="all" spc="96">
                <a:solidFill>
                  <a:schemeClr val="accent3">
                    <a:lumOff val="-12941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ko-KR" altLang="en-US" dirty="0"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협력사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pic>
        <p:nvPicPr>
          <p:cNvPr id="3074" name="Picture 2" descr="Image result for íì»´">
            <a:extLst>
              <a:ext uri="{FF2B5EF4-FFF2-40B4-BE49-F238E27FC236}">
                <a16:creationId xmlns:a16="http://schemas.microsoft.com/office/drawing/2014/main" id="{EA600C22-333C-4164-91C2-0A3C07B7D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73" y="4345659"/>
            <a:ext cx="3313289" cy="12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5C3B1FA-BFC8-48DE-89DE-47251CF92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96" y="2251269"/>
            <a:ext cx="2254313" cy="743219"/>
          </a:xfrm>
          <a:prstGeom prst="rect">
            <a:avLst/>
          </a:prstGeom>
        </p:spPr>
      </p:pic>
      <p:pic>
        <p:nvPicPr>
          <p:cNvPr id="3076" name="Picture 4" descr="Image result for íëëª¨ë¹ì¤">
            <a:extLst>
              <a:ext uri="{FF2B5EF4-FFF2-40B4-BE49-F238E27FC236}">
                <a16:creationId xmlns:a16="http://schemas.microsoft.com/office/drawing/2014/main" id="{9F25C540-2B1A-48D6-9DC4-8A8595AA7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05" y="3809488"/>
            <a:ext cx="2665096" cy="21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kt">
            <a:extLst>
              <a:ext uri="{FF2B5EF4-FFF2-40B4-BE49-F238E27FC236}">
                <a16:creationId xmlns:a16="http://schemas.microsoft.com/office/drawing/2014/main" id="{9360E74D-2F1F-4F6D-9D68-3DF7C32BF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2" t="26814" r="30018" b="27495"/>
          <a:stretch/>
        </p:blipFill>
        <p:spPr bwMode="auto">
          <a:xfrm>
            <a:off x="5461472" y="4439445"/>
            <a:ext cx="1213165" cy="93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DE0B1F6-1D5F-48C6-8FC0-D9178FBA7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5253" y="2183527"/>
            <a:ext cx="2762337" cy="86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97321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E2109B7-9410-4D5C-9171-FC5BFCE62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75" name="linkflow.co.kr…"/>
          <p:cNvSpPr txBox="1"/>
          <p:nvPr/>
        </p:nvSpPr>
        <p:spPr>
          <a:xfrm>
            <a:off x="9633344" y="5986434"/>
            <a:ext cx="2433624" cy="42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lnSpc>
                <a:spcPct val="90000"/>
              </a:lnSpc>
              <a:defRPr sz="1000" spc="19" baseline="30000">
                <a:solidFill>
                  <a:srgbClr val="DFDFD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rPr lang="ko-KR" altLang="en-US" sz="3600" u="sng" dirty="0">
                <a:solidFill>
                  <a:schemeClr val="bg1"/>
                </a:solidFill>
                <a:uFill>
                  <a:solidFill>
                    <a:srgbClr val="0563C1"/>
                  </a:solidFill>
                </a:uFill>
                <a:latin typeface="Noto Sans CJK KR Bold" panose="020B0800000000000000" pitchFamily="34" charset="-127"/>
                <a:ea typeface="Noto Sans CJK KR Bold" panose="020B0800000000000000" pitchFamily="34" charset="-12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감사합니다</a:t>
            </a:r>
            <a:r>
              <a:rPr lang="en-US" altLang="ko-KR" sz="3600" u="sng" dirty="0">
                <a:solidFill>
                  <a:schemeClr val="bg1"/>
                </a:solidFill>
                <a:uFill>
                  <a:solidFill>
                    <a:srgbClr val="0563C1"/>
                  </a:solidFill>
                </a:uFill>
                <a:latin typeface="Noto Sans CJK KR Bold" panose="020B0800000000000000" pitchFamily="34" charset="-127"/>
                <a:ea typeface="Noto Sans CJK KR Bold" panose="020B0800000000000000" pitchFamily="34" charset="-12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sz="3600" u="sng" dirty="0">
              <a:solidFill>
                <a:schemeClr val="bg1"/>
              </a:solidFill>
              <a:uFill>
                <a:solidFill>
                  <a:srgbClr val="0563C1"/>
                </a:solidFill>
              </a:uFill>
              <a:latin typeface="Noto Sans CJK KR Bold" panose="020B0800000000000000" pitchFamily="34" charset="-127"/>
              <a:ea typeface="Noto Sans CJK KR Bold" panose="020B0800000000000000" pitchFamily="34" charset="-127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3351</TotalTime>
  <Words>746</Words>
  <Application>Microsoft Office PowerPoint</Application>
  <PresentationFormat>와이드스크린</PresentationFormat>
  <Paragraphs>226</Paragraphs>
  <Slides>17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9" baseType="lpstr">
      <vt:lpstr>Noto Sans CJK JP Black</vt:lpstr>
      <vt:lpstr>Noto Sans CJK JP Bold</vt:lpstr>
      <vt:lpstr>Noto Sans CJK JP Light</vt:lpstr>
      <vt:lpstr>Noto Sans CJK JP Medium</vt:lpstr>
      <vt:lpstr>Noto Sans CJK JP Regular</vt:lpstr>
      <vt:lpstr>Noto Sans CJK KR Bold</vt:lpstr>
      <vt:lpstr>Noto Sans CJK KR DemiLight</vt:lpstr>
      <vt:lpstr>Noto Sans CJK KR Medium</vt:lpstr>
      <vt:lpstr>Noto Sans CJK KR Regular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hary</dc:creator>
  <cp:lastModifiedBy>송 주연</cp:lastModifiedBy>
  <cp:revision>205</cp:revision>
  <dcterms:modified xsi:type="dcterms:W3CDTF">2019-10-04T09:41:22Z</dcterms:modified>
</cp:coreProperties>
</file>