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68" r:id="rId1"/>
  </p:sldMasterIdLst>
  <p:notesMasterIdLst>
    <p:notesMasterId r:id="rId16"/>
  </p:notesMasterIdLst>
  <p:handoutMasterIdLst>
    <p:handoutMasterId r:id="rId17"/>
  </p:handoutMasterIdLst>
  <p:sldIdLst>
    <p:sldId id="304" r:id="rId2"/>
    <p:sldId id="266" r:id="rId3"/>
    <p:sldId id="310" r:id="rId4"/>
    <p:sldId id="332" r:id="rId5"/>
    <p:sldId id="315" r:id="rId6"/>
    <p:sldId id="313" r:id="rId7"/>
    <p:sldId id="318" r:id="rId8"/>
    <p:sldId id="258" r:id="rId9"/>
    <p:sldId id="309" r:id="rId10"/>
    <p:sldId id="328" r:id="rId11"/>
    <p:sldId id="299" r:id="rId12"/>
    <p:sldId id="330" r:id="rId13"/>
    <p:sldId id="301" r:id="rId14"/>
    <p:sldId id="331" r:id="rId15"/>
  </p:sldIdLst>
  <p:sldSz cx="9144000" cy="6858000" type="screen4x3"/>
  <p:notesSz cx="9998075" cy="6865938"/>
  <p:embeddedFontLst>
    <p:embeddedFont>
      <p:font typeface="HY궁서" charset="-127"/>
      <p:regular r:id="rId18"/>
    </p:embeddedFont>
    <p:embeddedFont>
      <p:font typeface="Impact" pitchFamily="34" charset="0"/>
      <p:regular r:id="rId19"/>
    </p:embeddedFont>
    <p:embeddedFont>
      <p:font typeface="나눔고딕 ExtraBold" charset="-127"/>
      <p:bold r:id="rId20"/>
    </p:embeddedFont>
    <p:embeddedFont>
      <p:font typeface="HY헤드라인M" pitchFamily="18" charset="-127"/>
      <p:regular r:id="rId21"/>
    </p:embeddedFont>
    <p:embeddedFont>
      <p:font typeface="Century Gothic" pitchFamily="34" charset="0"/>
      <p:regular r:id="rId22"/>
      <p:bold r:id="rId23"/>
      <p:italic r:id="rId24"/>
      <p:boldItalic r:id="rId25"/>
    </p:embeddedFont>
    <p:embeddedFont>
      <p:font typeface="HY견명조" pitchFamily="18" charset="-127"/>
      <p:regular r:id="rId26"/>
    </p:embeddedFont>
    <p:embeddedFont>
      <p:font typeface="HY울릉도M" charset="-127"/>
      <p:regular r:id="rId27"/>
    </p:embeddedFont>
    <p:embeddedFont>
      <p:font typeface="맑은 고딕" pitchFamily="50" charset="-127"/>
      <p:regular r:id="rId28"/>
      <p:bold r:id="rId29"/>
    </p:embeddedFont>
    <p:embeddedFont>
      <p:font typeface="HY신명조" pitchFamily="18" charset="-127"/>
      <p:regular r:id="rId30"/>
    </p:embeddedFont>
    <p:embeddedFont>
      <p:font typeface="Wingdings 2" pitchFamily="18" charset="2"/>
      <p:regular r:id="rId31"/>
    </p:embeddedFont>
    <p:embeddedFont>
      <p:font typeface="HY견고딕" pitchFamily="18" charset="-127"/>
      <p:regular r:id="rId32"/>
    </p:embeddedFont>
    <p:embeddedFont>
      <p:font typeface="HY궁서B" pitchFamily="18" charset="-127"/>
      <p:regular r:id="rId33"/>
    </p:embeddedFont>
    <p:embeddedFont>
      <p:font typeface="Consolas" pitchFamily="49" charset="0"/>
      <p:regular r:id="rId34"/>
      <p:bold r:id="rId35"/>
      <p:italic r:id="rId36"/>
      <p:boldItalic r:id="rId37"/>
    </p:embeddedFont>
    <p:embeddedFont>
      <p:font typeface="Verdana" pitchFamily="34" charset="0"/>
      <p:regular r:id="rId38"/>
      <p:bold r:id="rId39"/>
      <p:italic r:id="rId40"/>
      <p:boldItalic r:id="rId41"/>
    </p:embeddedFont>
    <p:embeddedFont>
      <p:font typeface="Lucida Sans Unicode" pitchFamily="34" charset="0"/>
      <p:regular r:id="rId42"/>
    </p:embeddedFont>
    <p:embeddedFont>
      <p:font typeface="Wingdings 3" pitchFamily="18" charset="2"/>
      <p:regular r:id="rId43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34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A2E0C"/>
    <a:srgbClr val="E43E22"/>
    <a:srgbClr val="F61510"/>
    <a:srgbClr val="FF33CC"/>
    <a:srgbClr val="7E064D"/>
    <a:srgbClr val="FF0066"/>
    <a:srgbClr val="007635"/>
    <a:srgbClr val="0000FF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361" autoAdjust="0"/>
    <p:restoredTop sz="97151" autoAdjust="0"/>
  </p:normalViewPr>
  <p:slideViewPr>
    <p:cSldViewPr showGuides="1">
      <p:cViewPr>
        <p:scale>
          <a:sx n="81" d="100"/>
          <a:sy n="81" d="100"/>
        </p:scale>
        <p:origin x="-144" y="216"/>
      </p:cViewPr>
      <p:guideLst>
        <p:guide orient="horz" pos="234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font" Target="fonts/font22.fntdata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42" Type="http://schemas.openxmlformats.org/officeDocument/2006/relationships/font" Target="fonts/font25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font" Target="fonts/font20.fntdata"/><Relationship Id="rId40" Type="http://schemas.openxmlformats.org/officeDocument/2006/relationships/font" Target="fonts/font23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font" Target="fonts/font19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Relationship Id="rId43" Type="http://schemas.openxmlformats.org/officeDocument/2006/relationships/font" Target="fonts/font26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font" Target="fonts/font21.fntdata"/><Relationship Id="rId46" Type="http://schemas.openxmlformats.org/officeDocument/2006/relationships/theme" Target="theme/theme1.xml"/><Relationship Id="rId20" Type="http://schemas.openxmlformats.org/officeDocument/2006/relationships/font" Target="fonts/font3.fntdata"/><Relationship Id="rId41" Type="http://schemas.openxmlformats.org/officeDocument/2006/relationships/font" Target="fonts/font24.fntdata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33589" cy="343682"/>
          </a:xfrm>
          <a:prstGeom prst="rect">
            <a:avLst/>
          </a:prstGeom>
        </p:spPr>
        <p:txBody>
          <a:bodyPr vert="horz" lIns="92193" tIns="46095" rIns="92193" bIns="46095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62154" y="0"/>
            <a:ext cx="4333589" cy="343682"/>
          </a:xfrm>
          <a:prstGeom prst="rect">
            <a:avLst/>
          </a:prstGeom>
        </p:spPr>
        <p:txBody>
          <a:bodyPr vert="horz" lIns="92193" tIns="46095" rIns="92193" bIns="46095" rtlCol="0"/>
          <a:lstStyle>
            <a:lvl1pPr algn="r">
              <a:defRPr sz="1200"/>
            </a:lvl1pPr>
          </a:lstStyle>
          <a:p>
            <a:fld id="{986364DA-675C-4A65-8842-6AF84126FBFD}" type="datetimeFigureOut">
              <a:rPr lang="ko-KR" altLang="en-US" smtClean="0"/>
              <a:pPr/>
              <a:t>2020-09-04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6521159"/>
            <a:ext cx="4333589" cy="343681"/>
          </a:xfrm>
          <a:prstGeom prst="rect">
            <a:avLst/>
          </a:prstGeom>
        </p:spPr>
        <p:txBody>
          <a:bodyPr vert="horz" lIns="92193" tIns="46095" rIns="92193" bIns="46095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62154" y="6521159"/>
            <a:ext cx="4333589" cy="343681"/>
          </a:xfrm>
          <a:prstGeom prst="rect">
            <a:avLst/>
          </a:prstGeom>
        </p:spPr>
        <p:txBody>
          <a:bodyPr vert="horz" lIns="92193" tIns="46095" rIns="92193" bIns="46095" rtlCol="0" anchor="b"/>
          <a:lstStyle>
            <a:lvl1pPr algn="r">
              <a:defRPr sz="1200"/>
            </a:lvl1pPr>
          </a:lstStyle>
          <a:p>
            <a:fld id="{D5D9CAC5-798D-49F6-9DCD-371EA13B714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2261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4332499" cy="343297"/>
          </a:xfrm>
          <a:prstGeom prst="rect">
            <a:avLst/>
          </a:prstGeom>
        </p:spPr>
        <p:txBody>
          <a:bodyPr vert="horz" lIns="92193" tIns="46095" rIns="92193" bIns="46095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63265" y="0"/>
            <a:ext cx="4332499" cy="343297"/>
          </a:xfrm>
          <a:prstGeom prst="rect">
            <a:avLst/>
          </a:prstGeom>
        </p:spPr>
        <p:txBody>
          <a:bodyPr vert="horz" lIns="92193" tIns="46095" rIns="92193" bIns="46095" rtlCol="0"/>
          <a:lstStyle>
            <a:lvl1pPr algn="r">
              <a:defRPr sz="1200"/>
            </a:lvl1pPr>
          </a:lstStyle>
          <a:p>
            <a:fld id="{FFCA0466-2800-495F-9798-962DE398E318}" type="datetimeFigureOut">
              <a:rPr lang="ko-KR" altLang="en-US" smtClean="0"/>
              <a:pPr/>
              <a:t>2020-09-04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282950" y="514350"/>
            <a:ext cx="3432175" cy="2574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93" tIns="46095" rIns="92193" bIns="46095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9809" y="3261321"/>
            <a:ext cx="7998460" cy="3089672"/>
          </a:xfrm>
          <a:prstGeom prst="rect">
            <a:avLst/>
          </a:prstGeom>
        </p:spPr>
        <p:txBody>
          <a:bodyPr vert="horz" lIns="92193" tIns="46095" rIns="92193" bIns="46095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6521449"/>
            <a:ext cx="4332499" cy="343297"/>
          </a:xfrm>
          <a:prstGeom prst="rect">
            <a:avLst/>
          </a:prstGeom>
        </p:spPr>
        <p:txBody>
          <a:bodyPr vert="horz" lIns="92193" tIns="46095" rIns="92193" bIns="46095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63265" y="6521449"/>
            <a:ext cx="4332499" cy="343297"/>
          </a:xfrm>
          <a:prstGeom prst="rect">
            <a:avLst/>
          </a:prstGeom>
        </p:spPr>
        <p:txBody>
          <a:bodyPr vert="horz" lIns="92193" tIns="46095" rIns="92193" bIns="46095" rtlCol="0" anchor="b"/>
          <a:lstStyle>
            <a:lvl1pPr algn="r">
              <a:defRPr sz="1200"/>
            </a:lvl1pPr>
          </a:lstStyle>
          <a:p>
            <a:fld id="{1FCCEDDD-EE5B-43C7-AEF6-8073542A8A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7454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각 삼각형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제목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7" name="부제목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grpSp>
        <p:nvGrpSpPr>
          <p:cNvPr id="2" name="그룹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자유형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자유형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자유형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직선 연결선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날짜 개체 틀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085D635-72CD-4175-93B0-FB2DDFC3CA27}" type="datetimeFigureOut">
              <a:rPr lang="ko-KR" altLang="en-US" smtClean="0"/>
              <a:pPr/>
              <a:t>2020-09-04</a:t>
            </a:fld>
            <a:endParaRPr lang="ko-KR" altLang="en-US"/>
          </a:p>
        </p:txBody>
      </p:sp>
      <p:sp>
        <p:nvSpPr>
          <p:cNvPr id="19" name="바닥글 개체 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27" name="슬라이드 번호 개체 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72EB6DD-8E0D-44DA-AE3C-91B24D6FA58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5D635-72CD-4175-93B0-FB2DDFC3CA27}" type="datetimeFigureOut">
              <a:rPr lang="ko-KR" altLang="en-US" smtClean="0"/>
              <a:pPr/>
              <a:t>2020-09-04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EB6DD-8E0D-44DA-AE3C-91B24D6FA58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5D635-72CD-4175-93B0-FB2DDFC3CA27}" type="datetimeFigureOut">
              <a:rPr lang="ko-KR" altLang="en-US" smtClean="0"/>
              <a:pPr/>
              <a:t>2020-09-04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EB6DD-8E0D-44DA-AE3C-91B24D6FA58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갈매기형 수장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갈매기형 수장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5D635-72CD-4175-93B0-FB2DDFC3CA27}" type="datetimeFigureOut">
              <a:rPr lang="ko-KR" altLang="en-US" smtClean="0"/>
              <a:pPr/>
              <a:t>2020-09-04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EB6DD-8E0D-44DA-AE3C-91B24D6FA58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제목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5D635-72CD-4175-93B0-FB2DDFC3CA27}" type="datetimeFigureOut">
              <a:rPr lang="ko-KR" altLang="en-US" smtClean="0"/>
              <a:pPr/>
              <a:t>2020-09-04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EB6DD-8E0D-44DA-AE3C-91B24D6FA58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5D635-72CD-4175-93B0-FB2DDFC3CA27}" type="datetimeFigureOut">
              <a:rPr lang="ko-KR" altLang="en-US" smtClean="0"/>
              <a:pPr/>
              <a:t>2020-09-04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EB6DD-8E0D-44DA-AE3C-91B24D6FA58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5D635-72CD-4175-93B0-FB2DDFC3CA27}" type="datetimeFigureOut">
              <a:rPr lang="ko-KR" altLang="en-US" smtClean="0"/>
              <a:pPr/>
              <a:t>2020-09-04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EB6DD-8E0D-44DA-AE3C-91B24D6FA58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F085D635-72CD-4175-93B0-FB2DDFC3CA27}" type="datetimeFigureOut">
              <a:rPr lang="ko-KR" altLang="en-US" smtClean="0"/>
              <a:pPr/>
              <a:t>2020-09-04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EB6DD-8E0D-44DA-AE3C-91B24D6FA58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085D635-72CD-4175-93B0-FB2DDFC3CA27}" type="datetimeFigureOut">
              <a:rPr lang="ko-KR" altLang="en-US" smtClean="0"/>
              <a:pPr/>
              <a:t>2020-09-04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72EB6DD-8E0D-44DA-AE3C-91B24D6FA58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8" name="자유형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자유형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직각 삼각형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직선 연결선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갈매기형 수장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갈매기형 수장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5D635-72CD-4175-93B0-FB2DDFC3CA27}" type="datetimeFigureOut">
              <a:rPr lang="ko-KR" altLang="en-US" smtClean="0"/>
              <a:pPr/>
              <a:t>2020-09-04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EB6DD-8E0D-44DA-AE3C-91B24D6FA58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5D635-72CD-4175-93B0-FB2DDFC3CA27}" type="datetimeFigureOut">
              <a:rPr lang="ko-KR" altLang="en-US" smtClean="0"/>
              <a:pPr/>
              <a:t>2020-09-04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EB6DD-8E0D-44DA-AE3C-91B24D6FA58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자유형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자유형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직각 삼각형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직선 연결선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제목 개체 틀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0" name="텍스트 개체 틀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0" name="날짜 개체 틀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085D635-72CD-4175-93B0-FB2DDFC3CA27}" type="datetimeFigureOut">
              <a:rPr lang="ko-KR" altLang="en-US" smtClean="0"/>
              <a:pPr/>
              <a:t>2020-09-04</a:t>
            </a:fld>
            <a:endParaRPr lang="ko-KR" altLang="en-US"/>
          </a:p>
        </p:txBody>
      </p:sp>
      <p:sp>
        <p:nvSpPr>
          <p:cNvPr id="22" name="바닥글 개체 틀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18" name="슬라이드 번호 개체 틀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C72EB6DD-8E0D-44DA-AE3C-91B24D6FA58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1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1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1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1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1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1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2.wdp"/><Relationship Id="rId7" Type="http://schemas.openxmlformats.org/officeDocument/2006/relationships/image" Target="../media/image1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4.png"/><Relationship Id="rId9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33.png"/><Relationship Id="rId3" Type="http://schemas.openxmlformats.org/officeDocument/2006/relationships/image" Target="../media/image23.png"/><Relationship Id="rId7" Type="http://schemas.openxmlformats.org/officeDocument/2006/relationships/image" Target="../media/image36.png"/><Relationship Id="rId12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microsoft.com/office/2007/relationships/hdphoto" Target="../media/hdphoto2.wdp"/><Relationship Id="rId9" Type="http://schemas.openxmlformats.org/officeDocument/2006/relationships/image" Target="../media/image38.png"/><Relationship Id="rId1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500034" y="2469245"/>
            <a:ext cx="664373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           문</a:t>
            </a:r>
            <a:r>
              <a:rPr lang="en-US" altLang="ko-KR" sz="16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/</a:t>
            </a:r>
            <a:r>
              <a:rPr lang="ko-KR" altLang="en-US" sz="16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의</a:t>
            </a:r>
            <a:r>
              <a:rPr lang="en-US" altLang="ko-KR" sz="16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/</a:t>
            </a:r>
            <a:r>
              <a:rPr lang="ko-KR" altLang="en-US" sz="16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전</a:t>
            </a:r>
            <a:r>
              <a:rPr lang="en-US" altLang="ko-KR" sz="16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/</a:t>
            </a:r>
            <a:r>
              <a:rPr lang="ko-KR" altLang="en-US" sz="16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화</a:t>
            </a:r>
            <a:endParaRPr lang="en-US" altLang="ko-KR" sz="1600" b="1" dirty="0" smtClean="0">
              <a:latin typeface="HY궁서B" panose="02030600000101010101" pitchFamily="18" charset="-127"/>
              <a:ea typeface="HY궁서B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회 사 명 </a:t>
            </a:r>
            <a:r>
              <a:rPr lang="en-US" altLang="ko-KR" sz="16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: </a:t>
            </a:r>
            <a:r>
              <a:rPr lang="ko-KR" altLang="en-US" sz="1600" b="1" dirty="0" err="1" smtClean="0">
                <a:latin typeface="HY궁서B" panose="02030600000101010101" pitchFamily="18" charset="-127"/>
                <a:ea typeface="HY궁서B" panose="02030600000101010101" pitchFamily="18" charset="-127"/>
              </a:rPr>
              <a:t>알유티시</a:t>
            </a:r>
            <a:r>
              <a:rPr lang="en-US" altLang="ko-KR" sz="16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(RUTC) </a:t>
            </a:r>
            <a:r>
              <a:rPr lang="ko-KR" altLang="en-US" sz="16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산업</a:t>
            </a:r>
            <a:endParaRPr lang="en-US" altLang="ko-KR" sz="1600" b="1" dirty="0" smtClean="0">
              <a:latin typeface="HY궁서B" panose="02030600000101010101" pitchFamily="18" charset="-127"/>
              <a:ea typeface="HY궁서B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공장주소 </a:t>
            </a:r>
            <a:r>
              <a:rPr lang="en-US" altLang="ko-KR" sz="16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: </a:t>
            </a:r>
            <a:r>
              <a:rPr lang="ko-KR" altLang="en-US" sz="16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울산광역시 북구 </a:t>
            </a:r>
            <a:r>
              <a:rPr lang="ko-KR" altLang="en-US" sz="1600" b="1" dirty="0" err="1" smtClean="0">
                <a:latin typeface="HY궁서B" panose="02030600000101010101" pitchFamily="18" charset="-127"/>
                <a:ea typeface="HY궁서B" panose="02030600000101010101" pitchFamily="18" charset="-127"/>
              </a:rPr>
              <a:t>효산</a:t>
            </a:r>
            <a:r>
              <a:rPr lang="en-US" altLang="ko-KR" sz="16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1</a:t>
            </a:r>
            <a:r>
              <a:rPr lang="ko-KR" altLang="en-US" sz="16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길</a:t>
            </a:r>
            <a:r>
              <a:rPr lang="en-US" altLang="ko-KR" sz="16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29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대표번호 </a:t>
            </a:r>
            <a:r>
              <a:rPr lang="en-US" altLang="ko-KR" sz="16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: 052) 707 – 0902~4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팩스번호 </a:t>
            </a:r>
            <a:r>
              <a:rPr lang="en-US" altLang="ko-KR" sz="16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: 052) 707 - 0905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담    당 </a:t>
            </a:r>
            <a:r>
              <a:rPr lang="en-US" altLang="ko-KR" sz="16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: </a:t>
            </a:r>
            <a:r>
              <a:rPr lang="ko-KR" altLang="en-US" sz="16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진창수 </a:t>
            </a:r>
            <a:r>
              <a:rPr lang="en-US" altLang="ko-KR" sz="16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(010-2773-2384)</a:t>
            </a:r>
          </a:p>
        </p:txBody>
      </p:sp>
      <p:pic>
        <p:nvPicPr>
          <p:cNvPr id="13" name="Picture 333"/>
          <p:cNvPicPr>
            <a:picLocks noChangeAspect="1" noChangeArrowheads="1"/>
          </p:cNvPicPr>
          <p:nvPr/>
        </p:nvPicPr>
        <p:blipFill>
          <a:blip r:embed="rId2" cstate="print"/>
          <a:srcRect l="31152" t="22917" r="60742" b="66927"/>
          <a:stretch>
            <a:fillRect/>
          </a:stretch>
        </p:blipFill>
        <p:spPr bwMode="auto">
          <a:xfrm>
            <a:off x="0" y="6340024"/>
            <a:ext cx="611560" cy="517975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17" name="직사각형 16"/>
          <p:cNvSpPr/>
          <p:nvPr/>
        </p:nvSpPr>
        <p:spPr>
          <a:xfrm>
            <a:off x="285720" y="142852"/>
            <a:ext cx="6662544" cy="224620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0" b="1" u="sng" dirty="0" smtClean="0">
                <a:solidFill>
                  <a:srgbClr val="007635"/>
                </a:solidFill>
                <a:latin typeface="HY궁서" pitchFamily="18" charset="-127"/>
                <a:ea typeface="HY궁서" pitchFamily="18" charset="-127"/>
              </a:rPr>
              <a:t>지진방재모자</a:t>
            </a:r>
            <a:endParaRPr lang="en-US" altLang="ko-KR" sz="6000" b="1" u="sng" dirty="0">
              <a:solidFill>
                <a:srgbClr val="007635"/>
              </a:solidFill>
              <a:latin typeface="HY궁서" pitchFamily="18" charset="-127"/>
              <a:ea typeface="HY궁서" pitchFamily="18" charset="-127"/>
            </a:endParaRPr>
          </a:p>
          <a:p>
            <a:pPr algn="ctr"/>
            <a:r>
              <a:rPr lang="ko-KR" altLang="en-US" sz="4000" b="1" dirty="0" smtClean="0">
                <a:solidFill>
                  <a:srgbClr val="007635"/>
                </a:solidFill>
                <a:latin typeface="HY궁서" pitchFamily="18" charset="-127"/>
                <a:ea typeface="HY궁서" pitchFamily="18" charset="-127"/>
              </a:rPr>
              <a:t>제안서</a:t>
            </a:r>
            <a:endParaRPr lang="ko-KR" altLang="en-US" sz="4000" b="1" dirty="0">
              <a:solidFill>
                <a:srgbClr val="007635"/>
              </a:solidFill>
              <a:latin typeface="HY궁서" pitchFamily="18" charset="-127"/>
              <a:ea typeface="HY궁서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2162863" y="5832124"/>
            <a:ext cx="6426641" cy="794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600" b="1" dirty="0" smtClean="0">
                <a:latin typeface="굴림체" pitchFamily="49" charset="-127"/>
                <a:ea typeface="굴림체" pitchFamily="49" charset="-127"/>
              </a:rPr>
              <a:t>https : www.RUTCIND.com     </a:t>
            </a:r>
          </a:p>
        </p:txBody>
      </p:sp>
      <p:pic>
        <p:nvPicPr>
          <p:cNvPr id="14" name="Picture 1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975042" y="1646156"/>
            <a:ext cx="2954676" cy="32116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5" name="직사각형 14"/>
          <p:cNvSpPr/>
          <p:nvPr/>
        </p:nvSpPr>
        <p:spPr>
          <a:xfrm rot="20473157">
            <a:off x="5104754" y="1628671"/>
            <a:ext cx="3424816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4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n-US" altLang="ko-KR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I  HEAD 0NE</a:t>
            </a:r>
            <a:endParaRPr lang="en-US" altLang="ko-KR" sz="40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1600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45" t="3341"/>
          <a:stretch/>
        </p:blipFill>
        <p:spPr bwMode="auto">
          <a:xfrm>
            <a:off x="-32" y="242542"/>
            <a:ext cx="8072461" cy="1872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714480" y="447696"/>
            <a:ext cx="39696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6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0B050"/>
                </a:solidFill>
                <a:latin typeface="궁서체" pitchFamily="17" charset="-127"/>
                <a:ea typeface="궁서체" pitchFamily="17" charset="-127"/>
                <a:cs typeface="Consolas" pitchFamily="49" charset="0"/>
              </a:rPr>
              <a:t>Contents</a:t>
            </a:r>
            <a:endParaRPr lang="ko-KR" altLang="en-US" sz="66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00B050"/>
              </a:solidFill>
              <a:latin typeface="궁서체" pitchFamily="17" charset="-127"/>
              <a:ea typeface="궁서체" pitchFamily="17" charset="-127"/>
              <a:cs typeface="Consolas" pitchFamily="49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857356" y="1509826"/>
            <a:ext cx="39290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궁서체" pitchFamily="17" charset="-127"/>
                <a:ea typeface="궁서체" pitchFamily="17" charset="-127"/>
              </a:rPr>
              <a:t>지진방재모자 </a:t>
            </a:r>
            <a:r>
              <a:rPr lang="ko-KR" altLang="en-US" sz="16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궁서체" pitchFamily="17" charset="-127"/>
                <a:ea typeface="궁서체" pitchFamily="17" charset="-127"/>
              </a:rPr>
              <a:t>제안서 </a:t>
            </a:r>
            <a:endParaRPr lang="ko-KR" altLang="en-US" sz="1600" dirty="0">
              <a:ln>
                <a:solidFill>
                  <a:schemeClr val="tx1">
                    <a:alpha val="0"/>
                  </a:schemeClr>
                </a:solidFill>
              </a:ln>
              <a:latin typeface="궁서체" pitchFamily="17" charset="-127"/>
              <a:ea typeface="궁서체" pitchFamily="17" charset="-127"/>
            </a:endParaRPr>
          </a:p>
        </p:txBody>
      </p:sp>
      <p:cxnSp>
        <p:nvCxnSpPr>
          <p:cNvPr id="41" name="직선 연결선 40"/>
          <p:cNvCxnSpPr/>
          <p:nvPr/>
        </p:nvCxnSpPr>
        <p:spPr>
          <a:xfrm>
            <a:off x="1785918" y="1549276"/>
            <a:ext cx="3930361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>
            <a:off x="1784647" y="1828954"/>
            <a:ext cx="3930361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그룹 34"/>
          <p:cNvGrpSpPr/>
          <p:nvPr/>
        </p:nvGrpSpPr>
        <p:grpSpPr>
          <a:xfrm>
            <a:off x="785787" y="2285992"/>
            <a:ext cx="4071965" cy="1853390"/>
            <a:chOff x="3754664" y="5574274"/>
            <a:chExt cx="4287963" cy="926254"/>
          </a:xfrm>
        </p:grpSpPr>
        <p:sp>
          <p:nvSpPr>
            <p:cNvPr id="29" name="직사각형 28"/>
            <p:cNvSpPr/>
            <p:nvPr/>
          </p:nvSpPr>
          <p:spPr>
            <a:xfrm>
              <a:off x="5485383" y="5574274"/>
              <a:ext cx="2557244" cy="89255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  <a:buFont typeface="Wingdings" pitchFamily="2" charset="2"/>
                <a:buChar char="ü"/>
              </a:pPr>
              <a:r>
                <a:rPr lang="en-US" altLang="ko-KR" sz="1200" dirty="0" smtClean="0">
                  <a:solidFill>
                    <a:schemeClr val="tx1"/>
                  </a:solidFill>
                  <a:latin typeface="Century Gothic" pitchFamily="34" charset="0"/>
                </a:rPr>
                <a:t>  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Century Gothic" pitchFamily="34" charset="0"/>
                </a:rPr>
                <a:t>개요</a:t>
              </a:r>
              <a:endParaRPr lang="en-US" altLang="ko-KR" sz="1600" dirty="0" smtClean="0">
                <a:solidFill>
                  <a:schemeClr val="tx1"/>
                </a:solidFill>
                <a:latin typeface="Century Gothic" pitchFamily="34" charset="0"/>
              </a:endParaRPr>
            </a:p>
            <a:p>
              <a:pPr>
                <a:lnSpc>
                  <a:spcPct val="150000"/>
                </a:lnSpc>
                <a:buFont typeface="Wingdings" pitchFamily="2" charset="2"/>
                <a:buChar char="ü"/>
              </a:pPr>
              <a:r>
                <a:rPr lang="en-US" altLang="ko-KR" sz="1600" dirty="0" smtClean="0">
                  <a:solidFill>
                    <a:schemeClr val="tx1"/>
                  </a:solidFill>
                  <a:latin typeface="Century Gothic" pitchFamily="34" charset="0"/>
                </a:rPr>
                <a:t>  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Century Gothic" pitchFamily="34" charset="0"/>
                </a:rPr>
                <a:t>안전교육현황</a:t>
              </a:r>
              <a:endParaRPr lang="en-US" altLang="ko-KR" sz="1600" dirty="0" smtClean="0">
                <a:solidFill>
                  <a:schemeClr val="tx1"/>
                </a:solidFill>
                <a:latin typeface="Century Gothic" pitchFamily="34" charset="0"/>
              </a:endParaRPr>
            </a:p>
            <a:p>
              <a:pPr>
                <a:lnSpc>
                  <a:spcPct val="150000"/>
                </a:lnSpc>
                <a:buFont typeface="Wingdings" pitchFamily="2" charset="2"/>
                <a:buChar char="ü"/>
              </a:pPr>
              <a:r>
                <a:rPr lang="en-US" altLang="ko-KR" sz="1600" dirty="0">
                  <a:solidFill>
                    <a:schemeClr val="tx1"/>
                  </a:solidFill>
                  <a:latin typeface="Century Gothic" pitchFamily="34" charset="0"/>
                </a:rPr>
                <a:t> 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Century Gothic" pitchFamily="34" charset="0"/>
                </a:rPr>
                <a:t> 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Century Gothic" pitchFamily="34" charset="0"/>
                </a:rPr>
                <a:t>제안사</a:t>
              </a:r>
              <a:r>
                <a:rPr lang="ko-KR" altLang="en-US" sz="1600" dirty="0">
                  <a:solidFill>
                    <a:schemeClr val="tx1"/>
                  </a:solidFill>
                  <a:latin typeface="Century Gothic" pitchFamily="34" charset="0"/>
                </a:rPr>
                <a:t>항</a:t>
              </a: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3754664" y="5679382"/>
              <a:ext cx="1550268" cy="8211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000" b="1" dirty="0" smtClean="0">
                  <a:solidFill>
                    <a:schemeClr val="tx1"/>
                  </a:solidFill>
                  <a:latin typeface="Century Gothic" pitchFamily="34" charset="0"/>
                </a:rPr>
                <a:t>필요</a:t>
              </a:r>
              <a:r>
                <a:rPr lang="ko-KR" altLang="en-US" sz="2000" b="1" dirty="0">
                  <a:solidFill>
                    <a:schemeClr val="tx1"/>
                  </a:solidFill>
                  <a:latin typeface="Century Gothic" pitchFamily="34" charset="0"/>
                </a:rPr>
                <a:t>성</a:t>
              </a:r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4857752" y="3000372"/>
            <a:ext cx="4286248" cy="1928821"/>
            <a:chOff x="3992284" y="4054121"/>
            <a:chExt cx="5000660" cy="850624"/>
          </a:xfrm>
        </p:grpSpPr>
        <p:sp>
          <p:nvSpPr>
            <p:cNvPr id="26" name="직사각형 25"/>
            <p:cNvSpPr/>
            <p:nvPr/>
          </p:nvSpPr>
          <p:spPr>
            <a:xfrm>
              <a:off x="5992548" y="4054121"/>
              <a:ext cx="3000396" cy="81703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  <a:buFont typeface="Wingdings" pitchFamily="2" charset="2"/>
                <a:buChar char="ü"/>
              </a:pPr>
              <a:r>
                <a:rPr lang="en-US" altLang="ko-KR" sz="1600" dirty="0" smtClean="0">
                  <a:solidFill>
                    <a:schemeClr val="tx1"/>
                  </a:solidFill>
                  <a:latin typeface="Century Gothic" pitchFamily="34" charset="0"/>
                </a:rPr>
                <a:t> 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Century Gothic" pitchFamily="34" charset="0"/>
                </a:rPr>
                <a:t>제품개요</a:t>
              </a:r>
              <a:endParaRPr lang="en-US" altLang="ko-KR" sz="1600" dirty="0" smtClean="0">
                <a:solidFill>
                  <a:schemeClr val="tx1"/>
                </a:solidFill>
                <a:latin typeface="Century Gothic" pitchFamily="34" charset="0"/>
              </a:endParaRPr>
            </a:p>
            <a:p>
              <a:pPr>
                <a:lnSpc>
                  <a:spcPct val="150000"/>
                </a:lnSpc>
                <a:buFont typeface="Wingdings" pitchFamily="2" charset="2"/>
                <a:buChar char="ü"/>
              </a:pPr>
              <a:r>
                <a:rPr lang="en-US" altLang="ko-KR" sz="1600" dirty="0">
                  <a:solidFill>
                    <a:schemeClr val="tx1"/>
                  </a:solidFill>
                  <a:latin typeface="Century Gothic" pitchFamily="34" charset="0"/>
                </a:rPr>
                <a:t> 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Century Gothic" pitchFamily="34" charset="0"/>
                </a:rPr>
                <a:t>제품장점</a:t>
              </a:r>
              <a:endParaRPr lang="en-US" altLang="ko-KR" sz="1600" dirty="0" smtClean="0">
                <a:solidFill>
                  <a:schemeClr val="tx1"/>
                </a:solidFill>
                <a:latin typeface="Century Gothic" pitchFamily="34" charset="0"/>
              </a:endParaRPr>
            </a:p>
            <a:p>
              <a:pPr>
                <a:lnSpc>
                  <a:spcPct val="150000"/>
                </a:lnSpc>
                <a:buFont typeface="Wingdings" pitchFamily="2" charset="2"/>
                <a:buChar char="ü"/>
              </a:pPr>
              <a:r>
                <a:rPr lang="en-US" altLang="ko-KR" sz="1600" dirty="0">
                  <a:solidFill>
                    <a:schemeClr val="tx1"/>
                  </a:solidFill>
                  <a:latin typeface="Century Gothic" pitchFamily="34" charset="0"/>
                </a:rPr>
                <a:t> 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Century Gothic" pitchFamily="34" charset="0"/>
                </a:rPr>
                <a:t>사용예시</a:t>
              </a:r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3992284" y="4180138"/>
              <a:ext cx="1785950" cy="72460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000" b="1" dirty="0" smtClean="0">
                  <a:solidFill>
                    <a:schemeClr val="tx1"/>
                  </a:solidFill>
                  <a:latin typeface="Century Gothic" pitchFamily="34" charset="0"/>
                </a:rPr>
                <a:t>제품 소개</a:t>
              </a:r>
              <a:endParaRPr lang="ko-KR" altLang="en-US" sz="2000" b="1" dirty="0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</p:grpSp>
      <p:pic>
        <p:nvPicPr>
          <p:cNvPr id="14" name="Picture 333"/>
          <p:cNvPicPr>
            <a:picLocks noChangeAspect="1" noChangeArrowheads="1"/>
          </p:cNvPicPr>
          <p:nvPr/>
        </p:nvPicPr>
        <p:blipFill>
          <a:blip r:embed="rId4" cstate="print"/>
          <a:srcRect l="31152" t="22917" r="60742" b="66927"/>
          <a:stretch>
            <a:fillRect/>
          </a:stretch>
        </p:blipFill>
        <p:spPr bwMode="auto">
          <a:xfrm>
            <a:off x="0" y="6340024"/>
            <a:ext cx="611560" cy="517975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</p:spTree>
    <p:extLst>
      <p:ext uri="{BB962C8B-B14F-4D97-AF65-F5344CB8AC3E}">
        <p14:creationId xmlns:p14="http://schemas.microsoft.com/office/powerpoint/2010/main" val="453916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43023" y="1471910"/>
            <a:ext cx="4229043" cy="53860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4400" dirty="0" smtClean="0">
                <a:solidFill>
                  <a:srgbClr val="00B050"/>
                </a:solidFill>
                <a:latin typeface="Impact" pitchFamily="34" charset="0"/>
              </a:rPr>
              <a:t>01</a:t>
            </a:r>
            <a:endParaRPr lang="ko-KR" altLang="en-US" sz="34400" dirty="0">
              <a:solidFill>
                <a:srgbClr val="00B050"/>
              </a:solidFill>
              <a:latin typeface="Impact" pitchFamily="34" charset="0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069860" y="4735628"/>
            <a:ext cx="4788024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1538" y="5228434"/>
            <a:ext cx="4071966" cy="629458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ko-KR" sz="54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궁서체" pitchFamily="17" charset="-127"/>
                <a:ea typeface="궁서체" pitchFamily="17" charset="-127"/>
              </a:rPr>
              <a:t>Contents One</a:t>
            </a:r>
            <a:endParaRPr lang="ko-KR" altLang="en-US" sz="5400" b="1" dirty="0">
              <a:ln>
                <a:solidFill>
                  <a:schemeClr val="bg1">
                    <a:alpha val="0"/>
                  </a:schemeClr>
                </a:solidFill>
              </a:ln>
              <a:latin typeface="궁서체" pitchFamily="17" charset="-127"/>
              <a:ea typeface="궁서체" pitchFamily="17" charset="-127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57200" y="35401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rPr>
              <a:t/>
            </a:r>
            <a:br>
              <a:rPr kumimoji="1" lang="ko-KR" altLang="ko-K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rPr>
            </a:b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63287" y="5282999"/>
            <a:ext cx="31806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궁서체" pitchFamily="17" charset="-127"/>
                <a:ea typeface="궁서체" pitchFamily="17" charset="-127"/>
              </a:rPr>
              <a:t>제품의 필요성</a:t>
            </a:r>
            <a:endParaRPr lang="ko-KR" altLang="en-US" sz="3600" b="1" dirty="0">
              <a:ln>
                <a:solidFill>
                  <a:schemeClr val="bg1">
                    <a:alpha val="0"/>
                  </a:schemeClr>
                </a:solidFill>
              </a:ln>
              <a:latin typeface="궁서체" pitchFamily="17" charset="-127"/>
              <a:ea typeface="궁서체" pitchFamily="17" charset="-127"/>
            </a:endParaRPr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220072" y="71413"/>
            <a:ext cx="3306736" cy="4797005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9" name="직사각형 8"/>
          <p:cNvSpPr/>
          <p:nvPr/>
        </p:nvSpPr>
        <p:spPr>
          <a:xfrm rot="20473157">
            <a:off x="3442419" y="452885"/>
            <a:ext cx="3424816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4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n-US" altLang="ko-KR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I  HEAD 0NE</a:t>
            </a:r>
            <a:endParaRPr lang="en-US" altLang="ko-KR" sz="40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0" name="Picture 333"/>
          <p:cNvPicPr>
            <a:picLocks noChangeAspect="1" noChangeArrowheads="1"/>
          </p:cNvPicPr>
          <p:nvPr/>
        </p:nvPicPr>
        <p:blipFill>
          <a:blip r:embed="rId3" cstate="print"/>
          <a:srcRect l="31152" t="22917" r="60742" b="66927"/>
          <a:stretch>
            <a:fillRect/>
          </a:stretch>
        </p:blipFill>
        <p:spPr bwMode="auto">
          <a:xfrm>
            <a:off x="0" y="6340024"/>
            <a:ext cx="611560" cy="517975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</p:spTree>
    <p:extLst>
      <p:ext uri="{BB962C8B-B14F-4D97-AF65-F5344CB8AC3E}">
        <p14:creationId xmlns:p14="http://schemas.microsoft.com/office/powerpoint/2010/main" val="412012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>
          <a:xfrm>
            <a:off x="2285984" y="0"/>
            <a:ext cx="6858048" cy="121442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전국으로 확산되는 </a:t>
            </a:r>
            <a:r>
              <a:rPr lang="ko-KR" altLang="en-US" sz="2400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견고딕" pitchFamily="18" charset="-127"/>
                <a:ea typeface="HY견고딕" pitchFamily="18" charset="-127"/>
              </a:rPr>
              <a:t>지진 공포증</a:t>
            </a:r>
            <a:r>
              <a:rPr lang="en-US" altLang="ko-KR" sz="2400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견고딕" pitchFamily="18" charset="-127"/>
                <a:ea typeface="HY견고딕" pitchFamily="18" charset="-127"/>
              </a:rPr>
              <a:t>!</a:t>
            </a:r>
            <a:endParaRPr lang="en-US" altLang="ko-KR" sz="2400" dirty="0" smtClean="0">
              <a:solidFill>
                <a:srgbClr val="FFFF00"/>
              </a:solidFill>
              <a:latin typeface="HY견고딕" pitchFamily="18" charset="-127"/>
              <a:ea typeface="HY견고딕" pitchFamily="18" charset="-127"/>
            </a:endParaRPr>
          </a:p>
          <a:p>
            <a:pPr algn="r">
              <a:lnSpc>
                <a:spcPct val="150000"/>
              </a:lnSpc>
            </a:pPr>
            <a:r>
              <a:rPr lang="ko-KR" altLang="en-US" sz="16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이제 대한민국은 지진 안전지대가 아닙니다</a:t>
            </a:r>
            <a:r>
              <a:rPr lang="en-US" altLang="ko-KR" sz="16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!</a:t>
            </a:r>
            <a:endParaRPr lang="ko-KR" altLang="en-US" sz="16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" name="내용 개체 틀 14"/>
          <p:cNvSpPr>
            <a:spLocks noGrp="1"/>
          </p:cNvSpPr>
          <p:nvPr>
            <p:ph idx="1"/>
          </p:nvPr>
        </p:nvSpPr>
        <p:spPr>
          <a:xfrm>
            <a:off x="2428860" y="5643578"/>
            <a:ext cx="8429684" cy="785818"/>
          </a:xfrm>
        </p:spPr>
        <p:txBody>
          <a:bodyPr>
            <a:normAutofit fontScale="85000" lnSpcReduction="20000"/>
          </a:bodyPr>
          <a:lstStyle/>
          <a:p>
            <a:pPr fontAlgn="b">
              <a:buNone/>
            </a:pPr>
            <a:r>
              <a:rPr lang="ko-KR" altLang="en-US" sz="3200" b="1" dirty="0" smtClean="0">
                <a:solidFill>
                  <a:srgbClr val="FF0000"/>
                </a:solidFill>
                <a:latin typeface="HY궁서B" pitchFamily="18" charset="-127"/>
                <a:ea typeface="HY궁서B" pitchFamily="18" charset="-127"/>
              </a:rPr>
              <a:t>사진</a:t>
            </a:r>
            <a:r>
              <a:rPr lang="ko-KR" altLang="en-US" sz="1800" b="1" dirty="0" smtClean="0">
                <a:latin typeface="HY궁서B" pitchFamily="18" charset="-127"/>
                <a:ea typeface="HY궁서B" pitchFamily="18" charset="-127"/>
              </a:rPr>
              <a:t>을  보면 </a:t>
            </a:r>
            <a:endParaRPr lang="en-US" altLang="ko-KR" sz="1800" b="1" dirty="0" smtClean="0">
              <a:latin typeface="HY궁서B" pitchFamily="18" charset="-127"/>
              <a:ea typeface="HY궁서B" pitchFamily="18" charset="-127"/>
            </a:endParaRPr>
          </a:p>
          <a:p>
            <a:pPr fontAlgn="b">
              <a:buNone/>
            </a:pPr>
            <a:r>
              <a:rPr lang="ko-KR" altLang="en-US" sz="1800" b="1" dirty="0" smtClean="0">
                <a:latin typeface="HY궁서B" pitchFamily="18" charset="-127"/>
                <a:ea typeface="HY궁서B" pitchFamily="18" charset="-127"/>
              </a:rPr>
              <a:t>대한민국  지진은 전국적으로 </a:t>
            </a:r>
            <a:r>
              <a:rPr lang="ko-KR" altLang="en-US" sz="2500" b="1" dirty="0" smtClean="0">
                <a:solidFill>
                  <a:srgbClr val="FF0000"/>
                </a:solidFill>
                <a:latin typeface="HY궁서B" pitchFamily="18" charset="-127"/>
                <a:ea typeface="HY궁서B" pitchFamily="18" charset="-127"/>
              </a:rPr>
              <a:t>일상화 단계에 진입</a:t>
            </a:r>
            <a:r>
              <a:rPr lang="ko-KR" altLang="en-US" sz="1800" b="1" dirty="0" smtClean="0">
                <a:latin typeface="HY궁서B" pitchFamily="18" charset="-127"/>
                <a:ea typeface="HY궁서B" pitchFamily="18" charset="-127"/>
              </a:rPr>
              <a:t>했다고 볼 수 있다</a:t>
            </a:r>
            <a:r>
              <a:rPr lang="en-US" altLang="ko-KR" sz="1800" b="1" dirty="0" smtClean="0">
                <a:latin typeface="HY궁서B" pitchFamily="18" charset="-127"/>
                <a:ea typeface="HY궁서B" pitchFamily="18" charset="-127"/>
              </a:rPr>
              <a:t>.</a:t>
            </a:r>
            <a:endParaRPr lang="ko-KR" altLang="en-US" sz="1800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5159479"/>
            <a:ext cx="4643469" cy="7572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대각선 방향의 모서리가 둥근 사각형 8"/>
          <p:cNvSpPr/>
          <p:nvPr/>
        </p:nvSpPr>
        <p:spPr>
          <a:xfrm>
            <a:off x="285720" y="285728"/>
            <a:ext cx="1500198" cy="928694"/>
          </a:xfrm>
          <a:prstGeom prst="round2Diag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2500" b="1" dirty="0" smtClean="0"/>
              <a:t>개요</a:t>
            </a:r>
            <a:endParaRPr lang="ko-KR" altLang="en-US" sz="2500" b="1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lum bright="-37000" contrast="54000"/>
          </a:blip>
          <a:srcRect l="9961" t="24375" r="29101" b="61562"/>
          <a:stretch>
            <a:fillRect/>
          </a:stretch>
        </p:blipFill>
        <p:spPr bwMode="auto">
          <a:xfrm>
            <a:off x="2621893" y="4345767"/>
            <a:ext cx="6215106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4" cstate="print">
            <a:lum brigh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6" t="10644"/>
          <a:stretch/>
        </p:blipFill>
        <p:spPr bwMode="auto">
          <a:xfrm>
            <a:off x="0" y="0"/>
            <a:ext cx="226774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 l="42188" t="15000" r="23828" b="20312"/>
          <a:stretch>
            <a:fillRect/>
          </a:stretch>
        </p:blipFill>
        <p:spPr bwMode="auto">
          <a:xfrm>
            <a:off x="-71470" y="2857496"/>
            <a:ext cx="2571768" cy="400052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2" name="TextBox 11"/>
          <p:cNvSpPr txBox="1"/>
          <p:nvPr/>
        </p:nvSpPr>
        <p:spPr>
          <a:xfrm>
            <a:off x="154790" y="123073"/>
            <a:ext cx="12739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400" dirty="0" smtClean="0">
                <a:solidFill>
                  <a:schemeClr val="bg1"/>
                </a:solidFill>
                <a:latin typeface="Impact" pitchFamily="34" charset="0"/>
              </a:rPr>
              <a:t>01-</a:t>
            </a:r>
            <a:r>
              <a:rPr lang="en-US" altLang="ko-KR" sz="3200" dirty="0" smtClean="0">
                <a:solidFill>
                  <a:schemeClr val="bg1"/>
                </a:solidFill>
                <a:latin typeface="Impact" pitchFamily="34" charset="0"/>
              </a:rPr>
              <a:t>1</a:t>
            </a:r>
            <a:endParaRPr lang="ko-KR" altLang="en-US" sz="3200" dirty="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00960" y="375047"/>
            <a:ext cx="14422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Century Gothic" pitchFamily="34" charset="0"/>
              </a:rPr>
              <a:t>필요성</a:t>
            </a:r>
            <a:endParaRPr lang="ko-KR" altLang="en-US" sz="20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Century Gothic" pitchFamily="34" charset="0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236324" y="807684"/>
            <a:ext cx="17433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>
            <a:off x="359614" y="1906777"/>
            <a:ext cx="15691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en-US" sz="1400" b="1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Century Gothic" pitchFamily="34" charset="0"/>
              </a:rPr>
              <a:t> </a:t>
            </a:r>
            <a:r>
              <a:rPr lang="ko-KR" altLang="en-US" sz="14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Century Gothic" pitchFamily="34" charset="0"/>
              </a:rPr>
              <a:t> 안전교육현황</a:t>
            </a:r>
            <a:endParaRPr lang="ko-KR" altLang="en-US" sz="1400" b="1" dirty="0">
              <a:ln>
                <a:solidFill>
                  <a:schemeClr val="bg1">
                    <a:alpha val="0"/>
                  </a:schemeClr>
                </a:solidFill>
              </a:ln>
              <a:latin typeface="Century Gothic" pitchFamily="34" charset="0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57158" y="2192529"/>
            <a:ext cx="13259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en-US" sz="14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Century Gothic" pitchFamily="34" charset="0"/>
              </a:rPr>
              <a:t>  제안사</a:t>
            </a:r>
            <a:r>
              <a:rPr lang="ko-KR" altLang="en-US" sz="1400" b="1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Century Gothic" pitchFamily="34" charset="0"/>
              </a:rPr>
              <a:t>항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357158" y="1590248"/>
            <a:ext cx="1571636" cy="338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357158" y="1621025"/>
            <a:ext cx="1399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en-US" sz="14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Century Gothic" pitchFamily="34" charset="0"/>
              </a:rPr>
              <a:t>  개요</a:t>
            </a:r>
            <a:endParaRPr lang="ko-KR" altLang="en-US" sz="1400" b="1" dirty="0">
              <a:ln>
                <a:solidFill>
                  <a:schemeClr val="bg1">
                    <a:alpha val="0"/>
                  </a:schemeClr>
                </a:solidFill>
              </a:ln>
              <a:latin typeface="Century Gothic" pitchFamily="34" charset="0"/>
            </a:endParaRPr>
          </a:p>
        </p:txBody>
      </p:sp>
      <p:sp>
        <p:nvSpPr>
          <p:cNvPr id="20" name="타원 19"/>
          <p:cNvSpPr/>
          <p:nvPr/>
        </p:nvSpPr>
        <p:spPr>
          <a:xfrm>
            <a:off x="1200960" y="3068996"/>
            <a:ext cx="7786710" cy="45049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US" altLang="ko-KR" sz="1100" b="1" dirty="0" smtClean="0">
                <a:solidFill>
                  <a:srgbClr val="FF0066"/>
                </a:solidFill>
              </a:rPr>
              <a:t>“</a:t>
            </a:r>
            <a:r>
              <a:rPr lang="ko-KR" altLang="en-US" b="1" dirty="0" smtClean="0">
                <a:solidFill>
                  <a:srgbClr val="FF0066"/>
                </a:solidFill>
              </a:rPr>
              <a:t>경주지진 규모는 </a:t>
            </a:r>
            <a:r>
              <a:rPr lang="en-US" altLang="ko-KR" b="1" dirty="0" smtClean="0">
                <a:solidFill>
                  <a:srgbClr val="FF0066"/>
                </a:solidFill>
              </a:rPr>
              <a:t>5.8 </a:t>
            </a:r>
            <a:r>
              <a:rPr lang="ko-KR" altLang="en-US" b="1" dirty="0" smtClean="0">
                <a:solidFill>
                  <a:srgbClr val="FF0066"/>
                </a:solidFill>
              </a:rPr>
              <a:t>이었고</a:t>
            </a:r>
            <a:r>
              <a:rPr lang="en-US" altLang="ko-KR" b="1" dirty="0" smtClean="0">
                <a:solidFill>
                  <a:srgbClr val="FF0066"/>
                </a:solidFill>
              </a:rPr>
              <a:t> </a:t>
            </a:r>
            <a:r>
              <a:rPr lang="ko-KR" altLang="en-US" b="1" dirty="0" smtClean="0">
                <a:solidFill>
                  <a:srgbClr val="FF0066"/>
                </a:solidFill>
              </a:rPr>
              <a:t>포항지진은 </a:t>
            </a:r>
            <a:r>
              <a:rPr lang="en-US" altLang="ko-KR" b="1" dirty="0" smtClean="0">
                <a:solidFill>
                  <a:srgbClr val="FF0066"/>
                </a:solidFill>
              </a:rPr>
              <a:t>5.5 </a:t>
            </a:r>
            <a:r>
              <a:rPr lang="ko-KR" altLang="en-US" b="1" dirty="0" smtClean="0">
                <a:solidFill>
                  <a:srgbClr val="FF0066"/>
                </a:solidFill>
              </a:rPr>
              <a:t>였다</a:t>
            </a:r>
            <a:r>
              <a:rPr lang="en-US" altLang="ko-KR" sz="1100" b="1" dirty="0" smtClean="0">
                <a:solidFill>
                  <a:srgbClr val="FF0066"/>
                </a:solidFill>
              </a:rPr>
              <a:t>.”</a:t>
            </a:r>
            <a:endParaRPr lang="ko-KR" altLang="en-US" sz="1100" b="1" dirty="0">
              <a:solidFill>
                <a:srgbClr val="FF0066"/>
              </a:solidFill>
            </a:endParaRPr>
          </a:p>
        </p:txBody>
      </p:sp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459060"/>
              </p:ext>
            </p:extLst>
          </p:nvPr>
        </p:nvGraphicFramePr>
        <p:xfrm>
          <a:off x="2621893" y="3537971"/>
          <a:ext cx="6449111" cy="642942"/>
        </p:xfrm>
        <a:graphic>
          <a:graphicData uri="http://schemas.openxmlformats.org/drawingml/2006/table">
            <a:tbl>
              <a:tblPr/>
              <a:tblGrid>
                <a:gridCol w="359941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2484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2484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21471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altLang="ko-KR" sz="1400" b="1" i="0" u="none" strike="noStrike" dirty="0" smtClean="0">
                          <a:solidFill>
                            <a:srgbClr val="CC0000"/>
                          </a:solidFill>
                          <a:latin typeface="나눔고딕 ExtraBold"/>
                        </a:rPr>
                        <a:t>2.0</a:t>
                      </a:r>
                      <a:r>
                        <a:rPr lang="ko-KR" altLang="en-US" sz="1400" b="1" i="0" u="none" strike="noStrike" dirty="0" smtClean="0">
                          <a:solidFill>
                            <a:srgbClr val="CC0000"/>
                          </a:solidFill>
                          <a:latin typeface="나눔고딕 ExtraBold"/>
                        </a:rPr>
                        <a:t>이상 지진발생 </a:t>
                      </a:r>
                      <a:r>
                        <a:rPr lang="en-US" altLang="ko-KR" sz="1400" b="1" i="0" u="none" strike="noStrike" dirty="0" smtClean="0">
                          <a:solidFill>
                            <a:srgbClr val="CC0000"/>
                          </a:solidFill>
                          <a:latin typeface="나눔고딕 ExtraBold"/>
                        </a:rPr>
                        <a:t>2016</a:t>
                      </a:r>
                      <a:r>
                        <a:rPr lang="ko-KR" altLang="en-US" sz="1400" b="1" i="0" u="none" strike="noStrike" dirty="0" smtClean="0">
                          <a:solidFill>
                            <a:srgbClr val="CC0000"/>
                          </a:solidFill>
                          <a:latin typeface="나눔고딕 ExtraBold"/>
                        </a:rPr>
                        <a:t>년</a:t>
                      </a:r>
                      <a:r>
                        <a:rPr lang="en-US" altLang="ko-KR" sz="1400" b="1" i="0" u="none" strike="noStrike" dirty="0" smtClean="0">
                          <a:solidFill>
                            <a:srgbClr val="CC0000"/>
                          </a:solidFill>
                          <a:latin typeface="나눔고딕 ExtraBold"/>
                        </a:rPr>
                        <a:t>, 252</a:t>
                      </a:r>
                      <a:r>
                        <a:rPr lang="ko-KR" altLang="en-US" sz="1400" b="1" i="0" u="none" strike="noStrike" dirty="0" smtClean="0">
                          <a:solidFill>
                            <a:srgbClr val="CC0000"/>
                          </a:solidFill>
                          <a:latin typeface="나눔고딕 ExtraBold"/>
                        </a:rPr>
                        <a:t>회 →</a:t>
                      </a:r>
                      <a:r>
                        <a:rPr lang="en-US" altLang="ko-KR" sz="1400" b="1" i="0" u="none" strike="noStrike" dirty="0" smtClean="0">
                          <a:solidFill>
                            <a:srgbClr val="CC0000"/>
                          </a:solidFill>
                          <a:latin typeface="나눔고딕 ExtraBold"/>
                        </a:rPr>
                        <a:t> 2017</a:t>
                      </a:r>
                      <a:r>
                        <a:rPr lang="ko-KR" altLang="en-US" sz="1400" b="1" i="0" u="none" strike="noStrike" dirty="0" smtClean="0">
                          <a:solidFill>
                            <a:srgbClr val="CC0000"/>
                          </a:solidFill>
                          <a:latin typeface="나눔고딕 ExtraBold"/>
                        </a:rPr>
                        <a:t>년</a:t>
                      </a:r>
                      <a:r>
                        <a:rPr lang="en-US" altLang="ko-KR" sz="1400" b="1" i="0" u="none" strike="noStrike" dirty="0" smtClean="0">
                          <a:solidFill>
                            <a:srgbClr val="CC0000"/>
                          </a:solidFill>
                          <a:latin typeface="나눔고딕 ExtraBold"/>
                        </a:rPr>
                        <a:t>, 223</a:t>
                      </a:r>
                      <a:r>
                        <a:rPr lang="ko-KR" altLang="en-US" sz="1400" b="1" i="0" u="none" strike="noStrike" dirty="0" smtClean="0">
                          <a:solidFill>
                            <a:srgbClr val="CC0000"/>
                          </a:solidFill>
                          <a:latin typeface="나눔고딕 ExtraBold"/>
                        </a:rPr>
                        <a:t>회 →</a:t>
                      </a:r>
                      <a:r>
                        <a:rPr lang="en-US" altLang="ko-KR" sz="1400" b="1" i="0" u="none" strike="noStrike" dirty="0" smtClean="0">
                          <a:solidFill>
                            <a:srgbClr val="CC0000"/>
                          </a:solidFill>
                          <a:latin typeface="나눔고딕 ExtraBold"/>
                        </a:rPr>
                        <a:t> 2018</a:t>
                      </a:r>
                      <a:r>
                        <a:rPr lang="ko-KR" altLang="en-US" sz="1400" b="1" i="0" u="none" strike="noStrike" dirty="0" smtClean="0">
                          <a:solidFill>
                            <a:srgbClr val="CC0000"/>
                          </a:solidFill>
                          <a:latin typeface="나눔고딕 ExtraBold"/>
                        </a:rPr>
                        <a:t>년</a:t>
                      </a:r>
                      <a:r>
                        <a:rPr lang="en-US" altLang="ko-KR" sz="1400" b="1" i="0" u="none" strike="noStrike" dirty="0" smtClean="0">
                          <a:solidFill>
                            <a:srgbClr val="CC0000"/>
                          </a:solidFill>
                          <a:latin typeface="나눔고딕 ExtraBold"/>
                        </a:rPr>
                        <a:t>, 115</a:t>
                      </a:r>
                      <a:r>
                        <a:rPr lang="ko-KR" altLang="en-US" sz="1400" b="1" i="0" u="none" strike="noStrike" dirty="0" smtClean="0">
                          <a:solidFill>
                            <a:srgbClr val="CC0000"/>
                          </a:solidFill>
                          <a:latin typeface="나눔고딕 ExtraBold"/>
                        </a:rPr>
                        <a:t>회 </a:t>
                      </a:r>
                      <a:r>
                        <a:rPr lang="ko-KR" altLang="en-US" sz="1400" b="1" i="0" u="none" strike="noStrike" dirty="0">
                          <a:solidFill>
                            <a:srgbClr val="CC0000"/>
                          </a:solidFill>
                          <a:latin typeface="나눔고딕 ExtraBold"/>
                        </a:rPr>
                        <a:t>발생급증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1471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ko-KR" sz="1400" b="1" i="0" u="none" strike="noStrike" baseline="0" dirty="0" smtClean="0">
                          <a:latin typeface="HY궁서B" pitchFamily="18" charset="-127"/>
                          <a:ea typeface="HY궁서B" pitchFamily="18" charset="-127"/>
                        </a:rPr>
                        <a:t>                 (</a:t>
                      </a:r>
                      <a:r>
                        <a:rPr lang="ko-KR" altLang="en-US" sz="1400" b="1" i="0" u="none" strike="noStrike" baseline="0" dirty="0" smtClean="0">
                          <a:latin typeface="HY궁서B" pitchFamily="18" charset="-127"/>
                          <a:ea typeface="HY궁서B" pitchFamily="18" charset="-127"/>
                        </a:rPr>
                        <a:t>대한민국 지진 일상화 단계 진입</a:t>
                      </a:r>
                      <a:r>
                        <a:rPr lang="en-US" altLang="ko-KR" sz="1400" b="1" i="0" u="none" strike="noStrike" baseline="0" dirty="0" smtClean="0">
                          <a:latin typeface="HY궁서B" pitchFamily="18" charset="-127"/>
                          <a:ea typeface="HY궁서B" pitchFamily="18" charset="-127"/>
                        </a:rPr>
                        <a:t>)</a:t>
                      </a:r>
                      <a:endParaRPr lang="en-US" altLang="ko-KR" sz="1400" b="1" i="0" u="none" strike="noStrike" dirty="0">
                        <a:latin typeface="HY궁서B" pitchFamily="18" charset="-127"/>
                        <a:ea typeface="HY궁서B" pitchFamily="18" charset="-127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ko-KR" sz="1400" b="1" i="0" u="none" strike="noStrike" dirty="0" smtClean="0">
                          <a:latin typeface="나눔고딕 ExtraBold"/>
                        </a:rPr>
                        <a:t>)</a:t>
                      </a:r>
                      <a:endParaRPr lang="ko-KR" altLang="en-US" sz="1400" b="1" i="0" u="none" strike="noStrike" dirty="0">
                        <a:latin typeface="나눔고딕 ExtraBold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1800" b="1" i="0" u="none" strike="noStrike" dirty="0">
                        <a:latin typeface="나눔고딕 ExtraBold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3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248" y="1259284"/>
            <a:ext cx="558165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714612" y="2071678"/>
            <a:ext cx="6286544" cy="9620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lum brigh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6" t="10644"/>
          <a:stretch/>
        </p:blipFill>
        <p:spPr bwMode="auto">
          <a:xfrm>
            <a:off x="0" y="0"/>
            <a:ext cx="226774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8676456" y="6373027"/>
            <a:ext cx="436116" cy="486833"/>
          </a:xfrm>
        </p:spPr>
        <p:txBody>
          <a:bodyPr/>
          <a:lstStyle/>
          <a:p>
            <a:r>
              <a:rPr lang="ko-KR" altLang="en-US" sz="1000" dirty="0" smtClean="0">
                <a:solidFill>
                  <a:schemeClr val="bg2">
                    <a:lumMod val="25000"/>
                  </a:schemeClr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 </a:t>
            </a:r>
            <a:fld id="{1E9CEE2C-8D38-44AB-9B04-537D1086E682}" type="slidenum">
              <a:rPr lang="ko-KR" altLang="en-US" sz="1000" smtClean="0">
                <a:solidFill>
                  <a:schemeClr val="bg2">
                    <a:lumMod val="25000"/>
                  </a:schemeClr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pPr/>
              <a:t>5</a:t>
            </a:fld>
            <a:endParaRPr lang="ko-KR" altLang="en-US" sz="1000" dirty="0">
              <a:solidFill>
                <a:schemeClr val="bg2">
                  <a:lumMod val="25000"/>
                </a:schemeClr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286016" y="1"/>
            <a:ext cx="6858016" cy="980728"/>
          </a:xfrm>
          <a:prstGeom prst="rect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16200000" scaled="0"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bg1"/>
                </a:solidFill>
              </a:rPr>
              <a:t>              한국 </a:t>
            </a:r>
            <a:r>
              <a:rPr lang="ko-KR" altLang="en-US" sz="2800" b="1" dirty="0" smtClean="0">
                <a:solidFill>
                  <a:srgbClr val="FFFF00"/>
                </a:solidFill>
              </a:rPr>
              <a:t>지진대피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 안전교육의 실태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2424212" y="1105577"/>
            <a:ext cx="6719788" cy="2598163"/>
            <a:chOff x="1183910" y="1766003"/>
            <a:chExt cx="9988915" cy="2598163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3910" y="1766003"/>
              <a:ext cx="2403021" cy="205125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60410" y="1766003"/>
              <a:ext cx="2304961" cy="205125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5" name="TextBox 24"/>
            <p:cNvSpPr txBox="1"/>
            <p:nvPr/>
          </p:nvSpPr>
          <p:spPr>
            <a:xfrm>
              <a:off x="1183910" y="3905250"/>
              <a:ext cx="24030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b="1" dirty="0" smtClean="0">
                  <a:latin typeface="+mn-ea"/>
                </a:rPr>
                <a:t>OO</a:t>
              </a:r>
              <a:r>
                <a:rPr lang="ko-KR" altLang="en-US" sz="1000" b="1" dirty="0" smtClean="0">
                  <a:latin typeface="+mn-ea"/>
                </a:rPr>
                <a:t> </a:t>
              </a:r>
              <a:r>
                <a:rPr lang="ko-KR" altLang="en-US" sz="1000" b="1" dirty="0">
                  <a:latin typeface="+mn-ea"/>
                </a:rPr>
                <a:t>초등학교 </a:t>
              </a:r>
              <a:endParaRPr lang="en-US" altLang="ko-KR" sz="1000" b="1" dirty="0">
                <a:latin typeface="+mn-ea"/>
              </a:endParaRPr>
            </a:p>
            <a:p>
              <a:pPr algn="ctr"/>
              <a:r>
                <a:rPr lang="ko-KR" altLang="en-US" sz="1000" b="1" dirty="0">
                  <a:latin typeface="+mn-ea"/>
                </a:rPr>
                <a:t>지진 대피훈련 장면 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660410" y="3936120"/>
              <a:ext cx="23049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b="1" dirty="0" smtClean="0">
                  <a:latin typeface="+mn-ea"/>
                </a:rPr>
                <a:t>OO</a:t>
              </a:r>
              <a:r>
                <a:rPr lang="ko-KR" altLang="en-US" sz="1000" b="1" dirty="0" smtClean="0">
                  <a:latin typeface="+mn-ea"/>
                </a:rPr>
                <a:t> </a:t>
              </a:r>
              <a:r>
                <a:rPr lang="ko-KR" altLang="en-US" sz="1000" b="1" dirty="0">
                  <a:latin typeface="+mn-ea"/>
                </a:rPr>
                <a:t>초등학교</a:t>
              </a:r>
              <a:endParaRPr lang="en-US" altLang="ko-KR" sz="1000" b="1" dirty="0">
                <a:latin typeface="+mn-ea"/>
              </a:endParaRPr>
            </a:p>
            <a:p>
              <a:pPr algn="ctr"/>
              <a:r>
                <a:rPr lang="ko-KR" altLang="en-US" sz="1000" b="1" dirty="0">
                  <a:latin typeface="+mn-ea"/>
                </a:rPr>
                <a:t>지진 대피훈련 장면 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500422" y="3964056"/>
              <a:ext cx="467240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b="1" dirty="0" smtClean="0">
                  <a:latin typeface="+mn-ea"/>
                </a:rPr>
                <a:t>OO</a:t>
              </a:r>
              <a:r>
                <a:rPr lang="ko-KR" altLang="en-US" sz="1000" b="1" dirty="0" smtClean="0">
                  <a:latin typeface="+mn-ea"/>
                </a:rPr>
                <a:t> 고등학교</a:t>
              </a:r>
              <a:endParaRPr lang="en-US" altLang="ko-KR" sz="1000" b="1" dirty="0">
                <a:latin typeface="+mn-ea"/>
              </a:endParaRPr>
            </a:p>
            <a:p>
              <a:pPr algn="ctr"/>
              <a:r>
                <a:rPr lang="ko-KR" altLang="en-US" sz="1000" b="1" dirty="0">
                  <a:latin typeface="+mn-ea"/>
                </a:rPr>
                <a:t>지진 대피훈련 장면 </a:t>
              </a:r>
            </a:p>
          </p:txBody>
        </p:sp>
      </p:grpSp>
      <p:pic>
        <p:nvPicPr>
          <p:cNvPr id="29" name="Picture 4" descr="http://cphoto.asiae.co.kr/listimglink/6/2016101914413710878_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4" b="8648"/>
          <a:stretch/>
        </p:blipFill>
        <p:spPr bwMode="auto">
          <a:xfrm>
            <a:off x="2424212" y="4149080"/>
            <a:ext cx="3216605" cy="17564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2430672" y="5905500"/>
            <a:ext cx="32101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err="1" smtClean="0">
                <a:latin typeface="+mn-ea"/>
              </a:rPr>
              <a:t>ㅇㅇㅇ유치원</a:t>
            </a:r>
            <a:endParaRPr lang="en-US" altLang="ko-KR" sz="1000" b="1" dirty="0" smtClean="0">
              <a:latin typeface="+mn-ea"/>
            </a:endParaRPr>
          </a:p>
          <a:p>
            <a:pPr algn="ctr"/>
            <a:r>
              <a:rPr lang="ko-KR" altLang="en-US" sz="1000" b="1" dirty="0" smtClean="0">
                <a:latin typeface="+mn-ea"/>
              </a:rPr>
              <a:t>지진 </a:t>
            </a:r>
            <a:r>
              <a:rPr lang="ko-KR" altLang="en-US" sz="1000" b="1" dirty="0">
                <a:latin typeface="+mn-ea"/>
              </a:rPr>
              <a:t>대피훈련 장면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690249" y="5946836"/>
            <a:ext cx="34537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 smtClean="0">
                <a:latin typeface="+mn-ea"/>
              </a:rPr>
              <a:t>OO </a:t>
            </a:r>
            <a:r>
              <a:rPr lang="ko-KR" altLang="en-US" sz="1000" b="1" dirty="0" smtClean="0">
                <a:latin typeface="+mn-ea"/>
              </a:rPr>
              <a:t>초등학교</a:t>
            </a:r>
            <a:endParaRPr lang="en-US" altLang="ko-KR" sz="1000" b="1" dirty="0">
              <a:latin typeface="+mn-ea"/>
            </a:endParaRPr>
          </a:p>
          <a:p>
            <a:pPr algn="ctr"/>
            <a:r>
              <a:rPr lang="ko-KR" altLang="en-US" sz="1000" b="1" dirty="0">
                <a:latin typeface="+mn-ea"/>
              </a:rPr>
              <a:t>지진 대피훈련 장면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29522" y="375047"/>
            <a:ext cx="14422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Century Gothic" pitchFamily="34" charset="0"/>
              </a:rPr>
              <a:t>필요성</a:t>
            </a:r>
            <a:endParaRPr lang="ko-KR" altLang="en-US" sz="20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Century Gothic" pitchFamily="34" charset="0"/>
            </a:endParaRPr>
          </a:p>
        </p:txBody>
      </p:sp>
      <p:cxnSp>
        <p:nvCxnSpPr>
          <p:cNvPr id="34" name="직선 연결선 33"/>
          <p:cNvCxnSpPr/>
          <p:nvPr/>
        </p:nvCxnSpPr>
        <p:spPr>
          <a:xfrm>
            <a:off x="236324" y="807684"/>
            <a:ext cx="17433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직사각형 34"/>
          <p:cNvSpPr/>
          <p:nvPr/>
        </p:nvSpPr>
        <p:spPr>
          <a:xfrm>
            <a:off x="477090" y="2842044"/>
            <a:ext cx="13259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en-US" sz="14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Century Gothic" pitchFamily="34" charset="0"/>
              </a:rPr>
              <a:t>  제안사</a:t>
            </a:r>
            <a:r>
              <a:rPr lang="ko-KR" altLang="en-US" sz="14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Century Gothic" pitchFamily="34" charset="0"/>
              </a:rPr>
              <a:t>항</a:t>
            </a:r>
          </a:p>
        </p:txBody>
      </p:sp>
      <p:sp>
        <p:nvSpPr>
          <p:cNvPr id="36" name="직사각형 35"/>
          <p:cNvSpPr/>
          <p:nvPr/>
        </p:nvSpPr>
        <p:spPr>
          <a:xfrm>
            <a:off x="474634" y="2302550"/>
            <a:ext cx="1571636" cy="338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474668" y="1785926"/>
            <a:ext cx="1399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en-US" sz="14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Century Gothic" pitchFamily="34" charset="0"/>
              </a:rPr>
              <a:t>  개요</a:t>
            </a:r>
            <a:endParaRPr lang="ko-KR" altLang="en-US" sz="14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54790" y="123073"/>
            <a:ext cx="1202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400" dirty="0" smtClean="0">
                <a:solidFill>
                  <a:schemeClr val="bg1"/>
                </a:solidFill>
                <a:latin typeface="Impact" pitchFamily="34" charset="0"/>
              </a:rPr>
              <a:t>01-</a:t>
            </a:r>
            <a:r>
              <a:rPr lang="en-US" altLang="ko-KR" sz="3200" dirty="0" smtClean="0">
                <a:solidFill>
                  <a:schemeClr val="bg1"/>
                </a:solidFill>
                <a:latin typeface="Impact" pitchFamily="34" charset="0"/>
              </a:rPr>
              <a:t>2</a:t>
            </a:r>
            <a:endParaRPr lang="ko-KR" altLang="en-US" sz="3200" dirty="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477090" y="2313985"/>
            <a:ext cx="15691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en-US" sz="1400" b="1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Century Gothic" pitchFamily="34" charset="0"/>
              </a:rPr>
              <a:t> </a:t>
            </a:r>
            <a:r>
              <a:rPr lang="ko-KR" altLang="en-US" sz="14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Century Gothic" pitchFamily="34" charset="0"/>
              </a:rPr>
              <a:t> 안전교육현황</a:t>
            </a:r>
            <a:endParaRPr lang="ko-KR" altLang="en-US" sz="1400" b="1" dirty="0">
              <a:ln>
                <a:solidFill>
                  <a:schemeClr val="bg1">
                    <a:alpha val="0"/>
                  </a:schemeClr>
                </a:solidFill>
              </a:ln>
              <a:latin typeface="Century Gothic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/>
          <a:srcRect l="32227" t="50650" r="44336" b="24025"/>
          <a:stretch>
            <a:fillRect/>
          </a:stretch>
        </p:blipFill>
        <p:spPr bwMode="auto">
          <a:xfrm>
            <a:off x="5857916" y="4143380"/>
            <a:ext cx="3143240" cy="17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289" name="Picture 1" descr="C:\Users\Administrator\Desktop\20180705_122449.png지진대피사진.png"/>
          <p:cNvPicPr>
            <a:picLocks noChangeAspect="1" noChangeArrowheads="1"/>
          </p:cNvPicPr>
          <p:nvPr/>
        </p:nvPicPr>
        <p:blipFill>
          <a:blip r:embed="rId7" cstate="print"/>
          <a:srcRect l="15429" t="29375" r="41797" b="29375"/>
          <a:stretch>
            <a:fillRect/>
          </a:stretch>
        </p:blipFill>
        <p:spPr bwMode="auto">
          <a:xfrm>
            <a:off x="5929322" y="1071546"/>
            <a:ext cx="2963053" cy="207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732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/>
        </p:nvSpPr>
        <p:spPr>
          <a:xfrm>
            <a:off x="500034" y="2357430"/>
            <a:ext cx="1571636" cy="338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lum brigh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6" t="10644"/>
          <a:stretch/>
        </p:blipFill>
        <p:spPr bwMode="auto">
          <a:xfrm>
            <a:off x="0" y="0"/>
            <a:ext cx="226774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8676456" y="6373027"/>
            <a:ext cx="436116" cy="486833"/>
          </a:xfrm>
        </p:spPr>
        <p:txBody>
          <a:bodyPr/>
          <a:lstStyle/>
          <a:p>
            <a:r>
              <a:rPr lang="ko-KR" altLang="en-US" sz="1000" dirty="0" smtClean="0">
                <a:solidFill>
                  <a:schemeClr val="bg2">
                    <a:lumMod val="25000"/>
                  </a:schemeClr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 </a:t>
            </a:r>
            <a:fld id="{1E9CEE2C-8D38-44AB-9B04-537D1086E682}" type="slidenum">
              <a:rPr lang="ko-KR" altLang="en-US" sz="1000" smtClean="0">
                <a:solidFill>
                  <a:schemeClr val="bg2">
                    <a:lumMod val="25000"/>
                  </a:schemeClr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pPr/>
              <a:t>6</a:t>
            </a:fld>
            <a:endParaRPr lang="ko-KR" altLang="en-US" sz="1000" dirty="0">
              <a:solidFill>
                <a:schemeClr val="bg2">
                  <a:lumMod val="25000"/>
                </a:schemeClr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29522" y="375047"/>
            <a:ext cx="14422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Century Gothic" pitchFamily="34" charset="0"/>
              </a:rPr>
              <a:t>필요성</a:t>
            </a:r>
            <a:endParaRPr lang="ko-KR" altLang="en-US" sz="20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Century Gothic" pitchFamily="34" charset="0"/>
            </a:endParaRPr>
          </a:p>
        </p:txBody>
      </p:sp>
      <p:cxnSp>
        <p:nvCxnSpPr>
          <p:cNvPr id="14" name="직선 연결선 13"/>
          <p:cNvCxnSpPr/>
          <p:nvPr/>
        </p:nvCxnSpPr>
        <p:spPr>
          <a:xfrm>
            <a:off x="236324" y="807684"/>
            <a:ext cx="17433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직사각형 14"/>
          <p:cNvSpPr/>
          <p:nvPr/>
        </p:nvSpPr>
        <p:spPr>
          <a:xfrm>
            <a:off x="477090" y="2313985"/>
            <a:ext cx="1569180" cy="307777"/>
          </a:xfrm>
          <a:prstGeom prst="rect">
            <a:avLst/>
          </a:prstGeom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en-US" sz="1400" b="1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Century Gothic" pitchFamily="34" charset="0"/>
              </a:rPr>
              <a:t> </a:t>
            </a:r>
            <a:r>
              <a:rPr lang="ko-KR" altLang="en-US" sz="14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Century Gothic" pitchFamily="34" charset="0"/>
              </a:rPr>
              <a:t> 안전교육현황</a:t>
            </a:r>
            <a:endParaRPr lang="ko-KR" altLang="en-US" sz="1400" b="1" dirty="0">
              <a:ln>
                <a:solidFill>
                  <a:schemeClr val="bg1">
                    <a:alpha val="0"/>
                  </a:schemeClr>
                </a:solidFill>
              </a:ln>
              <a:latin typeface="Century Gothic" pitchFamily="34" charset="0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477090" y="2842044"/>
            <a:ext cx="13259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en-US" sz="14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Century Gothic" pitchFamily="34" charset="0"/>
              </a:rPr>
              <a:t>  제안사</a:t>
            </a:r>
            <a:r>
              <a:rPr lang="ko-KR" altLang="en-US" sz="14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Century Gothic" pitchFamily="34" charset="0"/>
              </a:rPr>
              <a:t>항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474668" y="1785926"/>
            <a:ext cx="1399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en-US" sz="14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Century Gothic" pitchFamily="34" charset="0"/>
              </a:rPr>
              <a:t>  개요</a:t>
            </a:r>
            <a:endParaRPr lang="ko-KR" altLang="en-US" sz="1400" b="1" dirty="0">
              <a:ln>
                <a:solidFill>
                  <a:schemeClr val="bg1">
                    <a:alpha val="0"/>
                  </a:schemeClr>
                </a:solidFill>
              </a:ln>
              <a:latin typeface="Century Gothic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4790" y="123073"/>
            <a:ext cx="14168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400" dirty="0" smtClean="0">
                <a:solidFill>
                  <a:schemeClr val="bg1"/>
                </a:solidFill>
                <a:latin typeface="Impact" pitchFamily="34" charset="0"/>
              </a:rPr>
              <a:t>01-</a:t>
            </a:r>
            <a:r>
              <a:rPr lang="en-US" altLang="ko-KR" sz="3200" dirty="0">
                <a:solidFill>
                  <a:schemeClr val="bg1"/>
                </a:solidFill>
                <a:latin typeface="Impact" pitchFamily="34" charset="0"/>
              </a:rPr>
              <a:t>3</a:t>
            </a:r>
            <a:endParaRPr lang="ko-KR" altLang="en-US" sz="3200" dirty="0">
              <a:solidFill>
                <a:schemeClr val="bg1"/>
              </a:solidFill>
              <a:latin typeface="Impact" pitchFamily="34" charset="0"/>
            </a:endParaRPr>
          </a:p>
        </p:txBody>
      </p:sp>
      <p:pic>
        <p:nvPicPr>
          <p:cNvPr id="21" name="Picture 129"/>
          <p:cNvPicPr>
            <a:picLocks noChangeAspect="1" noChangeArrowheads="1"/>
          </p:cNvPicPr>
          <p:nvPr/>
        </p:nvPicPr>
        <p:blipFill>
          <a:blip r:embed="rId3" cstate="print"/>
          <a:srcRect l="17676" t="15885" r="18359" b="28316"/>
          <a:stretch>
            <a:fillRect/>
          </a:stretch>
        </p:blipFill>
        <p:spPr bwMode="auto">
          <a:xfrm>
            <a:off x="2312518" y="1285860"/>
            <a:ext cx="3312000" cy="252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Picture 116"/>
          <p:cNvPicPr>
            <a:picLocks noChangeAspect="1" noChangeArrowheads="1"/>
          </p:cNvPicPr>
          <p:nvPr/>
        </p:nvPicPr>
        <p:blipFill>
          <a:blip r:embed="rId4" cstate="print"/>
          <a:srcRect l="11035" t="31640" r="40235" b="28776"/>
          <a:stretch>
            <a:fillRect/>
          </a:stretch>
        </p:blipFill>
        <p:spPr bwMode="auto">
          <a:xfrm>
            <a:off x="2285984" y="3857628"/>
            <a:ext cx="3360000" cy="252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Picture 158"/>
          <p:cNvPicPr>
            <a:picLocks noChangeAspect="1" noChangeArrowheads="1"/>
          </p:cNvPicPr>
          <p:nvPr/>
        </p:nvPicPr>
        <p:blipFill>
          <a:blip r:embed="rId5" cstate="print"/>
          <a:srcRect l="26703" t="33457" r="28168" b="28353"/>
          <a:stretch>
            <a:fillRect/>
          </a:stretch>
        </p:blipFill>
        <p:spPr bwMode="auto">
          <a:xfrm>
            <a:off x="5715008" y="1357298"/>
            <a:ext cx="3282330" cy="252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Picture 72"/>
          <p:cNvPicPr>
            <a:picLocks noChangeAspect="1" noChangeArrowheads="1"/>
          </p:cNvPicPr>
          <p:nvPr/>
        </p:nvPicPr>
        <p:blipFill>
          <a:blip r:embed="rId6" cstate="print"/>
          <a:srcRect l="11914" t="13932" r="36895" b="38774"/>
          <a:stretch>
            <a:fillRect/>
          </a:stretch>
        </p:blipFill>
        <p:spPr bwMode="auto">
          <a:xfrm>
            <a:off x="5755830" y="3857628"/>
            <a:ext cx="3240001" cy="252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6" name="직사각형 25"/>
          <p:cNvSpPr/>
          <p:nvPr/>
        </p:nvSpPr>
        <p:spPr>
          <a:xfrm>
            <a:off x="2285984" y="-24"/>
            <a:ext cx="6858016" cy="980728"/>
          </a:xfrm>
          <a:prstGeom prst="rect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16200000" scaled="0"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bg1"/>
                </a:solidFill>
              </a:rPr>
              <a:t>  지진대비 훈련에 대한 </a:t>
            </a:r>
            <a:r>
              <a:rPr lang="ko-KR" altLang="en-US" sz="2400" b="1" dirty="0" smtClean="0">
                <a:solidFill>
                  <a:schemeClr val="tx1"/>
                </a:solidFill>
              </a:rPr>
              <a:t>중요성 인지 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및 </a:t>
            </a:r>
            <a:r>
              <a:rPr lang="ko-KR" altLang="en-US" sz="2400" b="1" dirty="0" smtClean="0">
                <a:solidFill>
                  <a:schemeClr val="tx1"/>
                </a:solidFill>
              </a:rPr>
              <a:t>대피훈련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 실시</a:t>
            </a:r>
            <a:endParaRPr lang="en-US" altLang="ko-KR" sz="20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bg1"/>
                </a:solidFill>
              </a:rPr>
              <a:t>                              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(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자사 제품 사용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: 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부산 </a:t>
            </a:r>
            <a:r>
              <a:rPr lang="ko-KR" altLang="en-US" sz="2000" b="1" dirty="0" err="1" smtClean="0">
                <a:solidFill>
                  <a:schemeClr val="bg1"/>
                </a:solidFill>
              </a:rPr>
              <a:t>ㅇㅇ초등학교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)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470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lum brigh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6" t="10644"/>
          <a:stretch/>
        </p:blipFill>
        <p:spPr bwMode="auto">
          <a:xfrm>
            <a:off x="0" y="0"/>
            <a:ext cx="226774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29522" y="375047"/>
            <a:ext cx="14422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Century Gothic" pitchFamily="34" charset="0"/>
              </a:rPr>
              <a:t>필요성</a:t>
            </a:r>
            <a:endParaRPr lang="ko-KR" altLang="en-US" sz="20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Century Gothic" pitchFamily="34" charset="0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36324" y="807684"/>
            <a:ext cx="17433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7" name="TextBox 196"/>
          <p:cNvSpPr txBox="1"/>
          <p:nvPr/>
        </p:nvSpPr>
        <p:spPr>
          <a:xfrm>
            <a:off x="154790" y="123073"/>
            <a:ext cx="14882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400" dirty="0" smtClean="0">
                <a:solidFill>
                  <a:schemeClr val="bg1"/>
                </a:solidFill>
                <a:latin typeface="Impact" pitchFamily="34" charset="0"/>
              </a:rPr>
              <a:t>01-</a:t>
            </a:r>
            <a:r>
              <a:rPr lang="en-US" altLang="ko-KR" sz="3200" dirty="0">
                <a:solidFill>
                  <a:schemeClr val="bg1"/>
                </a:solidFill>
                <a:latin typeface="Impact" pitchFamily="34" charset="0"/>
              </a:rPr>
              <a:t>4</a:t>
            </a:r>
            <a:endParaRPr lang="ko-KR" altLang="en-US" sz="3200" dirty="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2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8676456" y="6373027"/>
            <a:ext cx="436116" cy="486833"/>
          </a:xfrm>
        </p:spPr>
        <p:txBody>
          <a:bodyPr/>
          <a:lstStyle/>
          <a:p>
            <a:r>
              <a:rPr lang="ko-KR" altLang="en-US" sz="1000" dirty="0" smtClean="0">
                <a:solidFill>
                  <a:schemeClr val="bg2">
                    <a:lumMod val="25000"/>
                  </a:schemeClr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 </a:t>
            </a:r>
            <a:fld id="{1E9CEE2C-8D38-44AB-9B04-537D1086E682}" type="slidenum">
              <a:rPr lang="ko-KR" altLang="en-US" sz="1000" smtClean="0">
                <a:solidFill>
                  <a:schemeClr val="bg2">
                    <a:lumMod val="25000"/>
                  </a:schemeClr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pPr/>
              <a:t>7</a:t>
            </a:fld>
            <a:endParaRPr lang="ko-KR" altLang="en-US" sz="1000" dirty="0">
              <a:solidFill>
                <a:schemeClr val="bg2">
                  <a:lumMod val="25000"/>
                </a:schemeClr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474634" y="2840514"/>
            <a:ext cx="1571636" cy="338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474668" y="1785926"/>
            <a:ext cx="1399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en-US" sz="14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Century Gothic" pitchFamily="34" charset="0"/>
              </a:rPr>
              <a:t>  개요</a:t>
            </a:r>
            <a:endParaRPr lang="ko-KR" altLang="en-US" sz="14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477090" y="2313985"/>
            <a:ext cx="15691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en-US" sz="14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Century Gothic" pitchFamily="34" charset="0"/>
              </a:rPr>
              <a:t>  안전교육현</a:t>
            </a:r>
            <a:r>
              <a:rPr lang="ko-KR" altLang="en-US" sz="14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Century Gothic" pitchFamily="34" charset="0"/>
              </a:rPr>
              <a:t>황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477090" y="2842044"/>
            <a:ext cx="13259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en-US" sz="14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Century Gothic" pitchFamily="34" charset="0"/>
              </a:rPr>
              <a:t>  해결방안</a:t>
            </a:r>
            <a:endParaRPr lang="ko-KR" altLang="en-US" sz="1400" b="1" dirty="0">
              <a:ln>
                <a:solidFill>
                  <a:schemeClr val="bg1">
                    <a:alpha val="0"/>
                  </a:schemeClr>
                </a:solidFill>
              </a:ln>
              <a:latin typeface="Century Gothic" pitchFamily="34" charset="0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2285984" y="-24"/>
            <a:ext cx="6858016" cy="1143008"/>
          </a:xfrm>
          <a:prstGeom prst="roundRect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16200000" scaled="0"/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en-US" altLang="ko-KR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ko-KR" altLang="en-US" sz="2400" b="1" spc="50" dirty="0" smtClean="0">
                <a:ln w="11430"/>
                <a:solidFill>
                  <a:srgbClr val="00763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궁서B" pitchFamily="18" charset="-127"/>
                <a:ea typeface="HY궁서B" pitchFamily="18" charset="-127"/>
              </a:rPr>
              <a:t>어린이들이 </a:t>
            </a:r>
            <a:endParaRPr lang="en-US" altLang="ko-KR" sz="2400" b="1" spc="50" dirty="0" smtClean="0">
              <a:ln w="11430"/>
              <a:solidFill>
                <a:srgbClr val="007635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궁서B" pitchFamily="18" charset="-127"/>
              <a:ea typeface="HY궁서B" pitchFamily="18" charset="-127"/>
            </a:endParaRPr>
          </a:p>
          <a:p>
            <a:pPr algn="ctr"/>
            <a:r>
              <a:rPr lang="ko-KR" altLang="en-US" sz="20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궁서B" pitchFamily="18" charset="-127"/>
                <a:ea typeface="HY궁서B" pitchFamily="18" charset="-127"/>
              </a:rPr>
              <a:t>지진 발생시 어떻게 대처 해야 하나요</a:t>
            </a:r>
            <a:r>
              <a:rPr lang="en-US" altLang="ko-KR" sz="20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궁서B" pitchFamily="18" charset="-127"/>
                <a:ea typeface="HY궁서B" pitchFamily="18" charset="-127"/>
              </a:rPr>
              <a:t>?</a:t>
            </a:r>
          </a:p>
          <a:p>
            <a:pPr algn="ctr"/>
            <a:endParaRPr lang="ko-KR" altLang="en-US" sz="2000" b="1" spc="50" dirty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타원 12"/>
          <p:cNvSpPr/>
          <p:nvPr/>
        </p:nvSpPr>
        <p:spPr>
          <a:xfrm>
            <a:off x="2760737" y="1149442"/>
            <a:ext cx="2286016" cy="571504"/>
          </a:xfrm>
          <a:prstGeom prst="ellipse">
            <a:avLst/>
          </a:prstGeom>
          <a:gradFill>
            <a:gsLst>
              <a:gs pos="0">
                <a:srgbClr val="3399FF"/>
              </a:gs>
              <a:gs pos="16000">
                <a:srgbClr val="00CCCC"/>
              </a:gs>
              <a:gs pos="47000">
                <a:srgbClr val="9999FF"/>
              </a:gs>
              <a:gs pos="60001">
                <a:srgbClr val="2E6792"/>
              </a:gs>
              <a:gs pos="71001">
                <a:srgbClr val="3333CC"/>
              </a:gs>
              <a:gs pos="81000">
                <a:srgbClr val="1170FF"/>
              </a:gs>
              <a:gs pos="100000">
                <a:srgbClr val="006699"/>
              </a:gs>
            </a:gsLst>
            <a:lin ang="16200000" scaled="0"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ko-KR" dirty="0" smtClean="0"/>
          </a:p>
          <a:p>
            <a:pPr algn="ctr"/>
            <a:r>
              <a:rPr lang="en-US" altLang="ko-KR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 </a:t>
            </a:r>
            <a:r>
              <a:rPr lang="ko-KR" altLang="en-US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현재 문제점</a:t>
            </a:r>
            <a:endParaRPr lang="en-US" altLang="ko-KR" dirty="0" smtClean="0">
              <a:latin typeface="HY궁서B" panose="02030600000101010101" pitchFamily="18" charset="-127"/>
              <a:ea typeface="HY궁서B" panose="02030600000101010101" pitchFamily="18" charset="-127"/>
            </a:endParaRPr>
          </a:p>
          <a:p>
            <a:pPr algn="ctr"/>
            <a:endParaRPr lang="ko-KR" altLang="en-US" dirty="0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2285984" y="2860149"/>
            <a:ext cx="3429024" cy="3569247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marL="228600" indent="-228600" algn="ctr"/>
            <a:r>
              <a:rPr lang="ko-KR" altLang="en-US" sz="1600" b="1" dirty="0" smtClean="0">
                <a:latin typeface="HY궁서B" pitchFamily="18" charset="-127"/>
                <a:ea typeface="HY궁서B" pitchFamily="18" charset="-127"/>
              </a:rPr>
              <a:t>가방을 머리를 얹고 머리를 보호하며 대피한다</a:t>
            </a:r>
            <a:r>
              <a:rPr lang="en-US" altLang="ko-KR" sz="1600" b="1" dirty="0" smtClean="0">
                <a:latin typeface="HY궁서B" pitchFamily="18" charset="-127"/>
                <a:ea typeface="HY궁서B" pitchFamily="18" charset="-127"/>
              </a:rPr>
              <a:t>.</a:t>
            </a:r>
          </a:p>
          <a:p>
            <a:pPr marL="228600" indent="-228600" algn="ctr">
              <a:buFont typeface="Wingdings" pitchFamily="2" charset="2"/>
              <a:buChar char="u"/>
            </a:pPr>
            <a:endParaRPr lang="en-US" altLang="ko-KR" sz="1200" dirty="0" smtClean="0"/>
          </a:p>
          <a:p>
            <a:pPr marL="228600" indent="-228600" algn="ctr">
              <a:buAutoNum type="arabicPeriod"/>
            </a:pPr>
            <a:endParaRPr lang="en-US" altLang="ko-KR" sz="1000" dirty="0" smtClean="0"/>
          </a:p>
          <a:p>
            <a:pPr marL="228600" indent="-228600" algn="ctr">
              <a:buAutoNum type="arabicPeriod"/>
            </a:pPr>
            <a:endParaRPr lang="en-US" altLang="ko-KR" sz="1000" dirty="0" smtClean="0"/>
          </a:p>
          <a:p>
            <a:pPr marL="228600" indent="-228600" algn="ctr">
              <a:buAutoNum type="arabicPeriod"/>
            </a:pPr>
            <a:endParaRPr lang="en-US" altLang="ko-KR" sz="1050" dirty="0" smtClean="0"/>
          </a:p>
        </p:txBody>
      </p:sp>
      <p:sp>
        <p:nvSpPr>
          <p:cNvPr id="21" name="타원 20"/>
          <p:cNvSpPr/>
          <p:nvPr/>
        </p:nvSpPr>
        <p:spPr>
          <a:xfrm>
            <a:off x="6228184" y="1149442"/>
            <a:ext cx="2286016" cy="571504"/>
          </a:xfrm>
          <a:prstGeom prst="ellipse">
            <a:avLst/>
          </a:prstGeo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16200000" scaled="0"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 smtClean="0"/>
          </a:p>
          <a:p>
            <a:pPr algn="ctr"/>
            <a:r>
              <a:rPr lang="en-US" altLang="ko-KR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문제점 해소</a:t>
            </a:r>
            <a:endParaRPr lang="en-US" altLang="ko-KR" dirty="0" smtClean="0">
              <a:solidFill>
                <a:schemeClr val="tx1"/>
              </a:solidFill>
              <a:latin typeface="HY궁서B" panose="02030600000101010101" pitchFamily="18" charset="-127"/>
              <a:ea typeface="HY궁서B" panose="02030600000101010101" pitchFamily="18" charset="-127"/>
            </a:endParaRPr>
          </a:p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3" name="아래쪽 화살표 22"/>
          <p:cNvSpPr/>
          <p:nvPr/>
        </p:nvSpPr>
        <p:spPr>
          <a:xfrm>
            <a:off x="7113717" y="2242207"/>
            <a:ext cx="484632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6967876" y="1592579"/>
            <a:ext cx="80663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Ｏ</a:t>
            </a:r>
            <a:endParaRPr lang="ko-KR" altLang="en-US" sz="4800" dirty="0"/>
          </a:p>
        </p:txBody>
      </p:sp>
      <p:sp>
        <p:nvSpPr>
          <p:cNvPr id="26" name="직사각형 25"/>
          <p:cNvSpPr/>
          <p:nvPr/>
        </p:nvSpPr>
        <p:spPr>
          <a:xfrm>
            <a:off x="3512478" y="1589297"/>
            <a:ext cx="80663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Ｘ</a:t>
            </a:r>
            <a:endParaRPr lang="ko-KR" altLang="en-US" sz="4800" dirty="0"/>
          </a:p>
        </p:txBody>
      </p:sp>
      <p:pic>
        <p:nvPicPr>
          <p:cNvPr id="27" name="Picture 449"/>
          <p:cNvPicPr>
            <a:picLocks noChangeAspect="1" noChangeArrowheads="1"/>
          </p:cNvPicPr>
          <p:nvPr/>
        </p:nvPicPr>
        <p:blipFill>
          <a:blip r:embed="rId3" cstate="print"/>
          <a:srcRect l="23283" t="30667" r="23515" b="9125"/>
          <a:stretch>
            <a:fillRect/>
          </a:stretch>
        </p:blipFill>
        <p:spPr bwMode="auto">
          <a:xfrm>
            <a:off x="2357422" y="3643314"/>
            <a:ext cx="3286148" cy="2786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9" name="모서리가 둥근 직사각형 28"/>
          <p:cNvSpPr/>
          <p:nvPr/>
        </p:nvSpPr>
        <p:spPr>
          <a:xfrm>
            <a:off x="5786446" y="2840514"/>
            <a:ext cx="3357554" cy="3660320"/>
          </a:xfrm>
          <a:prstGeom prst="roundRect">
            <a:avLst/>
          </a:prstGeom>
          <a:noFill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 marL="228600" indent="-228600" algn="ctr"/>
            <a:r>
              <a:rPr lang="ko-KR" altLang="en-US" sz="1600" b="1" dirty="0" smtClean="0">
                <a:solidFill>
                  <a:schemeClr val="tx1"/>
                </a:solidFill>
                <a:latin typeface="HY궁서B" pitchFamily="18" charset="-127"/>
                <a:ea typeface="HY궁서B" pitchFamily="18" charset="-127"/>
              </a:rPr>
              <a:t>지진 방재 모자를 머리에 쓰고 </a:t>
            </a:r>
            <a:endParaRPr lang="en-US" altLang="ko-KR" sz="1600" b="1" dirty="0" smtClean="0">
              <a:solidFill>
                <a:schemeClr val="tx1"/>
              </a:solidFill>
              <a:latin typeface="HY궁서B" pitchFamily="18" charset="-127"/>
              <a:ea typeface="HY궁서B" pitchFamily="18" charset="-127"/>
            </a:endParaRPr>
          </a:p>
          <a:p>
            <a:pPr marL="228600" indent="-228600" algn="ctr"/>
            <a:r>
              <a:rPr lang="ko-KR" altLang="en-US" sz="1600" b="1" dirty="0" smtClean="0">
                <a:solidFill>
                  <a:schemeClr val="tx1"/>
                </a:solidFill>
                <a:latin typeface="HY궁서B" pitchFamily="18" charset="-127"/>
                <a:ea typeface="HY궁서B" pitchFamily="18" charset="-127"/>
              </a:rPr>
              <a:t>양손이 자유 함으로 안전하게  대피한다</a:t>
            </a:r>
            <a:r>
              <a:rPr lang="en-US" altLang="ko-KR" sz="1600" b="1" dirty="0" smtClean="0">
                <a:solidFill>
                  <a:schemeClr val="tx1"/>
                </a:solidFill>
                <a:latin typeface="HY궁서B" pitchFamily="18" charset="-127"/>
                <a:ea typeface="HY궁서B" pitchFamily="18" charset="-127"/>
              </a:rPr>
              <a:t>.</a:t>
            </a:r>
            <a:endParaRPr lang="en-US" altLang="ko-KR" sz="1600" b="1" dirty="0" smtClean="0">
              <a:latin typeface="HY궁서B" pitchFamily="18" charset="-127"/>
              <a:ea typeface="HY궁서B" pitchFamily="18" charset="-127"/>
            </a:endParaRPr>
          </a:p>
          <a:p>
            <a:pPr marL="228600" indent="-228600" algn="ctr">
              <a:buFont typeface="Wingdings" pitchFamily="2" charset="2"/>
              <a:buChar char="u"/>
            </a:pPr>
            <a:endParaRPr lang="en-US" altLang="ko-KR" sz="1200" dirty="0" smtClean="0"/>
          </a:p>
          <a:p>
            <a:pPr marL="228600" indent="-228600" algn="ctr">
              <a:buAutoNum type="arabicPeriod"/>
            </a:pPr>
            <a:endParaRPr lang="en-US" altLang="ko-KR" sz="1000" dirty="0" smtClean="0"/>
          </a:p>
          <a:p>
            <a:pPr marL="228600" indent="-228600" algn="ctr">
              <a:buAutoNum type="arabicPeriod"/>
            </a:pPr>
            <a:endParaRPr lang="en-US" altLang="ko-KR" sz="1000" dirty="0" smtClean="0"/>
          </a:p>
          <a:p>
            <a:pPr marL="228600" indent="-228600" algn="ctr">
              <a:buAutoNum type="arabicPeriod"/>
            </a:pPr>
            <a:endParaRPr lang="en-US" altLang="ko-KR" sz="1050" dirty="0" smtClean="0"/>
          </a:p>
        </p:txBody>
      </p:sp>
      <p:pic>
        <p:nvPicPr>
          <p:cNvPr id="30" name="Picture 128"/>
          <p:cNvPicPr>
            <a:picLocks noChangeAspect="1" noChangeArrowheads="1"/>
          </p:cNvPicPr>
          <p:nvPr/>
        </p:nvPicPr>
        <p:blipFill>
          <a:blip r:embed="rId4" cstate="print"/>
          <a:srcRect l="1563" t="22527" r="6445" b="7813"/>
          <a:stretch>
            <a:fillRect/>
          </a:stretch>
        </p:blipFill>
        <p:spPr bwMode="auto">
          <a:xfrm>
            <a:off x="5786446" y="3789040"/>
            <a:ext cx="3357554" cy="25689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1" name="아래쪽 화살표 30"/>
          <p:cNvSpPr/>
          <p:nvPr/>
        </p:nvSpPr>
        <p:spPr>
          <a:xfrm>
            <a:off x="3673477" y="2269010"/>
            <a:ext cx="484632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6693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720" y="1471910"/>
            <a:ext cx="4762842" cy="53860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4400" dirty="0" smtClean="0">
                <a:solidFill>
                  <a:srgbClr val="0070C0"/>
                </a:solidFill>
                <a:latin typeface="Impact" pitchFamily="34" charset="0"/>
              </a:rPr>
              <a:t>02</a:t>
            </a:r>
            <a:endParaRPr lang="ko-KR" altLang="en-US" sz="34400" dirty="0">
              <a:solidFill>
                <a:srgbClr val="0070C0"/>
              </a:solidFill>
              <a:latin typeface="Impact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57200" y="35401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rPr>
              <a:t/>
            </a:r>
            <a:br>
              <a:rPr kumimoji="1" lang="ko-KR" altLang="ko-K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rPr>
            </a:b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57752" y="5211561"/>
            <a:ext cx="42148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HY궁서B" pitchFamily="18" charset="-127"/>
                <a:ea typeface="HY궁서B" pitchFamily="18" charset="-127"/>
              </a:rPr>
              <a:t>제품소개서</a:t>
            </a:r>
            <a:r>
              <a:rPr lang="en-US" altLang="ko-KR" sz="36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HY궁서B" pitchFamily="18" charset="-127"/>
                <a:ea typeface="HY궁서B" pitchFamily="18" charset="-127"/>
              </a:rPr>
              <a:t>(</a:t>
            </a:r>
            <a:r>
              <a:rPr lang="ko-KR" altLang="en-US" sz="36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HY궁서B" pitchFamily="18" charset="-127"/>
                <a:ea typeface="HY궁서B" pitchFamily="18" charset="-127"/>
              </a:rPr>
              <a:t>우수성</a:t>
            </a:r>
            <a:r>
              <a:rPr lang="en-US" altLang="ko-KR" sz="36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HY궁서B" pitchFamily="18" charset="-127"/>
                <a:ea typeface="HY궁서B" pitchFamily="18" charset="-127"/>
              </a:rPr>
              <a:t>)</a:t>
            </a:r>
            <a:endParaRPr lang="ko-KR" altLang="en-US" sz="3600" b="1" dirty="0">
              <a:ln>
                <a:solidFill>
                  <a:schemeClr val="bg1">
                    <a:alpha val="0"/>
                  </a:schemeClr>
                </a:solidFill>
              </a:ln>
              <a:latin typeface="HY궁서B" pitchFamily="18" charset="-127"/>
              <a:ea typeface="HY궁서B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500034" y="4743335"/>
            <a:ext cx="4000528" cy="1008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71472" y="5156996"/>
            <a:ext cx="3786215" cy="629458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ko-KR" sz="54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HY궁서B" pitchFamily="18" charset="-127"/>
                <a:ea typeface="HY궁서B" pitchFamily="18" charset="-127"/>
              </a:rPr>
              <a:t>Contents Two</a:t>
            </a:r>
            <a:endParaRPr lang="ko-KR" altLang="en-US" sz="5400" b="1" dirty="0">
              <a:ln>
                <a:solidFill>
                  <a:schemeClr val="bg1">
                    <a:alpha val="0"/>
                  </a:schemeClr>
                </a:solidFill>
              </a:ln>
              <a:latin typeface="HY궁서B" pitchFamily="18" charset="-127"/>
              <a:ea typeface="HY궁서B" pitchFamily="18" charset="-127"/>
            </a:endParaRPr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048562" y="431541"/>
            <a:ext cx="3600400" cy="4637904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9" name="직사각형 8"/>
          <p:cNvSpPr/>
          <p:nvPr/>
        </p:nvSpPr>
        <p:spPr>
          <a:xfrm rot="20473157">
            <a:off x="3490654" y="648841"/>
            <a:ext cx="3424816" cy="8750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4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n-US" altLang="ko-KR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I  HEAD 0NE</a:t>
            </a:r>
            <a:endParaRPr lang="en-US" altLang="ko-KR" sz="40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1418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05" t="5371"/>
          <a:stretch/>
        </p:blipFill>
        <p:spPr bwMode="auto">
          <a:xfrm>
            <a:off x="0" y="0"/>
            <a:ext cx="226774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직사각형 6"/>
          <p:cNvSpPr/>
          <p:nvPr/>
        </p:nvSpPr>
        <p:spPr>
          <a:xfrm>
            <a:off x="477090" y="2313985"/>
            <a:ext cx="166601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en-US" sz="1400" b="1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Century Gothic" pitchFamily="34" charset="0"/>
              </a:rPr>
              <a:t>  제품의 우수성</a:t>
            </a:r>
            <a:endParaRPr lang="ko-KR" altLang="en-US" sz="14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77090" y="2842044"/>
            <a:ext cx="13259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en-US" sz="14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Century Gothic" pitchFamily="34" charset="0"/>
              </a:rPr>
              <a:t>  사용예</a:t>
            </a:r>
            <a:r>
              <a:rPr lang="ko-KR" altLang="en-US" sz="14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Century Gothic" pitchFamily="34" charset="0"/>
              </a:rPr>
              <a:t>시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474634" y="1785926"/>
            <a:ext cx="1571636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474668" y="1785926"/>
            <a:ext cx="1399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en-US" sz="14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Century Gothic" pitchFamily="34" charset="0"/>
              </a:rPr>
              <a:t>  제품개요</a:t>
            </a:r>
            <a:endParaRPr lang="ko-KR" altLang="en-US" sz="1400" b="1" dirty="0">
              <a:ln>
                <a:solidFill>
                  <a:schemeClr val="bg1">
                    <a:alpha val="0"/>
                  </a:schemeClr>
                </a:solidFill>
              </a:ln>
              <a:latin typeface="Century Gothic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72066" y="428604"/>
            <a:ext cx="38865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제품명</a:t>
            </a:r>
            <a:r>
              <a:rPr lang="en-US" altLang="ko-KR" sz="1400" b="1" dirty="0">
                <a:latin typeface="HY궁서B" panose="02030600000101010101" pitchFamily="18" charset="-127"/>
                <a:ea typeface="HY궁서B" panose="02030600000101010101" pitchFamily="18" charset="-127"/>
              </a:rPr>
              <a:t>: </a:t>
            </a:r>
            <a:r>
              <a:rPr lang="ko-KR" altLang="en-US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지진방재모자</a:t>
            </a:r>
            <a:endParaRPr lang="en-US" altLang="ko-KR" sz="1400" b="1" dirty="0">
              <a:latin typeface="HY궁서B" panose="02030600000101010101" pitchFamily="18" charset="-127"/>
              <a:ea typeface="HY궁서B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제   작</a:t>
            </a:r>
            <a:r>
              <a:rPr lang="en-US" altLang="ko-KR" sz="1400" b="1" dirty="0">
                <a:latin typeface="HY궁서B" panose="02030600000101010101" pitchFamily="18" charset="-127"/>
                <a:ea typeface="HY궁서B" panose="02030600000101010101" pitchFamily="18" charset="-127"/>
              </a:rPr>
              <a:t>: </a:t>
            </a:r>
            <a:r>
              <a:rPr lang="ko-KR" altLang="en-US" sz="1400" b="1" dirty="0" err="1" smtClean="0">
                <a:latin typeface="HY궁서B" panose="02030600000101010101" pitchFamily="18" charset="-127"/>
                <a:ea typeface="HY궁서B" panose="02030600000101010101" pitchFamily="18" charset="-127"/>
              </a:rPr>
              <a:t>알유티시</a:t>
            </a:r>
            <a:r>
              <a:rPr lang="en-US" altLang="ko-KR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(RUTC)</a:t>
            </a:r>
            <a:r>
              <a:rPr lang="ko-KR" altLang="en-US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산업</a:t>
            </a:r>
            <a:endParaRPr lang="en-US" altLang="ko-KR" sz="1400" b="1" dirty="0">
              <a:latin typeface="HY궁서B" panose="02030600000101010101" pitchFamily="18" charset="-127"/>
              <a:ea typeface="HY궁서B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섬   유</a:t>
            </a:r>
            <a:r>
              <a:rPr lang="en-US" altLang="ko-KR" sz="1400" b="1" dirty="0">
                <a:latin typeface="HY궁서B" panose="02030600000101010101" pitchFamily="18" charset="-127"/>
                <a:ea typeface="HY궁서B" panose="02030600000101010101" pitchFamily="18" charset="-127"/>
              </a:rPr>
              <a:t>:</a:t>
            </a:r>
            <a:r>
              <a:rPr lang="ko-KR" altLang="en-US" sz="1400" b="1" dirty="0">
                <a:latin typeface="HY궁서B" panose="02030600000101010101" pitchFamily="18" charset="-127"/>
                <a:ea typeface="HY궁서B" panose="02030600000101010101" pitchFamily="18" charset="-127"/>
              </a:rPr>
              <a:t> 폴리에스테르 </a:t>
            </a:r>
            <a:r>
              <a:rPr lang="en-US" altLang="ko-KR" sz="1400" b="1" dirty="0">
                <a:latin typeface="HY궁서B" panose="02030600000101010101" pitchFamily="18" charset="-127"/>
                <a:ea typeface="HY궁서B" panose="02030600000101010101" pitchFamily="18" charset="-127"/>
              </a:rPr>
              <a:t>100%</a:t>
            </a:r>
            <a:r>
              <a:rPr lang="ko-KR" altLang="en-US" sz="1400" b="1" dirty="0">
                <a:latin typeface="HY궁서B" panose="02030600000101010101" pitchFamily="18" charset="-127"/>
                <a:ea typeface="HY궁서B" panose="02030600000101010101" pitchFamily="18" charset="-127"/>
              </a:rPr>
              <a:t> </a:t>
            </a:r>
            <a:endParaRPr lang="en-US" altLang="ko-KR" sz="1400" b="1" dirty="0">
              <a:latin typeface="HY궁서B" panose="02030600000101010101" pitchFamily="18" charset="-127"/>
              <a:ea typeface="HY궁서B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색  상 </a:t>
            </a:r>
            <a:r>
              <a:rPr lang="en-US" altLang="ko-KR" sz="1400" b="1" dirty="0">
                <a:latin typeface="HY궁서B" panose="02030600000101010101" pitchFamily="18" charset="-127"/>
                <a:ea typeface="HY궁서B" panose="02030600000101010101" pitchFamily="18" charset="-127"/>
              </a:rPr>
              <a:t>: </a:t>
            </a:r>
            <a:r>
              <a:rPr lang="ko-KR" altLang="en-US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그린</a:t>
            </a:r>
            <a:r>
              <a:rPr lang="en-US" altLang="ko-KR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 , </a:t>
            </a:r>
            <a:r>
              <a:rPr lang="ko-KR" altLang="en-US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핑크</a:t>
            </a:r>
            <a:endParaRPr lang="en-US" altLang="ko-KR" sz="1400" b="1" dirty="0" smtClean="0">
              <a:latin typeface="HY궁서B" panose="02030600000101010101" pitchFamily="18" charset="-127"/>
              <a:ea typeface="HY궁서B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Size  : </a:t>
            </a:r>
            <a:r>
              <a:rPr lang="en-US" altLang="ko-KR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S   26(</a:t>
            </a:r>
            <a:r>
              <a:rPr lang="ko-KR" altLang="en-US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가로</a:t>
            </a:r>
            <a:r>
              <a:rPr lang="en-US" altLang="ko-KR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) X 40(</a:t>
            </a:r>
            <a:r>
              <a:rPr lang="ko-KR" altLang="en-US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세로</a:t>
            </a:r>
            <a:r>
              <a:rPr lang="en-US" altLang="ko-KR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)   3</a:t>
            </a:r>
            <a:r>
              <a:rPr lang="ko-KR" altLang="en-US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세 이하</a:t>
            </a:r>
            <a:endParaRPr lang="en-US" altLang="ko-KR" sz="1400" b="1" dirty="0" smtClean="0">
              <a:latin typeface="HY궁서B" panose="02030600000101010101" pitchFamily="18" charset="-127"/>
              <a:ea typeface="HY궁서B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             M   28(</a:t>
            </a:r>
            <a:r>
              <a:rPr lang="ko-KR" altLang="en-US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가로</a:t>
            </a:r>
            <a:r>
              <a:rPr lang="en-US" altLang="ko-KR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) X 41(</a:t>
            </a:r>
            <a:r>
              <a:rPr lang="ko-KR" altLang="en-US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세로</a:t>
            </a:r>
            <a:r>
              <a:rPr lang="en-US" altLang="ko-KR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)   4~10</a:t>
            </a:r>
            <a:r>
              <a:rPr lang="ko-KR" altLang="en-US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세</a:t>
            </a:r>
            <a:endParaRPr lang="en-US" altLang="ko-KR" sz="1400" b="1" dirty="0" smtClean="0">
              <a:latin typeface="HY궁서B" panose="02030600000101010101" pitchFamily="18" charset="-127"/>
              <a:ea typeface="HY궁서B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             L    30(</a:t>
            </a:r>
            <a:r>
              <a:rPr lang="ko-KR" altLang="en-US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가로</a:t>
            </a:r>
            <a:r>
              <a:rPr lang="en-US" altLang="ko-KR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) X 43(</a:t>
            </a:r>
            <a:r>
              <a:rPr lang="ko-KR" altLang="en-US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세로</a:t>
            </a:r>
            <a:r>
              <a:rPr lang="en-US" altLang="ko-KR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)   11~</a:t>
            </a:r>
            <a:r>
              <a:rPr lang="ko-KR" altLang="en-US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성인</a:t>
            </a:r>
            <a:endParaRPr lang="en-US" altLang="ko-KR" sz="1400" b="1" dirty="0" smtClean="0">
              <a:latin typeface="HY궁서B" panose="02030600000101010101" pitchFamily="18" charset="-127"/>
              <a:ea typeface="HY궁서B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             XL  32(</a:t>
            </a:r>
            <a:r>
              <a:rPr lang="ko-KR" altLang="en-US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가로</a:t>
            </a:r>
            <a:r>
              <a:rPr lang="en-US" altLang="ko-KR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) X 45(</a:t>
            </a:r>
            <a:r>
              <a:rPr lang="ko-KR" altLang="en-US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세로</a:t>
            </a:r>
            <a:r>
              <a:rPr lang="en-US" altLang="ko-KR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)   </a:t>
            </a:r>
            <a:r>
              <a:rPr lang="ko-KR" altLang="en-US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특대 성인</a:t>
            </a:r>
            <a:endParaRPr lang="en-US" altLang="ko-KR" sz="1400" b="1" dirty="0">
              <a:latin typeface="HY궁서B" panose="02030600000101010101" pitchFamily="18" charset="-127"/>
              <a:ea typeface="HY궁서B" panose="0203060000010101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400" b="1" dirty="0">
              <a:latin typeface="+mn-ea"/>
            </a:endParaRPr>
          </a:p>
        </p:txBody>
      </p:sp>
      <p:sp>
        <p:nvSpPr>
          <p:cNvPr id="2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8676456" y="6373027"/>
            <a:ext cx="436116" cy="486833"/>
          </a:xfrm>
        </p:spPr>
        <p:txBody>
          <a:bodyPr/>
          <a:lstStyle/>
          <a:p>
            <a:r>
              <a:rPr lang="ko-KR" altLang="en-US" sz="1000" dirty="0" smtClean="0">
                <a:solidFill>
                  <a:schemeClr val="bg2">
                    <a:lumMod val="25000"/>
                  </a:schemeClr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 </a:t>
            </a:r>
            <a:fld id="{1E9CEE2C-8D38-44AB-9B04-537D1086E682}" type="slidenum">
              <a:rPr lang="ko-KR" altLang="en-US" sz="1000" smtClean="0">
                <a:solidFill>
                  <a:schemeClr val="bg2">
                    <a:lumMod val="25000"/>
                  </a:schemeClr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pPr/>
              <a:t>9</a:t>
            </a:fld>
            <a:endParaRPr lang="ko-KR" altLang="en-US" sz="1000" dirty="0">
              <a:solidFill>
                <a:schemeClr val="bg2">
                  <a:lumMod val="25000"/>
                </a:schemeClr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86646" y="487900"/>
            <a:ext cx="1442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Century Gothic" pitchFamily="34" charset="0"/>
              </a:rPr>
              <a:t>제품소개</a:t>
            </a:r>
            <a:endParaRPr lang="ko-KR" altLang="en-US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Century Gothic" pitchFamily="34" charset="0"/>
            </a:endParaRPr>
          </a:p>
        </p:txBody>
      </p:sp>
      <p:cxnSp>
        <p:nvCxnSpPr>
          <p:cNvPr id="15" name="직선 연결선 14"/>
          <p:cNvCxnSpPr/>
          <p:nvPr/>
        </p:nvCxnSpPr>
        <p:spPr>
          <a:xfrm>
            <a:off x="236324" y="807684"/>
            <a:ext cx="17433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54790" y="123073"/>
            <a:ext cx="7858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400" dirty="0" smtClean="0">
                <a:solidFill>
                  <a:schemeClr val="bg1"/>
                </a:solidFill>
                <a:latin typeface="Impact" pitchFamily="34" charset="0"/>
              </a:rPr>
              <a:t>02</a:t>
            </a:r>
            <a:endParaRPr lang="ko-KR" altLang="en-US" sz="4400" dirty="0">
              <a:solidFill>
                <a:schemeClr val="bg1"/>
              </a:solidFill>
              <a:latin typeface="Impact" pitchFamily="34" charset="0"/>
            </a:endParaRPr>
          </a:p>
        </p:txBody>
      </p:sp>
      <p:pic>
        <p:nvPicPr>
          <p:cNvPr id="17" name="Picture 1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928926" y="142852"/>
            <a:ext cx="1643074" cy="17859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14612" y="1785926"/>
            <a:ext cx="1714512" cy="17145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23" name="Picture 2" descr="C:\Users\Administrator\Desktop\강동2 - 복사본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71736" y="3571876"/>
            <a:ext cx="2071702" cy="2143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" name="TextBox 23"/>
          <p:cNvSpPr txBox="1"/>
          <p:nvPr/>
        </p:nvSpPr>
        <p:spPr>
          <a:xfrm>
            <a:off x="2285984" y="5803960"/>
            <a:ext cx="27146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울산광역시 해피어린이집</a:t>
            </a:r>
            <a:endParaRPr lang="en-US" altLang="ko-KR" sz="1000" b="1" dirty="0">
              <a:latin typeface="HY궁서B" panose="02030600000101010101" pitchFamily="18" charset="-127"/>
              <a:ea typeface="HY궁서B" panose="02030600000101010101" pitchFamily="18" charset="-127"/>
            </a:endParaRPr>
          </a:p>
          <a:p>
            <a:pPr algn="ctr"/>
            <a:r>
              <a:rPr lang="ko-KR" altLang="en-US" sz="1000" b="1" dirty="0">
                <a:latin typeface="HY궁서B" panose="02030600000101010101" pitchFamily="18" charset="-127"/>
                <a:ea typeface="HY궁서B" panose="02030600000101010101" pitchFamily="18" charset="-127"/>
              </a:rPr>
              <a:t>지진 대피훈련 </a:t>
            </a:r>
            <a:r>
              <a:rPr lang="ko-KR" altLang="en-US" sz="10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 교육장면 </a:t>
            </a:r>
            <a:endParaRPr lang="ko-KR" altLang="en-US" sz="1000" b="1" dirty="0">
              <a:latin typeface="HY궁서B" panose="02030600000101010101" pitchFamily="18" charset="-127"/>
              <a:ea typeface="HY궁서B" panose="02030600000101010101" pitchFamily="18" charset="-127"/>
            </a:endParaRPr>
          </a:p>
        </p:txBody>
      </p:sp>
      <p:pic>
        <p:nvPicPr>
          <p:cNvPr id="25" name="Picture 158"/>
          <p:cNvPicPr>
            <a:picLocks noChangeAspect="1" noChangeArrowheads="1"/>
          </p:cNvPicPr>
          <p:nvPr/>
        </p:nvPicPr>
        <p:blipFill>
          <a:blip r:embed="rId7" cstate="print"/>
          <a:srcRect l="26703" t="33457" r="28168" b="28353"/>
          <a:stretch>
            <a:fillRect/>
          </a:stretch>
        </p:blipFill>
        <p:spPr bwMode="auto">
          <a:xfrm>
            <a:off x="5000628" y="4357694"/>
            <a:ext cx="1643074" cy="1857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Picture 116"/>
          <p:cNvPicPr>
            <a:picLocks noChangeAspect="1" noChangeArrowheads="1"/>
          </p:cNvPicPr>
          <p:nvPr/>
        </p:nvPicPr>
        <p:blipFill>
          <a:blip r:embed="rId8" cstate="print"/>
          <a:srcRect l="11035" t="31640" r="40235" b="28776"/>
          <a:stretch>
            <a:fillRect/>
          </a:stretch>
        </p:blipFill>
        <p:spPr bwMode="auto">
          <a:xfrm>
            <a:off x="6929454" y="4357694"/>
            <a:ext cx="2000264" cy="9252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Picture 72"/>
          <p:cNvPicPr>
            <a:picLocks noChangeAspect="1" noChangeArrowheads="1"/>
          </p:cNvPicPr>
          <p:nvPr/>
        </p:nvPicPr>
        <p:blipFill>
          <a:blip r:embed="rId9" cstate="print"/>
          <a:srcRect l="13163" t="13932" r="36895" b="41797"/>
          <a:stretch>
            <a:fillRect/>
          </a:stretch>
        </p:blipFill>
        <p:spPr bwMode="auto">
          <a:xfrm>
            <a:off x="6858016" y="5357826"/>
            <a:ext cx="2000264" cy="857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8" name="직사각형 27"/>
          <p:cNvSpPr/>
          <p:nvPr/>
        </p:nvSpPr>
        <p:spPr>
          <a:xfrm>
            <a:off x="5072066" y="3571876"/>
            <a:ext cx="3857652" cy="642942"/>
          </a:xfrm>
          <a:prstGeom prst="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16200000" scaled="0"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부산 </a:t>
            </a:r>
            <a:r>
              <a:rPr lang="ko-KR" altLang="en-US" b="1" dirty="0" err="1" smtClean="0">
                <a:latin typeface="HY궁서B" panose="02030600000101010101" pitchFamily="18" charset="-127"/>
                <a:ea typeface="HY궁서B" panose="02030600000101010101" pitchFamily="18" charset="-127"/>
              </a:rPr>
              <a:t>ㅇㅇ</a:t>
            </a:r>
            <a:r>
              <a:rPr lang="ko-KR" altLang="en-US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 초등학교 지진대피 훈련</a:t>
            </a:r>
            <a:endParaRPr lang="ko-KR" altLang="en-US" b="1" dirty="0">
              <a:latin typeface="HY궁서B" panose="02030600000101010101" pitchFamily="18" charset="-127"/>
              <a:ea typeface="HY궁서B" panose="02030600000101010101" pitchFamily="18" charset="-127"/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357158" y="857232"/>
            <a:ext cx="1571604" cy="35716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rgbClr val="FF0000"/>
                </a:solidFill>
              </a:rPr>
              <a:t>우 수 제 품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885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8676456" y="6373027"/>
            <a:ext cx="436116" cy="486833"/>
          </a:xfrm>
        </p:spPr>
        <p:txBody>
          <a:bodyPr/>
          <a:lstStyle/>
          <a:p>
            <a:r>
              <a:rPr lang="ko-KR" altLang="en-US" sz="1000" dirty="0" smtClean="0">
                <a:solidFill>
                  <a:schemeClr val="bg2">
                    <a:lumMod val="25000"/>
                  </a:schemeClr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 </a:t>
            </a:r>
            <a:fld id="{1E9CEE2C-8D38-44AB-9B04-537D1086E682}" type="slidenum">
              <a:rPr lang="ko-KR" altLang="en-US" sz="1000" smtClean="0">
                <a:solidFill>
                  <a:schemeClr val="bg2">
                    <a:lumMod val="25000"/>
                  </a:schemeClr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pPr/>
              <a:t>10</a:t>
            </a:fld>
            <a:endParaRPr lang="ko-KR" altLang="en-US" sz="1000" dirty="0">
              <a:solidFill>
                <a:schemeClr val="bg2">
                  <a:lumMod val="25000"/>
                </a:schemeClr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  <p:pic>
        <p:nvPicPr>
          <p:cNvPr id="29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05" t="5371"/>
          <a:stretch/>
        </p:blipFill>
        <p:spPr bwMode="auto">
          <a:xfrm>
            <a:off x="0" y="0"/>
            <a:ext cx="226774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직사각형 31"/>
          <p:cNvSpPr/>
          <p:nvPr/>
        </p:nvSpPr>
        <p:spPr>
          <a:xfrm>
            <a:off x="477090" y="2842044"/>
            <a:ext cx="13259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en-US" sz="14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Century Gothic" pitchFamily="34" charset="0"/>
              </a:rPr>
              <a:t>  사용예</a:t>
            </a:r>
            <a:r>
              <a:rPr lang="ko-KR" altLang="en-US" sz="14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Century Gothic" pitchFamily="34" charset="0"/>
              </a:rPr>
              <a:t>시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474634" y="2298358"/>
            <a:ext cx="1571636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474668" y="1785926"/>
            <a:ext cx="1399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en-US" sz="14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Century Gothic" pitchFamily="34" charset="0"/>
              </a:rPr>
              <a:t>  제품개요</a:t>
            </a:r>
            <a:endParaRPr lang="ko-KR" altLang="en-US" sz="14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477090" y="2313985"/>
            <a:ext cx="14688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en-US" sz="14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Century Gothic" pitchFamily="34" charset="0"/>
              </a:rPr>
              <a:t>  제품 우수성</a:t>
            </a:r>
            <a:endParaRPr lang="ko-KR" altLang="en-US" sz="1400" b="1" dirty="0">
              <a:ln>
                <a:solidFill>
                  <a:schemeClr val="bg1">
                    <a:alpha val="0"/>
                  </a:schemeClr>
                </a:solidFill>
              </a:ln>
              <a:latin typeface="Century Gothic" pitchFamily="34" charset="0"/>
            </a:endParaRPr>
          </a:p>
        </p:txBody>
      </p:sp>
      <p:cxnSp>
        <p:nvCxnSpPr>
          <p:cNvPr id="23" name="직선 연결선 22"/>
          <p:cNvCxnSpPr/>
          <p:nvPr/>
        </p:nvCxnSpPr>
        <p:spPr>
          <a:xfrm>
            <a:off x="142844" y="785794"/>
            <a:ext cx="1836868" cy="2189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8"/>
          <p:cNvGrpSpPr/>
          <p:nvPr/>
        </p:nvGrpSpPr>
        <p:grpSpPr>
          <a:xfrm>
            <a:off x="11914" y="123073"/>
            <a:ext cx="2106548" cy="769441"/>
            <a:chOff x="11914" y="123073"/>
            <a:chExt cx="2106548" cy="769441"/>
          </a:xfrm>
        </p:grpSpPr>
        <p:sp>
          <p:nvSpPr>
            <p:cNvPr id="22" name="TextBox 21"/>
            <p:cNvSpPr txBox="1"/>
            <p:nvPr/>
          </p:nvSpPr>
          <p:spPr>
            <a:xfrm>
              <a:off x="1000100" y="487900"/>
              <a:ext cx="11183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Century Gothic" pitchFamily="34" charset="0"/>
                </a:rPr>
                <a:t>제품소개</a:t>
              </a:r>
              <a:endParaRPr lang="ko-KR" altLang="en-US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1914" y="123073"/>
              <a:ext cx="134537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400" dirty="0" smtClean="0">
                  <a:solidFill>
                    <a:schemeClr val="bg1"/>
                  </a:solidFill>
                  <a:latin typeface="Impact" pitchFamily="34" charset="0"/>
                </a:rPr>
                <a:t>02-</a:t>
              </a:r>
              <a:r>
                <a:rPr lang="en-US" altLang="ko-KR" sz="3200" dirty="0" smtClean="0">
                  <a:solidFill>
                    <a:schemeClr val="bg1"/>
                  </a:solidFill>
                  <a:latin typeface="Impact" pitchFamily="34" charset="0"/>
                </a:rPr>
                <a:t>1</a:t>
              </a:r>
              <a:endParaRPr lang="ko-KR" altLang="en-US" sz="4400" dirty="0">
                <a:solidFill>
                  <a:schemeClr val="bg1"/>
                </a:solidFill>
                <a:latin typeface="Impact" pitchFamily="34" charset="0"/>
              </a:endParaRPr>
            </a:p>
          </p:txBody>
        </p:sp>
      </p:grpSp>
      <p:grpSp>
        <p:nvGrpSpPr>
          <p:cNvPr id="3" name="그룹 40"/>
          <p:cNvGrpSpPr/>
          <p:nvPr/>
        </p:nvGrpSpPr>
        <p:grpSpPr>
          <a:xfrm>
            <a:off x="2292126" y="639016"/>
            <a:ext cx="1707938" cy="1440000"/>
            <a:chOff x="313286" y="404792"/>
            <a:chExt cx="2063370" cy="2000264"/>
          </a:xfrm>
        </p:grpSpPr>
        <p:pic>
          <p:nvPicPr>
            <p:cNvPr id="17" name="Picture 1"/>
            <p:cNvPicPr>
              <a:picLocks noChangeAspect="1" noChangeArrowheads="1"/>
            </p:cNvPicPr>
            <p:nvPr/>
          </p:nvPicPr>
          <p:blipFill>
            <a:blip r:embed="rId4" cstate="print"/>
            <a:stretch>
              <a:fillRect/>
            </a:stretch>
          </p:blipFill>
          <p:spPr bwMode="auto">
            <a:xfrm>
              <a:off x="383607" y="404792"/>
              <a:ext cx="1857388" cy="200026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4" name="직사각형 23"/>
            <p:cNvSpPr/>
            <p:nvPr/>
          </p:nvSpPr>
          <p:spPr>
            <a:xfrm rot="20473157">
              <a:off x="313286" y="1384771"/>
              <a:ext cx="2063370" cy="76944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4400" b="1" cap="none" spc="0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 </a:t>
              </a:r>
              <a:r>
                <a:rPr lang="en-US" altLang="ko-KR" sz="1600" b="1" dirty="0" smtClean="0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I  HEAD 0NE</a:t>
              </a:r>
              <a:endParaRPr lang="en-US" altLang="ko-KR" sz="1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4007766" y="2948551"/>
            <a:ext cx="4857784" cy="116955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altLang="ko-KR" sz="1400" b="1" dirty="0" smtClean="0">
              <a:latin typeface="HY궁서B" panose="02030600000101010101" pitchFamily="18" charset="-127"/>
              <a:ea typeface="HY궁서B" panose="02030600000101010101" pitchFamily="18" charset="-127"/>
            </a:endParaRPr>
          </a:p>
          <a:p>
            <a:r>
              <a:rPr lang="en-US" altLang="ko-KR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- </a:t>
            </a:r>
            <a:r>
              <a:rPr lang="ko-KR" altLang="en-US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형광등</a:t>
            </a:r>
            <a:r>
              <a:rPr lang="en-US" altLang="ko-KR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, </a:t>
            </a:r>
            <a:r>
              <a:rPr lang="ko-KR" altLang="en-US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커터 칼 </a:t>
            </a:r>
            <a:r>
              <a:rPr lang="en-US" altLang="ko-KR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, </a:t>
            </a:r>
            <a:r>
              <a:rPr lang="ko-KR" altLang="en-US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텍스 등으로 </a:t>
            </a:r>
            <a:r>
              <a:rPr lang="ko-KR" altLang="en-US" sz="1400" b="1" dirty="0" smtClean="0">
                <a:solidFill>
                  <a:srgbClr val="C00000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강도</a:t>
            </a:r>
            <a:r>
              <a:rPr lang="ko-KR" altLang="en-US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 및  </a:t>
            </a:r>
            <a:r>
              <a:rPr lang="ko-KR" altLang="en-US" sz="1400" b="1" dirty="0" smtClean="0">
                <a:solidFill>
                  <a:srgbClr val="C00000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안전 </a:t>
            </a:r>
            <a:r>
              <a:rPr lang="ko-KR" altLang="en-US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테스트 완료</a:t>
            </a:r>
            <a:endParaRPr lang="en-US" altLang="ko-KR" sz="1400" b="1" dirty="0" smtClean="0">
              <a:latin typeface="HY궁서B" panose="02030600000101010101" pitchFamily="18" charset="-127"/>
              <a:ea typeface="HY궁서B" panose="02030600000101010101" pitchFamily="18" charset="-127"/>
            </a:endParaRPr>
          </a:p>
          <a:p>
            <a:r>
              <a:rPr lang="en-US" altLang="ko-KR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- </a:t>
            </a:r>
            <a:r>
              <a:rPr lang="ko-KR" altLang="en-US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한국 산업기술 시험 연구소</a:t>
            </a:r>
            <a:endParaRPr lang="en-US" altLang="ko-KR" sz="1400" b="1" dirty="0">
              <a:latin typeface="HY궁서B" panose="02030600000101010101" pitchFamily="18" charset="-127"/>
              <a:ea typeface="HY궁서B" panose="02030600000101010101" pitchFamily="18" charset="-127"/>
            </a:endParaRPr>
          </a:p>
          <a:p>
            <a:r>
              <a:rPr lang="en-US" altLang="ko-KR" sz="1400" b="1" dirty="0" smtClean="0">
                <a:solidFill>
                  <a:srgbClr val="FF0000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- </a:t>
            </a:r>
            <a:r>
              <a:rPr lang="ko-KR" altLang="en-US" sz="1400" b="1" dirty="0" smtClean="0">
                <a:solidFill>
                  <a:srgbClr val="FF0000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강도 테스트 시험성적서 보유</a:t>
            </a:r>
            <a:endParaRPr lang="en-US" altLang="ko-KR" sz="1400" b="1" dirty="0" smtClean="0">
              <a:solidFill>
                <a:srgbClr val="FF0000"/>
              </a:solidFill>
              <a:latin typeface="HY궁서B" panose="02030600000101010101" pitchFamily="18" charset="-127"/>
              <a:ea typeface="HY궁서B" panose="02030600000101010101" pitchFamily="18" charset="-127"/>
            </a:endParaRPr>
          </a:p>
          <a:p>
            <a:r>
              <a:rPr lang="en-US" altLang="ko-KR" sz="1400" b="1" dirty="0">
                <a:solidFill>
                  <a:srgbClr val="FF0000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 </a:t>
            </a:r>
            <a:r>
              <a:rPr lang="en-US" altLang="ko-KR" sz="1400" b="1" dirty="0" smtClean="0">
                <a:solidFill>
                  <a:srgbClr val="FF0000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  </a:t>
            </a:r>
            <a:endParaRPr lang="ko-KR" altLang="en-US" sz="1200" b="1" dirty="0">
              <a:latin typeface="HY신명조" pitchFamily="18" charset="-127"/>
              <a:ea typeface="HY신명조" pitchFamily="18" charset="-127"/>
            </a:endParaRPr>
          </a:p>
        </p:txBody>
      </p:sp>
      <p:pic>
        <p:nvPicPr>
          <p:cNvPr id="30" name="그림 29" descr="매트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03068" y="2045762"/>
            <a:ext cx="1440000" cy="115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7" name="TextBox 36"/>
          <p:cNvSpPr txBox="1"/>
          <p:nvPr/>
        </p:nvSpPr>
        <p:spPr>
          <a:xfrm>
            <a:off x="4085050" y="2052547"/>
            <a:ext cx="4857784" cy="73866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- </a:t>
            </a:r>
            <a:r>
              <a:rPr lang="ko-KR" altLang="en-US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타 제품과 다르게 제품 내부에 </a:t>
            </a:r>
            <a:r>
              <a:rPr lang="ko-KR" altLang="en-US" sz="1400" b="1" dirty="0" smtClean="0">
                <a:solidFill>
                  <a:srgbClr val="FF0000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매트</a:t>
            </a:r>
            <a:r>
              <a:rPr lang="ko-KR" altLang="en-US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라는</a:t>
            </a:r>
            <a:r>
              <a:rPr lang="en-US" altLang="ko-KR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 </a:t>
            </a:r>
            <a:r>
              <a:rPr lang="ko-KR" altLang="en-US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재질이 솜과 </a:t>
            </a:r>
            <a:endParaRPr lang="en-US" altLang="ko-KR" sz="1400" b="1" dirty="0" smtClean="0">
              <a:latin typeface="HY궁서B" panose="02030600000101010101" pitchFamily="18" charset="-127"/>
              <a:ea typeface="HY궁서B" panose="02030600000101010101" pitchFamily="18" charset="-127"/>
            </a:endParaRPr>
          </a:p>
          <a:p>
            <a:r>
              <a:rPr lang="ko-KR" altLang="en-US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함께 감싸져 있으며</a:t>
            </a:r>
            <a:r>
              <a:rPr lang="en-US" altLang="ko-KR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 </a:t>
            </a:r>
            <a:r>
              <a:rPr lang="ko-KR" altLang="en-US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위험한 물건이 머리로 떨어져도</a:t>
            </a:r>
            <a:r>
              <a:rPr lang="en-US" altLang="ko-KR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 </a:t>
            </a:r>
            <a:r>
              <a:rPr lang="ko-KR" altLang="en-US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보호</a:t>
            </a:r>
            <a:endParaRPr lang="en-US" altLang="ko-KR" sz="1400" b="1" dirty="0" smtClean="0">
              <a:latin typeface="HY궁서B" panose="02030600000101010101" pitchFamily="18" charset="-127"/>
              <a:ea typeface="HY궁서B" panose="02030600000101010101" pitchFamily="18" charset="-127"/>
            </a:endParaRPr>
          </a:p>
          <a:p>
            <a:r>
              <a:rPr lang="ko-KR" altLang="en-US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할 수 있는 안전한 재난모자 입니다</a:t>
            </a:r>
            <a:r>
              <a:rPr lang="en-US" altLang="ko-KR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.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4085050" y="672566"/>
            <a:ext cx="4857784" cy="120032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ko-KR" sz="1400" b="1" dirty="0" smtClean="0">
                <a:solidFill>
                  <a:schemeClr val="tx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- </a:t>
            </a:r>
            <a:r>
              <a:rPr lang="ko-KR" altLang="en-US" sz="1400" b="1" dirty="0" smtClean="0">
                <a:solidFill>
                  <a:schemeClr val="tx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학생들이 넘어져도</a:t>
            </a:r>
            <a:r>
              <a:rPr lang="en-US" altLang="ko-KR" sz="1400" b="1" dirty="0" smtClean="0">
                <a:solidFill>
                  <a:schemeClr val="tx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 </a:t>
            </a:r>
            <a:r>
              <a:rPr lang="ko-KR" altLang="en-US" sz="1400" b="1" dirty="0" smtClean="0">
                <a:solidFill>
                  <a:schemeClr val="tx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얼굴이 보호되며</a:t>
            </a:r>
            <a:r>
              <a:rPr lang="en-US" altLang="ko-KR" sz="1400" b="1" dirty="0" smtClean="0">
                <a:solidFill>
                  <a:schemeClr val="tx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,</a:t>
            </a:r>
            <a:r>
              <a:rPr lang="ko-KR" altLang="en-US" sz="1400" b="1" dirty="0" smtClean="0">
                <a:solidFill>
                  <a:srgbClr val="FF0000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지진 및 화재 </a:t>
            </a:r>
            <a:r>
              <a:rPr lang="ko-KR" altLang="en-US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발생시 연기 및 분진으로부터 생명을 보호 받을 수 있는</a:t>
            </a:r>
            <a:r>
              <a:rPr lang="en-US" altLang="ko-KR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,</a:t>
            </a:r>
            <a:r>
              <a:rPr lang="ko-KR" altLang="en-US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 마스크가 부착되어</a:t>
            </a:r>
            <a:r>
              <a:rPr lang="en-US" altLang="ko-KR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 </a:t>
            </a:r>
            <a:r>
              <a:rPr lang="ko-KR" altLang="en-US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좀 더 안전을 책임지는 재난모자 입니다</a:t>
            </a:r>
            <a:r>
              <a:rPr lang="en-US" altLang="ko-KR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.</a:t>
            </a:r>
          </a:p>
          <a:p>
            <a:r>
              <a:rPr lang="ko-KR" altLang="en-US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분진 및 연기로 </a:t>
            </a:r>
            <a:r>
              <a:rPr lang="ko-KR" altLang="en-US" sz="1400" b="1" dirty="0" err="1" smtClean="0">
                <a:latin typeface="HY궁서B" panose="02030600000101010101" pitchFamily="18" charset="-127"/>
                <a:ea typeface="HY궁서B" panose="02030600000101010101" pitchFamily="18" charset="-127"/>
              </a:rPr>
              <a:t>부터</a:t>
            </a:r>
            <a:r>
              <a:rPr lang="ko-KR" altLang="en-US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 생명을 보호 받을 수 있습니다</a:t>
            </a:r>
            <a:r>
              <a:rPr lang="en-US" altLang="ko-KR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.</a:t>
            </a:r>
          </a:p>
          <a:p>
            <a:r>
              <a:rPr lang="en-US" altLang="ko-KR" sz="1600" b="1" dirty="0" smtClean="0">
                <a:solidFill>
                  <a:srgbClr val="FF0000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- </a:t>
            </a:r>
            <a:r>
              <a:rPr lang="ko-KR" altLang="en-US" sz="1600" b="1" dirty="0" smtClean="0">
                <a:solidFill>
                  <a:srgbClr val="FF0000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마스크 안감에 공기 필터용 재료가 들어 있습니다</a:t>
            </a:r>
            <a:r>
              <a:rPr lang="en-US" altLang="ko-KR" sz="1600" b="1" dirty="0" smtClean="0">
                <a:solidFill>
                  <a:srgbClr val="FF0000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.</a:t>
            </a:r>
            <a:endParaRPr lang="ko-KR" altLang="en-US" sz="1600" b="1" dirty="0">
              <a:solidFill>
                <a:srgbClr val="FF0000"/>
              </a:solidFill>
              <a:latin typeface="HY궁서B" panose="02030600000101010101" pitchFamily="18" charset="-127"/>
              <a:ea typeface="HY궁서B" panose="02030600000101010101" pitchFamily="18" charset="-127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285720" y="857256"/>
            <a:ext cx="1571604" cy="35716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rgbClr val="FF0000"/>
                </a:solidFill>
              </a:rPr>
              <a:t>우 수 제 품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2267743" y="0"/>
            <a:ext cx="6876257" cy="619872"/>
          </a:xfrm>
          <a:prstGeom prst="rec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16200000" scaled="0"/>
          </a:gra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dirty="0" smtClean="0">
                <a:solidFill>
                  <a:schemeClr val="tx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제 품 소 개 </a:t>
            </a:r>
            <a:r>
              <a:rPr lang="en-US" altLang="ko-KR" sz="2800" b="1" dirty="0" smtClean="0">
                <a:solidFill>
                  <a:schemeClr val="tx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( </a:t>
            </a:r>
            <a:r>
              <a:rPr lang="ko-KR" altLang="en-US" sz="2800" b="1" dirty="0" smtClean="0">
                <a:solidFill>
                  <a:schemeClr val="tx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타사 제품과의 차별성</a:t>
            </a:r>
            <a:r>
              <a:rPr lang="en-US" altLang="ko-KR" sz="2800" b="1" dirty="0" smtClean="0">
                <a:solidFill>
                  <a:schemeClr val="tx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)</a:t>
            </a:r>
            <a:endParaRPr lang="ko-KR" altLang="en-US" sz="2800" b="1" dirty="0">
              <a:solidFill>
                <a:schemeClr val="tx1"/>
              </a:solidFill>
              <a:latin typeface="HY궁서B" panose="02030600000101010101" pitchFamily="18" charset="-127"/>
              <a:ea typeface="HY궁서B" panose="02030600000101010101" pitchFamily="18" charset="-127"/>
            </a:endParaRP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6" cstate="print"/>
          <a:srcRect l="12305" t="51563" r="62500" b="17500"/>
          <a:stretch>
            <a:fillRect/>
          </a:stretch>
        </p:blipFill>
        <p:spPr bwMode="auto">
          <a:xfrm>
            <a:off x="2477025" y="3163337"/>
            <a:ext cx="1566739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17650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모서리가 둥근 직사각형 19"/>
          <p:cNvSpPr/>
          <p:nvPr/>
        </p:nvSpPr>
        <p:spPr>
          <a:xfrm>
            <a:off x="6072198" y="1551942"/>
            <a:ext cx="2880000" cy="2448562"/>
          </a:xfrm>
          <a:prstGeom prst="roundRect">
            <a:avLst/>
          </a:prstGeom>
          <a:solidFill>
            <a:srgbClr val="00B050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1600" b="1" dirty="0" smtClean="0">
                <a:solidFill>
                  <a:schemeClr val="tx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초록색은 </a:t>
            </a:r>
            <a:r>
              <a:rPr lang="ko-KR" altLang="en-US" sz="1600" b="1" dirty="0">
                <a:solidFill>
                  <a:schemeClr val="tx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우리 </a:t>
            </a:r>
            <a:r>
              <a:rPr lang="ko-KR" altLang="en-US" sz="1600" b="1" dirty="0" smtClean="0">
                <a:solidFill>
                  <a:schemeClr val="tx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눈에 </a:t>
            </a:r>
            <a:r>
              <a:rPr lang="ko-KR" altLang="en-US" sz="1600" b="1" dirty="0">
                <a:solidFill>
                  <a:schemeClr val="tx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가장 편안함을 주는 색이며 안전과 중립을 상징하는 </a:t>
            </a:r>
            <a:r>
              <a:rPr lang="ko-KR" altLang="en-US" sz="1600" b="1" dirty="0" smtClean="0">
                <a:solidFill>
                  <a:schemeClr val="tx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색입니다</a:t>
            </a:r>
            <a:r>
              <a:rPr lang="en-US" altLang="ko-KR" sz="1600" b="1" dirty="0">
                <a:solidFill>
                  <a:schemeClr val="tx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. </a:t>
            </a:r>
            <a:r>
              <a:rPr lang="ko-KR" altLang="en-US" sz="1600" b="1" dirty="0">
                <a:solidFill>
                  <a:schemeClr val="tx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또한 심리적으로는 </a:t>
            </a:r>
            <a:endParaRPr lang="en-US" altLang="ko-KR" sz="1600" b="1" dirty="0" smtClean="0">
              <a:solidFill>
                <a:schemeClr val="tx1"/>
              </a:solidFill>
              <a:latin typeface="HY궁서B" panose="02030600000101010101" pitchFamily="18" charset="-127"/>
              <a:ea typeface="HY궁서B" panose="02030600000101010101" pitchFamily="18" charset="-127"/>
            </a:endParaRPr>
          </a:p>
          <a:p>
            <a:r>
              <a:rPr lang="ko-KR" altLang="en-US" sz="1600" b="1" dirty="0" smtClean="0">
                <a:solidFill>
                  <a:schemeClr val="tx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스트레스와 </a:t>
            </a:r>
            <a:r>
              <a:rPr lang="ko-KR" altLang="en-US" sz="1600" b="1" dirty="0">
                <a:solidFill>
                  <a:schemeClr val="tx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격한 감정을 차분하게 </a:t>
            </a:r>
            <a:r>
              <a:rPr lang="ko-KR" altLang="en-US" sz="1600" b="1" dirty="0" smtClean="0">
                <a:solidFill>
                  <a:schemeClr val="tx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가라 앉히며 </a:t>
            </a:r>
            <a:r>
              <a:rPr lang="ko-KR" altLang="en-US" sz="1600" b="1" dirty="0">
                <a:solidFill>
                  <a:schemeClr val="tx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긴장을 완화하고</a:t>
            </a:r>
            <a:r>
              <a:rPr lang="en-US" altLang="ko-KR" sz="1600" b="1" dirty="0">
                <a:solidFill>
                  <a:schemeClr val="tx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마음을 안정 </a:t>
            </a:r>
            <a:endParaRPr lang="en-US" altLang="ko-KR" sz="1600" b="1" dirty="0" smtClean="0">
              <a:solidFill>
                <a:schemeClr val="tx1"/>
              </a:solidFill>
              <a:latin typeface="HY궁서B" panose="02030600000101010101" pitchFamily="18" charset="-127"/>
              <a:ea typeface="HY궁서B" panose="02030600000101010101" pitchFamily="18" charset="-127"/>
            </a:endParaRPr>
          </a:p>
          <a:p>
            <a:r>
              <a:rPr lang="ko-KR" altLang="en-US" sz="1600" b="1" dirty="0" smtClean="0">
                <a:solidFill>
                  <a:schemeClr val="tx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시켜 재난 </a:t>
            </a:r>
            <a:r>
              <a:rPr lang="ko-KR" altLang="en-US" sz="1600" b="1" dirty="0">
                <a:solidFill>
                  <a:schemeClr val="tx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발생시 안전한 </a:t>
            </a:r>
            <a:endParaRPr lang="en-US" altLang="ko-KR" sz="1600" b="1" dirty="0" smtClean="0">
              <a:solidFill>
                <a:schemeClr val="tx1"/>
              </a:solidFill>
              <a:latin typeface="HY궁서B" panose="02030600000101010101" pitchFamily="18" charset="-127"/>
              <a:ea typeface="HY궁서B" panose="02030600000101010101" pitchFamily="18" charset="-127"/>
            </a:endParaRPr>
          </a:p>
          <a:p>
            <a:r>
              <a:rPr lang="ko-KR" altLang="en-US" sz="1600" b="1" dirty="0" smtClean="0">
                <a:solidFill>
                  <a:schemeClr val="tx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대피에 </a:t>
            </a:r>
            <a:r>
              <a:rPr lang="ko-KR" altLang="en-US" sz="1600" b="1" dirty="0">
                <a:solidFill>
                  <a:schemeClr val="tx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도움을 준다</a:t>
            </a:r>
            <a:r>
              <a:rPr lang="en-US" altLang="ko-KR" sz="1600" b="1" dirty="0">
                <a:solidFill>
                  <a:schemeClr val="tx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.</a:t>
            </a:r>
          </a:p>
        </p:txBody>
      </p:sp>
      <p:sp>
        <p:nvSpPr>
          <p:cNvPr id="14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8676456" y="6373027"/>
            <a:ext cx="436116" cy="486833"/>
          </a:xfrm>
        </p:spPr>
        <p:txBody>
          <a:bodyPr/>
          <a:lstStyle/>
          <a:p>
            <a:r>
              <a:rPr lang="ko-KR" altLang="en-US" sz="1000" dirty="0" smtClean="0">
                <a:solidFill>
                  <a:schemeClr val="bg2">
                    <a:lumMod val="25000"/>
                  </a:schemeClr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 </a:t>
            </a:r>
            <a:fld id="{1E9CEE2C-8D38-44AB-9B04-537D1086E682}" type="slidenum">
              <a:rPr lang="ko-KR" altLang="en-US" sz="1000" smtClean="0">
                <a:solidFill>
                  <a:schemeClr val="bg2">
                    <a:lumMod val="25000"/>
                  </a:schemeClr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pPr/>
              <a:t>11</a:t>
            </a:fld>
            <a:endParaRPr lang="ko-KR" altLang="en-US" sz="1000" dirty="0">
              <a:solidFill>
                <a:schemeClr val="bg2">
                  <a:lumMod val="25000"/>
                </a:schemeClr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7422" y="1500174"/>
            <a:ext cx="3435046" cy="4786346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>
          <a:xfrm>
            <a:off x="2214546" y="0"/>
            <a:ext cx="6929454" cy="785794"/>
          </a:xfrm>
          <a:prstGeom prst="rect">
            <a:avLst/>
          </a:prstGeom>
          <a:solidFill>
            <a:srgbClr val="0076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2267743" y="214290"/>
            <a:ext cx="68762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solidFill>
                  <a:schemeClr val="bg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자사제품의 우수성</a:t>
            </a:r>
            <a:r>
              <a:rPr lang="en-US" altLang="ko-KR" sz="2000" b="1" dirty="0" smtClean="0">
                <a:solidFill>
                  <a:schemeClr val="bg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(2): </a:t>
            </a:r>
            <a:r>
              <a:rPr lang="ko-KR" altLang="en-US" sz="2000" b="1" dirty="0" smtClean="0">
                <a:solidFill>
                  <a:schemeClr val="bg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감성마케팅에 초점을 두었습니다</a:t>
            </a:r>
            <a:r>
              <a:rPr lang="en-US" altLang="ko-KR" sz="2000" b="1" dirty="0" smtClean="0">
                <a:solidFill>
                  <a:schemeClr val="bg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!</a:t>
            </a:r>
          </a:p>
          <a:p>
            <a:endParaRPr lang="en-US" altLang="ko-KR" sz="1600" b="1" dirty="0">
              <a:latin typeface="HY궁서B" panose="02030600000101010101" pitchFamily="18" charset="-127"/>
              <a:ea typeface="HY궁서B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제품에 더 나은 고객만족을 구축하기 위해</a:t>
            </a:r>
            <a:r>
              <a:rPr lang="en-US" altLang="ko-KR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 </a:t>
            </a:r>
            <a:r>
              <a:rPr lang="en-US" altLang="ko-KR" sz="1600" b="1" dirty="0" smtClean="0">
                <a:solidFill>
                  <a:srgbClr val="FA2E0C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‘</a:t>
            </a:r>
            <a:r>
              <a:rPr lang="ko-KR" altLang="en-US" sz="1600" b="1" dirty="0" smtClean="0">
                <a:solidFill>
                  <a:srgbClr val="FF3300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컬러</a:t>
            </a:r>
            <a:r>
              <a:rPr lang="en-US" altLang="ko-KR" sz="1600" b="1" dirty="0" smtClean="0">
                <a:solidFill>
                  <a:srgbClr val="FF3300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’</a:t>
            </a:r>
            <a:r>
              <a:rPr lang="ko-KR" altLang="en-US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에 큰 관심을 두었습니다</a:t>
            </a:r>
            <a:r>
              <a:rPr lang="en-US" altLang="ko-KR" sz="1400" b="1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.</a:t>
            </a:r>
          </a:p>
        </p:txBody>
      </p:sp>
      <p:pic>
        <p:nvPicPr>
          <p:cNvPr id="29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05" t="5371"/>
          <a:stretch/>
        </p:blipFill>
        <p:spPr bwMode="auto">
          <a:xfrm>
            <a:off x="0" y="0"/>
            <a:ext cx="226774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직사각형 31"/>
          <p:cNvSpPr/>
          <p:nvPr/>
        </p:nvSpPr>
        <p:spPr>
          <a:xfrm>
            <a:off x="477090" y="2842044"/>
            <a:ext cx="13259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en-US" sz="14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Century Gothic" pitchFamily="34" charset="0"/>
              </a:rPr>
              <a:t>  사용예</a:t>
            </a:r>
            <a:r>
              <a:rPr lang="ko-KR" altLang="en-US" sz="14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Century Gothic" pitchFamily="34" charset="0"/>
              </a:rPr>
              <a:t>시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474634" y="2298358"/>
            <a:ext cx="1571636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474668" y="1785926"/>
            <a:ext cx="1399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en-US" sz="14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Century Gothic" pitchFamily="34" charset="0"/>
              </a:rPr>
              <a:t>  제품개요</a:t>
            </a:r>
            <a:endParaRPr lang="ko-KR" altLang="en-US" sz="14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477090" y="2313985"/>
            <a:ext cx="14688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en-US" sz="14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Century Gothic" pitchFamily="34" charset="0"/>
              </a:rPr>
              <a:t>  제품 우수성</a:t>
            </a:r>
            <a:endParaRPr lang="ko-KR" altLang="en-US" sz="1400" b="1" dirty="0">
              <a:ln>
                <a:solidFill>
                  <a:schemeClr val="bg1">
                    <a:alpha val="0"/>
                  </a:schemeClr>
                </a:solidFill>
              </a:ln>
              <a:latin typeface="Century Gothic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00100" y="500042"/>
            <a:ext cx="1442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Century Gothic" pitchFamily="34" charset="0"/>
              </a:rPr>
              <a:t>제품소개</a:t>
            </a:r>
            <a:endParaRPr lang="ko-KR" altLang="en-US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Century Gothic" pitchFamily="34" charset="0"/>
            </a:endParaRPr>
          </a:p>
        </p:txBody>
      </p:sp>
      <p:cxnSp>
        <p:nvCxnSpPr>
          <p:cNvPr id="23" name="직선 연결선 22"/>
          <p:cNvCxnSpPr/>
          <p:nvPr/>
        </p:nvCxnSpPr>
        <p:spPr>
          <a:xfrm>
            <a:off x="236324" y="807684"/>
            <a:ext cx="17433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0" y="142852"/>
            <a:ext cx="18454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400" dirty="0" smtClean="0">
                <a:solidFill>
                  <a:schemeClr val="bg1"/>
                </a:solidFill>
                <a:latin typeface="Impact" pitchFamily="34" charset="0"/>
              </a:rPr>
              <a:t>02-</a:t>
            </a:r>
            <a:r>
              <a:rPr lang="en-US" altLang="ko-KR" sz="3200" dirty="0" smtClean="0">
                <a:solidFill>
                  <a:schemeClr val="bg1"/>
                </a:solidFill>
                <a:latin typeface="Impact" pitchFamily="34" charset="0"/>
              </a:rPr>
              <a:t>2</a:t>
            </a:r>
            <a:endParaRPr lang="ko-KR" altLang="en-US" sz="3200" dirty="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6072198" y="4043757"/>
            <a:ext cx="2880000" cy="2286016"/>
          </a:xfrm>
          <a:prstGeom prst="roundRect">
            <a:avLst/>
          </a:prstGeom>
          <a:solidFill>
            <a:srgbClr val="FA2E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1600" b="1" dirty="0" smtClean="0">
                <a:solidFill>
                  <a:schemeClr val="bg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오렌지색의 </a:t>
            </a:r>
            <a:r>
              <a:rPr lang="ko-KR" altLang="en-US" sz="1600" b="1" dirty="0">
                <a:solidFill>
                  <a:schemeClr val="bg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우리 </a:t>
            </a:r>
            <a:r>
              <a:rPr lang="ko-KR" altLang="en-US" sz="1600" b="1" dirty="0" smtClean="0">
                <a:solidFill>
                  <a:schemeClr val="bg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눈에 </a:t>
            </a:r>
            <a:r>
              <a:rPr lang="ko-KR" altLang="en-US" sz="1600" b="1" dirty="0">
                <a:solidFill>
                  <a:schemeClr val="bg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가장 </a:t>
            </a:r>
            <a:r>
              <a:rPr lang="ko-KR" altLang="en-US" sz="1600" b="1" dirty="0" smtClean="0">
                <a:solidFill>
                  <a:schemeClr val="bg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평온함 과 부드러움을 </a:t>
            </a:r>
            <a:r>
              <a:rPr lang="ko-KR" altLang="en-US" sz="1600" b="1" dirty="0">
                <a:solidFill>
                  <a:schemeClr val="bg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주는 </a:t>
            </a:r>
            <a:endParaRPr lang="en-US" altLang="ko-KR" sz="1600" b="1" dirty="0" smtClean="0">
              <a:solidFill>
                <a:schemeClr val="bg1"/>
              </a:solidFill>
              <a:latin typeface="HY궁서B" panose="02030600000101010101" pitchFamily="18" charset="-127"/>
              <a:ea typeface="HY궁서B" panose="02030600000101010101" pitchFamily="18" charset="-127"/>
            </a:endParaRPr>
          </a:p>
          <a:p>
            <a:r>
              <a:rPr lang="ko-KR" altLang="en-US" sz="1600" b="1" dirty="0" smtClean="0">
                <a:solidFill>
                  <a:schemeClr val="bg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색이다</a:t>
            </a:r>
            <a:r>
              <a:rPr lang="en-US" altLang="ko-KR" sz="1600" b="1" dirty="0">
                <a:solidFill>
                  <a:schemeClr val="bg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. </a:t>
            </a:r>
            <a:r>
              <a:rPr lang="ko-KR" altLang="en-US" sz="1600" b="1" dirty="0">
                <a:solidFill>
                  <a:schemeClr val="bg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또한 심리적으로는 </a:t>
            </a:r>
            <a:r>
              <a:rPr lang="ko-KR" altLang="en-US" sz="1600" b="1" dirty="0" smtClean="0">
                <a:solidFill>
                  <a:schemeClr val="bg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마음을</a:t>
            </a:r>
            <a:r>
              <a:rPr lang="en-US" altLang="ko-KR" sz="1600" b="1" dirty="0" smtClean="0">
                <a:solidFill>
                  <a:schemeClr val="bg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 </a:t>
            </a:r>
            <a:r>
              <a:rPr lang="ko-KR" altLang="en-US" sz="1600" b="1" dirty="0" smtClean="0">
                <a:solidFill>
                  <a:schemeClr val="bg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안정 시켜 재난 </a:t>
            </a:r>
            <a:r>
              <a:rPr lang="ko-KR" altLang="en-US" sz="1600" b="1" dirty="0">
                <a:solidFill>
                  <a:schemeClr val="bg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발생시 안전한 대피에 도움을 준다</a:t>
            </a:r>
            <a:r>
              <a:rPr lang="en-US" altLang="ko-KR" sz="1600" b="1" dirty="0">
                <a:solidFill>
                  <a:schemeClr val="bg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.</a:t>
            </a:r>
          </a:p>
        </p:txBody>
      </p:sp>
      <p:sp>
        <p:nvSpPr>
          <p:cNvPr id="17" name="모서리가 둥근 직사각형 16"/>
          <p:cNvSpPr/>
          <p:nvPr/>
        </p:nvSpPr>
        <p:spPr>
          <a:xfrm>
            <a:off x="357158" y="857232"/>
            <a:ext cx="1571604" cy="35716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rgbClr val="FF0000"/>
                </a:solidFill>
              </a:rPr>
              <a:t>우 수 제 품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650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05" t="5371"/>
          <a:stretch/>
        </p:blipFill>
        <p:spPr bwMode="auto">
          <a:xfrm>
            <a:off x="0" y="0"/>
            <a:ext cx="226774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직사각형 9"/>
          <p:cNvSpPr/>
          <p:nvPr/>
        </p:nvSpPr>
        <p:spPr>
          <a:xfrm>
            <a:off x="474634" y="2833220"/>
            <a:ext cx="1571636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474668" y="1785926"/>
            <a:ext cx="1399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en-US" sz="14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Century Gothic" pitchFamily="34" charset="0"/>
              </a:rPr>
              <a:t>  제품개요</a:t>
            </a:r>
            <a:endParaRPr lang="ko-KR" altLang="en-US" sz="14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14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8676456" y="6373027"/>
            <a:ext cx="436116" cy="486833"/>
          </a:xfrm>
        </p:spPr>
        <p:txBody>
          <a:bodyPr/>
          <a:lstStyle/>
          <a:p>
            <a:r>
              <a:rPr lang="ko-KR" altLang="en-US" sz="1000" dirty="0" smtClean="0">
                <a:solidFill>
                  <a:schemeClr val="bg2">
                    <a:lumMod val="25000"/>
                  </a:schemeClr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 </a:t>
            </a:r>
            <a:fld id="{1E9CEE2C-8D38-44AB-9B04-537D1086E682}" type="slidenum">
              <a:rPr lang="ko-KR" altLang="en-US" sz="1000" smtClean="0">
                <a:solidFill>
                  <a:schemeClr val="bg2">
                    <a:lumMod val="25000"/>
                  </a:schemeClr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pPr/>
              <a:t>12</a:t>
            </a:fld>
            <a:endParaRPr lang="ko-KR" altLang="en-US" sz="1000" dirty="0">
              <a:solidFill>
                <a:schemeClr val="bg2">
                  <a:lumMod val="25000"/>
                </a:schemeClr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77090" y="2313985"/>
            <a:ext cx="14688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en-US" sz="14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Century Gothic" pitchFamily="34" charset="0"/>
              </a:rPr>
              <a:t>  제품 우수성</a:t>
            </a:r>
            <a:endParaRPr lang="ko-KR" altLang="en-US" sz="14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77090" y="2842044"/>
            <a:ext cx="13259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en-US" sz="14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Century Gothic" pitchFamily="34" charset="0"/>
              </a:rPr>
              <a:t>  사용예</a:t>
            </a:r>
            <a:r>
              <a:rPr lang="ko-KR" altLang="en-US" sz="1400" b="1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Century Gothic" pitchFamily="34" charset="0"/>
              </a:rPr>
              <a:t>시</a:t>
            </a:r>
          </a:p>
        </p:txBody>
      </p:sp>
      <p:cxnSp>
        <p:nvCxnSpPr>
          <p:cNvPr id="21" name="직선 연결선 20"/>
          <p:cNvCxnSpPr/>
          <p:nvPr/>
        </p:nvCxnSpPr>
        <p:spPr>
          <a:xfrm>
            <a:off x="236324" y="807684"/>
            <a:ext cx="17433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23"/>
          <p:cNvGrpSpPr/>
          <p:nvPr/>
        </p:nvGrpSpPr>
        <p:grpSpPr>
          <a:xfrm>
            <a:off x="71406" y="142852"/>
            <a:ext cx="2177986" cy="769441"/>
            <a:chOff x="11914" y="123073"/>
            <a:chExt cx="2177986" cy="769441"/>
          </a:xfrm>
        </p:grpSpPr>
        <p:sp>
          <p:nvSpPr>
            <p:cNvPr id="27" name="TextBox 26"/>
            <p:cNvSpPr txBox="1"/>
            <p:nvPr/>
          </p:nvSpPr>
          <p:spPr>
            <a:xfrm>
              <a:off x="1071538" y="428604"/>
              <a:ext cx="11183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Century Gothic" pitchFamily="34" charset="0"/>
                </a:rPr>
                <a:t>제품소개</a:t>
              </a:r>
              <a:endParaRPr lang="ko-KR" altLang="en-US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1914" y="123073"/>
              <a:ext cx="134537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400" dirty="0" smtClean="0">
                  <a:solidFill>
                    <a:schemeClr val="bg1"/>
                  </a:solidFill>
                  <a:latin typeface="Impact" pitchFamily="34" charset="0"/>
                </a:rPr>
                <a:t>02-</a:t>
              </a:r>
              <a:r>
                <a:rPr lang="en-US" altLang="ko-KR" sz="3200" dirty="0">
                  <a:solidFill>
                    <a:schemeClr val="bg1"/>
                  </a:solidFill>
                  <a:latin typeface="Impact" pitchFamily="34" charset="0"/>
                </a:rPr>
                <a:t>3</a:t>
              </a:r>
              <a:endParaRPr lang="ko-KR" altLang="en-US" sz="4400" dirty="0">
                <a:solidFill>
                  <a:schemeClr val="bg1"/>
                </a:solidFill>
                <a:latin typeface="Impact" pitchFamily="34" charset="0"/>
              </a:endParaRPr>
            </a:p>
          </p:txBody>
        </p:sp>
      </p:grpSp>
      <p:pic>
        <p:nvPicPr>
          <p:cNvPr id="32770" name="Picture 2"/>
          <p:cNvPicPr>
            <a:picLocks noChangeAspect="1" noChangeArrowheads="1"/>
          </p:cNvPicPr>
          <p:nvPr/>
        </p:nvPicPr>
        <p:blipFill rotWithShape="1">
          <a:blip r:embed="rId4" cstate="print"/>
          <a:srcRect l="27344" t="23714" r="17968" b="10416"/>
          <a:stretch/>
        </p:blipFill>
        <p:spPr bwMode="auto">
          <a:xfrm>
            <a:off x="2285983" y="980728"/>
            <a:ext cx="6858017" cy="5305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모서리가 둥근 직사각형 23"/>
          <p:cNvSpPr/>
          <p:nvPr/>
        </p:nvSpPr>
        <p:spPr>
          <a:xfrm>
            <a:off x="285720" y="857232"/>
            <a:ext cx="1571604" cy="35716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rgbClr val="FF0000"/>
                </a:solidFill>
              </a:rPr>
              <a:t>우 수 제 품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grpSp>
        <p:nvGrpSpPr>
          <p:cNvPr id="15" name="그룹 34"/>
          <p:cNvGrpSpPr/>
          <p:nvPr/>
        </p:nvGrpSpPr>
        <p:grpSpPr>
          <a:xfrm>
            <a:off x="195473" y="3361279"/>
            <a:ext cx="2000263" cy="3011748"/>
            <a:chOff x="2857485" y="-225534"/>
            <a:chExt cx="3143276" cy="6052035"/>
          </a:xfrm>
        </p:grpSpPr>
        <p:grpSp>
          <p:nvGrpSpPr>
            <p:cNvPr id="16" name="그룹 32"/>
            <p:cNvGrpSpPr/>
            <p:nvPr/>
          </p:nvGrpSpPr>
          <p:grpSpPr>
            <a:xfrm>
              <a:off x="2857485" y="1676976"/>
              <a:ext cx="3143276" cy="4149525"/>
              <a:chOff x="2857485" y="1532960"/>
              <a:chExt cx="3143276" cy="4149525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2857485" y="1532960"/>
                <a:ext cx="3143276" cy="10373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200" b="1" dirty="0" smtClean="0"/>
                  <a:t>의자 등받이 사용 사진</a:t>
                </a:r>
                <a:endParaRPr lang="ko-KR" altLang="en-US" sz="1200" b="1" dirty="0"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2857488" y="5405486"/>
                <a:ext cx="260159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200" b="1" dirty="0" smtClean="0"/>
                  <a:t>의자 방석 정면 사진</a:t>
                </a:r>
                <a:endParaRPr lang="ko-KR" altLang="en-US" sz="1200" b="1" dirty="0"/>
              </a:p>
            </p:txBody>
          </p:sp>
        </p:grpSp>
        <p:pic>
          <p:nvPicPr>
            <p:cNvPr id="17" name="Picture 10"/>
            <p:cNvPicPr>
              <a:picLocks noChangeAspect="1" noChangeArrowheads="1"/>
            </p:cNvPicPr>
            <p:nvPr/>
          </p:nvPicPr>
          <p:blipFill>
            <a:blip r:embed="rId5" cstate="print"/>
            <a:srcRect l="35351" t="22812" r="35938" b="17187"/>
            <a:stretch>
              <a:fillRect/>
            </a:stretch>
          </p:blipFill>
          <p:spPr bwMode="auto">
            <a:xfrm>
              <a:off x="2928927" y="-225534"/>
              <a:ext cx="2571767" cy="176266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8" name="Picture 12"/>
            <p:cNvPicPr>
              <a:picLocks noChangeAspect="1" noChangeArrowheads="1"/>
            </p:cNvPicPr>
            <p:nvPr/>
          </p:nvPicPr>
          <p:blipFill>
            <a:blip r:embed="rId6" cstate="print"/>
            <a:srcRect l="39258" t="23438" r="32617" b="14687"/>
            <a:stretch>
              <a:fillRect/>
            </a:stretch>
          </p:blipFill>
          <p:spPr bwMode="auto">
            <a:xfrm>
              <a:off x="2928926" y="3322165"/>
              <a:ext cx="2571768" cy="216099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3" name="직사각형 2"/>
          <p:cNvSpPr/>
          <p:nvPr/>
        </p:nvSpPr>
        <p:spPr>
          <a:xfrm>
            <a:off x="3029080" y="116632"/>
            <a:ext cx="5256584" cy="7241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지진방재모자 사용법</a:t>
            </a:r>
            <a:endParaRPr lang="ko-KR" altLang="en-US" sz="36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91093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8676456" y="6373027"/>
            <a:ext cx="436116" cy="486833"/>
          </a:xfrm>
        </p:spPr>
        <p:txBody>
          <a:bodyPr/>
          <a:lstStyle/>
          <a:p>
            <a:r>
              <a:rPr lang="ko-KR" altLang="en-US" sz="1000" dirty="0" smtClean="0">
                <a:solidFill>
                  <a:schemeClr val="bg2">
                    <a:lumMod val="25000"/>
                  </a:schemeClr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 </a:t>
            </a:r>
            <a:fld id="{1E9CEE2C-8D38-44AB-9B04-537D1086E682}" type="slidenum">
              <a:rPr lang="ko-KR" altLang="en-US" sz="1000" smtClean="0">
                <a:solidFill>
                  <a:schemeClr val="bg2">
                    <a:lumMod val="25000"/>
                  </a:schemeClr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pPr/>
              <a:t>13</a:t>
            </a:fld>
            <a:endParaRPr lang="ko-KR" altLang="en-US" sz="1000" dirty="0">
              <a:solidFill>
                <a:schemeClr val="bg2">
                  <a:lumMod val="25000"/>
                </a:schemeClr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  <p:pic>
        <p:nvPicPr>
          <p:cNvPr id="23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05" t="5371"/>
          <a:stretch/>
        </p:blipFill>
        <p:spPr bwMode="auto">
          <a:xfrm>
            <a:off x="0" y="0"/>
            <a:ext cx="226774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직사각형 25"/>
          <p:cNvSpPr/>
          <p:nvPr/>
        </p:nvSpPr>
        <p:spPr>
          <a:xfrm>
            <a:off x="477090" y="2842044"/>
            <a:ext cx="13259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en-US" sz="14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Century Gothic" pitchFamily="34" charset="0"/>
              </a:rPr>
              <a:t>  사용예</a:t>
            </a:r>
            <a:r>
              <a:rPr lang="ko-KR" altLang="en-US" sz="14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Century Gothic" pitchFamily="34" charset="0"/>
              </a:rPr>
              <a:t>시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474634" y="2298358"/>
            <a:ext cx="1571636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474668" y="1785926"/>
            <a:ext cx="1399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en-US" sz="14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Century Gothic" pitchFamily="34" charset="0"/>
              </a:rPr>
              <a:t>  제품개요</a:t>
            </a:r>
            <a:endParaRPr lang="ko-KR" altLang="en-US" sz="14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477090" y="2313985"/>
            <a:ext cx="14688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en-US" sz="14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Century Gothic" pitchFamily="34" charset="0"/>
              </a:rPr>
              <a:t>  제품 우수성</a:t>
            </a:r>
            <a:endParaRPr lang="ko-KR" altLang="en-US" sz="1400" b="1" dirty="0">
              <a:ln>
                <a:solidFill>
                  <a:schemeClr val="bg1">
                    <a:alpha val="0"/>
                  </a:schemeClr>
                </a:solidFill>
              </a:ln>
              <a:latin typeface="Century Gothic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00100" y="487900"/>
            <a:ext cx="1442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Century Gothic" pitchFamily="34" charset="0"/>
              </a:rPr>
              <a:t>제품소개</a:t>
            </a:r>
            <a:endParaRPr lang="ko-KR" altLang="en-US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Century Gothic" pitchFamily="34" charset="0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>
            <a:off x="236324" y="807684"/>
            <a:ext cx="17433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83352" y="123073"/>
            <a:ext cx="19967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400" dirty="0" smtClean="0">
                <a:solidFill>
                  <a:schemeClr val="bg1"/>
                </a:solidFill>
                <a:latin typeface="Impact" pitchFamily="34" charset="0"/>
              </a:rPr>
              <a:t>02-</a:t>
            </a:r>
            <a:r>
              <a:rPr lang="en-US" altLang="ko-KR" sz="3200" dirty="0">
                <a:solidFill>
                  <a:schemeClr val="bg1"/>
                </a:solidFill>
                <a:latin typeface="Impact" pitchFamily="34" charset="0"/>
              </a:rPr>
              <a:t>4</a:t>
            </a:r>
            <a:endParaRPr lang="ko-KR" altLang="en-US" sz="3200" dirty="0">
              <a:solidFill>
                <a:schemeClr val="bg1"/>
              </a:solidFill>
              <a:latin typeface="Impact" pitchFamily="34" charset="0"/>
            </a:endParaRPr>
          </a:p>
        </p:txBody>
      </p:sp>
      <p:pic>
        <p:nvPicPr>
          <p:cNvPr id="32" name="Picture 5"/>
          <p:cNvPicPr>
            <a:picLocks noChangeAspect="1" noChangeArrowheads="1"/>
          </p:cNvPicPr>
          <p:nvPr/>
        </p:nvPicPr>
        <p:blipFill>
          <a:blip r:embed="rId5" cstate="print"/>
          <a:srcRect l="41407" t="14583" r="42187" b="47222"/>
          <a:stretch>
            <a:fillRect/>
          </a:stretch>
        </p:blipFill>
        <p:spPr bwMode="auto">
          <a:xfrm>
            <a:off x="2402213" y="4306299"/>
            <a:ext cx="1544360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3" name="직사각형 32"/>
          <p:cNvSpPr/>
          <p:nvPr/>
        </p:nvSpPr>
        <p:spPr>
          <a:xfrm>
            <a:off x="2517033" y="5735251"/>
            <a:ext cx="1928826" cy="7858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rgbClr val="FF0000"/>
                </a:solidFill>
              </a:rPr>
              <a:t>조달청 제조사</a:t>
            </a:r>
            <a:endParaRPr lang="en-US" altLang="ko-KR" b="1" dirty="0" smtClean="0">
              <a:solidFill>
                <a:srgbClr val="FF0000"/>
              </a:solidFill>
            </a:endParaRPr>
          </a:p>
          <a:p>
            <a:pPr algn="ctr"/>
            <a:r>
              <a:rPr lang="en-US" altLang="ko-KR" b="1" dirty="0">
                <a:solidFill>
                  <a:srgbClr val="FF0000"/>
                </a:solidFill>
              </a:rPr>
              <a:t>(</a:t>
            </a:r>
            <a:r>
              <a:rPr lang="ko-KR" altLang="en-US" b="1" dirty="0" smtClean="0">
                <a:solidFill>
                  <a:srgbClr val="FF0000"/>
                </a:solidFill>
              </a:rPr>
              <a:t> 등록증 </a:t>
            </a:r>
            <a:r>
              <a:rPr lang="en-US" altLang="ko-KR" b="1" dirty="0" smtClean="0">
                <a:solidFill>
                  <a:srgbClr val="FF0000"/>
                </a:solidFill>
              </a:rPr>
              <a:t>)</a:t>
            </a:r>
          </a:p>
        </p:txBody>
      </p:sp>
      <p:grpSp>
        <p:nvGrpSpPr>
          <p:cNvPr id="41" name="그룹 40"/>
          <p:cNvGrpSpPr/>
          <p:nvPr/>
        </p:nvGrpSpPr>
        <p:grpSpPr>
          <a:xfrm>
            <a:off x="6000760" y="4572008"/>
            <a:ext cx="3000396" cy="2143140"/>
            <a:chOff x="5715008" y="4429132"/>
            <a:chExt cx="3000396" cy="2143140"/>
          </a:xfrm>
        </p:grpSpPr>
        <p:pic>
          <p:nvPicPr>
            <p:cNvPr id="45" name="Picture 3"/>
            <p:cNvPicPr>
              <a:picLocks noChangeAspect="1" noChangeArrowheads="1"/>
            </p:cNvPicPr>
            <p:nvPr/>
          </p:nvPicPr>
          <p:blipFill>
            <a:blip r:embed="rId6" cstate="print"/>
            <a:srcRect l="13672" t="10417" r="13671" b="5555"/>
            <a:stretch>
              <a:fillRect/>
            </a:stretch>
          </p:blipFill>
          <p:spPr bwMode="auto">
            <a:xfrm>
              <a:off x="5715008" y="4429132"/>
              <a:ext cx="3000396" cy="12858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2" name="Picture 4"/>
            <p:cNvPicPr>
              <a:picLocks noChangeAspect="1" noChangeArrowheads="1"/>
            </p:cNvPicPr>
            <p:nvPr/>
          </p:nvPicPr>
          <p:blipFill>
            <a:blip r:embed="rId7" cstate="print"/>
            <a:srcRect l="10547" t="11111" r="24999" b="19444"/>
            <a:stretch>
              <a:fillRect/>
            </a:stretch>
          </p:blipFill>
          <p:spPr bwMode="auto">
            <a:xfrm>
              <a:off x="7072330" y="5663061"/>
              <a:ext cx="1500198" cy="909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55" name="그룹 54"/>
          <p:cNvGrpSpPr/>
          <p:nvPr/>
        </p:nvGrpSpPr>
        <p:grpSpPr>
          <a:xfrm>
            <a:off x="2643174" y="848828"/>
            <a:ext cx="1785950" cy="3151676"/>
            <a:chOff x="3500430" y="991704"/>
            <a:chExt cx="1785950" cy="3151676"/>
          </a:xfrm>
        </p:grpSpPr>
        <p:pic>
          <p:nvPicPr>
            <p:cNvPr id="56" name="Picture 3"/>
            <p:cNvPicPr>
              <a:picLocks noChangeAspect="1" noChangeArrowheads="1"/>
            </p:cNvPicPr>
            <p:nvPr/>
          </p:nvPicPr>
          <p:blipFill>
            <a:blip r:embed="rId8" cstate="print"/>
            <a:srcRect l="18164" t="21562" r="58398" b="25937"/>
            <a:stretch>
              <a:fillRect/>
            </a:stretch>
          </p:blipFill>
          <p:spPr bwMode="auto">
            <a:xfrm>
              <a:off x="3500430" y="1000108"/>
              <a:ext cx="1785950" cy="3143272"/>
            </a:xfrm>
            <a:prstGeom prst="rect">
              <a:avLst/>
            </a:pr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  <a:effectLst/>
          </p:spPr>
        </p:pic>
        <p:pic>
          <p:nvPicPr>
            <p:cNvPr id="57" name="Picture 3"/>
            <p:cNvPicPr>
              <a:picLocks noChangeAspect="1" noChangeArrowheads="1"/>
            </p:cNvPicPr>
            <p:nvPr/>
          </p:nvPicPr>
          <p:blipFill>
            <a:blip r:embed="rId9" cstate="print"/>
            <a:srcRect l="40235" t="38889" r="53125" b="43055"/>
            <a:stretch>
              <a:fillRect/>
            </a:stretch>
          </p:blipFill>
          <p:spPr bwMode="auto">
            <a:xfrm>
              <a:off x="4286248" y="991704"/>
              <a:ext cx="285752" cy="437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59" name="직사각형 58"/>
          <p:cNvSpPr/>
          <p:nvPr/>
        </p:nvSpPr>
        <p:spPr>
          <a:xfrm>
            <a:off x="2816299" y="1662814"/>
            <a:ext cx="1428760" cy="7143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rgbClr val="FF0000"/>
                </a:solidFill>
              </a:rPr>
              <a:t>FITI</a:t>
            </a:r>
            <a:r>
              <a:rPr lang="ko-KR" altLang="en-US" b="1" dirty="0" smtClean="0">
                <a:solidFill>
                  <a:srgbClr val="FF0000"/>
                </a:solidFill>
              </a:rPr>
              <a:t> </a:t>
            </a:r>
            <a:r>
              <a:rPr lang="en-US" altLang="ko-KR" b="1" dirty="0" smtClean="0">
                <a:solidFill>
                  <a:srgbClr val="FF0000"/>
                </a:solidFill>
              </a:rPr>
              <a:t>(</a:t>
            </a:r>
            <a:r>
              <a:rPr lang="ko-KR" altLang="en-US" b="1" dirty="0" smtClean="0">
                <a:solidFill>
                  <a:srgbClr val="FF0000"/>
                </a:solidFill>
              </a:rPr>
              <a:t>방염 시험성적서</a:t>
            </a:r>
            <a:r>
              <a:rPr lang="en-US" altLang="ko-KR" b="1" dirty="0" smtClean="0">
                <a:solidFill>
                  <a:srgbClr val="FF0000"/>
                </a:solidFill>
              </a:rPr>
              <a:t>)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grpSp>
        <p:nvGrpSpPr>
          <p:cNvPr id="60" name="그룹 59"/>
          <p:cNvGrpSpPr/>
          <p:nvPr/>
        </p:nvGrpSpPr>
        <p:grpSpPr>
          <a:xfrm>
            <a:off x="5000628" y="857232"/>
            <a:ext cx="1714512" cy="3592311"/>
            <a:chOff x="5286380" y="857231"/>
            <a:chExt cx="1714512" cy="3592311"/>
          </a:xfrm>
        </p:grpSpPr>
        <p:pic>
          <p:nvPicPr>
            <p:cNvPr id="61" name="Picture 4"/>
            <p:cNvPicPr>
              <a:picLocks noChangeAspect="1" noChangeArrowheads="1"/>
            </p:cNvPicPr>
            <p:nvPr/>
          </p:nvPicPr>
          <p:blipFill>
            <a:blip r:embed="rId10" cstate="print"/>
            <a:srcRect l="18164" t="27187" r="58398" b="29687"/>
            <a:stretch>
              <a:fillRect/>
            </a:stretch>
          </p:blipFill>
          <p:spPr bwMode="auto">
            <a:xfrm>
              <a:off x="5286380" y="857231"/>
              <a:ext cx="1714512" cy="3592311"/>
            </a:xfrm>
            <a:prstGeom prst="rect">
              <a:avLst/>
            </a:pr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  <a:effectLst/>
          </p:spPr>
        </p:pic>
        <p:pic>
          <p:nvPicPr>
            <p:cNvPr id="62" name="Picture 3"/>
            <p:cNvPicPr>
              <a:picLocks noChangeAspect="1" noChangeArrowheads="1"/>
            </p:cNvPicPr>
            <p:nvPr/>
          </p:nvPicPr>
          <p:blipFill>
            <a:blip r:embed="rId9" cstate="print"/>
            <a:srcRect l="40235" t="38889" r="53125" b="43055"/>
            <a:stretch>
              <a:fillRect/>
            </a:stretch>
          </p:blipFill>
          <p:spPr bwMode="auto">
            <a:xfrm>
              <a:off x="6143636" y="857232"/>
              <a:ext cx="285752" cy="437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3" name="직사각형 62"/>
            <p:cNvSpPr/>
            <p:nvPr/>
          </p:nvSpPr>
          <p:spPr>
            <a:xfrm>
              <a:off x="5429256" y="1357297"/>
              <a:ext cx="1428760" cy="21431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 smtClean="0">
                  <a:solidFill>
                    <a:srgbClr val="FF0000"/>
                  </a:solidFill>
                </a:rPr>
                <a:t>KC</a:t>
              </a:r>
              <a:r>
                <a:rPr lang="ko-KR" altLang="en-US" b="1" dirty="0" smtClean="0">
                  <a:solidFill>
                    <a:srgbClr val="FF0000"/>
                  </a:solidFill>
                </a:rPr>
                <a:t>인증</a:t>
              </a:r>
              <a:endParaRPr lang="ko-KR" altLang="en-US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64" name="직사각형 63"/>
          <p:cNvSpPr/>
          <p:nvPr/>
        </p:nvSpPr>
        <p:spPr>
          <a:xfrm>
            <a:off x="5143504" y="1785926"/>
            <a:ext cx="1357322" cy="9286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b="1" dirty="0" smtClean="0">
                <a:solidFill>
                  <a:srgbClr val="FF0000"/>
                </a:solidFill>
              </a:rPr>
              <a:t>   </a:t>
            </a:r>
            <a:r>
              <a:rPr lang="en-US" altLang="ko-KR" sz="1700" b="1" dirty="0" smtClean="0">
                <a:solidFill>
                  <a:srgbClr val="FF0000"/>
                </a:solidFill>
              </a:rPr>
              <a:t>FITI</a:t>
            </a:r>
          </a:p>
          <a:p>
            <a:pPr algn="ctr"/>
            <a:r>
              <a:rPr lang="en-US" altLang="ko-KR" sz="17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1700" b="1" dirty="0" smtClean="0">
                <a:solidFill>
                  <a:srgbClr val="FF0000"/>
                </a:solidFill>
              </a:rPr>
              <a:t>유해물질 </a:t>
            </a:r>
            <a:endParaRPr lang="en-US" altLang="ko-KR" sz="1700" b="1" dirty="0" smtClean="0">
              <a:solidFill>
                <a:srgbClr val="FF0000"/>
              </a:solidFill>
            </a:endParaRPr>
          </a:p>
          <a:p>
            <a:pPr algn="ctr"/>
            <a:r>
              <a:rPr lang="en-US" altLang="ko-KR" sz="1700" b="1" dirty="0" smtClean="0">
                <a:solidFill>
                  <a:srgbClr val="FF0000"/>
                </a:solidFill>
              </a:rPr>
              <a:t>8</a:t>
            </a:r>
            <a:r>
              <a:rPr lang="ko-KR" altLang="en-US" sz="1700" b="1" dirty="0" smtClean="0">
                <a:solidFill>
                  <a:srgbClr val="FF0000"/>
                </a:solidFill>
              </a:rPr>
              <a:t>대 항목   </a:t>
            </a:r>
            <a:endParaRPr lang="en-US" altLang="ko-KR" sz="1700" b="1" dirty="0" smtClean="0">
              <a:solidFill>
                <a:srgbClr val="FF0000"/>
              </a:solidFill>
            </a:endParaRPr>
          </a:p>
          <a:p>
            <a:pPr algn="ctr"/>
            <a:r>
              <a:rPr lang="ko-KR" altLang="en-US" sz="1700" b="1" dirty="0" smtClean="0">
                <a:solidFill>
                  <a:srgbClr val="FF0000"/>
                </a:solidFill>
              </a:rPr>
              <a:t> 시험성적서</a:t>
            </a:r>
            <a:r>
              <a:rPr lang="en-US" altLang="ko-KR" sz="1700" b="1" dirty="0" smtClean="0">
                <a:solidFill>
                  <a:srgbClr val="FF0000"/>
                </a:solidFill>
              </a:rPr>
              <a:t>)</a:t>
            </a:r>
            <a:endParaRPr lang="ko-KR" altLang="en-US" sz="1700" b="1" dirty="0">
              <a:solidFill>
                <a:srgbClr val="FF0000"/>
              </a:solidFill>
            </a:endParaRPr>
          </a:p>
        </p:txBody>
      </p:sp>
      <p:grpSp>
        <p:nvGrpSpPr>
          <p:cNvPr id="65" name="그룹 64"/>
          <p:cNvGrpSpPr/>
          <p:nvPr/>
        </p:nvGrpSpPr>
        <p:grpSpPr>
          <a:xfrm>
            <a:off x="7215206" y="848828"/>
            <a:ext cx="1714512" cy="3437428"/>
            <a:chOff x="7215206" y="920266"/>
            <a:chExt cx="1714512" cy="3437428"/>
          </a:xfrm>
        </p:grpSpPr>
        <p:pic>
          <p:nvPicPr>
            <p:cNvPr id="66" name="Picture 5"/>
            <p:cNvPicPr>
              <a:picLocks noChangeAspect="1" noChangeArrowheads="1"/>
            </p:cNvPicPr>
            <p:nvPr/>
          </p:nvPicPr>
          <p:blipFill>
            <a:blip r:embed="rId11" cstate="print"/>
            <a:srcRect l="17773" t="28437" r="58203" b="24687"/>
            <a:stretch>
              <a:fillRect/>
            </a:stretch>
          </p:blipFill>
          <p:spPr bwMode="auto">
            <a:xfrm>
              <a:off x="7215206" y="928670"/>
              <a:ext cx="1714512" cy="3429024"/>
            </a:xfrm>
            <a:prstGeom prst="rect">
              <a:avLst/>
            </a:pr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  <a:effectLst/>
          </p:spPr>
        </p:pic>
        <p:pic>
          <p:nvPicPr>
            <p:cNvPr id="67" name="Picture 3"/>
            <p:cNvPicPr>
              <a:picLocks noChangeAspect="1" noChangeArrowheads="1"/>
            </p:cNvPicPr>
            <p:nvPr/>
          </p:nvPicPr>
          <p:blipFill>
            <a:blip r:embed="rId9" cstate="print"/>
            <a:srcRect l="40235" t="38889" r="53125" b="43055"/>
            <a:stretch>
              <a:fillRect/>
            </a:stretch>
          </p:blipFill>
          <p:spPr bwMode="auto">
            <a:xfrm>
              <a:off x="7929586" y="920266"/>
              <a:ext cx="285752" cy="437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69" name="직사각형 68"/>
          <p:cNvSpPr/>
          <p:nvPr/>
        </p:nvSpPr>
        <p:spPr>
          <a:xfrm>
            <a:off x="7215206" y="1332064"/>
            <a:ext cx="1357322" cy="15968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b="1" dirty="0" smtClean="0">
                <a:solidFill>
                  <a:srgbClr val="FF0000"/>
                </a:solidFill>
              </a:rPr>
              <a:t>   </a:t>
            </a:r>
            <a:r>
              <a:rPr lang="en-US" altLang="ko-KR" sz="1700" b="1" dirty="0" smtClean="0">
                <a:solidFill>
                  <a:srgbClr val="FF0000"/>
                </a:solidFill>
              </a:rPr>
              <a:t>FITI</a:t>
            </a:r>
          </a:p>
          <a:p>
            <a:pPr algn="ctr"/>
            <a:r>
              <a:rPr lang="en-US" altLang="ko-KR" sz="17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1700" b="1" dirty="0" smtClean="0">
                <a:solidFill>
                  <a:srgbClr val="FF0000"/>
                </a:solidFill>
              </a:rPr>
              <a:t>중금속 </a:t>
            </a:r>
            <a:endParaRPr lang="en-US" altLang="ko-KR" sz="1700" b="1" dirty="0" smtClean="0">
              <a:solidFill>
                <a:srgbClr val="FF0000"/>
              </a:solidFill>
            </a:endParaRPr>
          </a:p>
          <a:p>
            <a:pPr algn="ctr"/>
            <a:r>
              <a:rPr lang="ko-KR" altLang="en-US" sz="1700" b="1" dirty="0" smtClean="0">
                <a:solidFill>
                  <a:srgbClr val="FF0000"/>
                </a:solidFill>
              </a:rPr>
              <a:t>시험성적서</a:t>
            </a:r>
            <a:r>
              <a:rPr lang="en-US" altLang="ko-KR" sz="1700" b="1" dirty="0" smtClean="0">
                <a:solidFill>
                  <a:srgbClr val="FF0000"/>
                </a:solidFill>
              </a:rPr>
              <a:t>)</a:t>
            </a:r>
            <a:endParaRPr lang="ko-KR" altLang="en-US" sz="1700" b="1" dirty="0">
              <a:solidFill>
                <a:srgbClr val="FF0000"/>
              </a:solidFill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6643702" y="5143512"/>
            <a:ext cx="1571636" cy="10001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rgbClr val="FF0000"/>
                </a:solidFill>
              </a:rPr>
              <a:t>제품 특허 출원</a:t>
            </a:r>
            <a:endParaRPr lang="ko-KR" altLang="en-US" sz="2000" b="1" dirty="0">
              <a:solidFill>
                <a:srgbClr val="FF0000"/>
              </a:solidFill>
            </a:endParaRPr>
          </a:p>
        </p:txBody>
      </p:sp>
      <p:graphicFrame>
        <p:nvGraphicFramePr>
          <p:cNvPr id="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2251254"/>
              </p:ext>
            </p:extLst>
          </p:nvPr>
        </p:nvGraphicFramePr>
        <p:xfrm>
          <a:off x="357158" y="3126148"/>
          <a:ext cx="1669673" cy="19683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name="Acrobat Document" r:id="rId12" imgW="5830114" imgH="7542857" progId="AcroExch.Document.DC">
                  <p:embed/>
                </p:oleObj>
              </mc:Choice>
              <mc:Fallback>
                <p:oleObj name="Acrobat Document" r:id="rId12" imgW="5830114" imgH="7542857" progId="AcroExch.Document.DC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158" y="3126148"/>
                        <a:ext cx="1669673" cy="196839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" name="직사각형 72"/>
          <p:cNvSpPr/>
          <p:nvPr/>
        </p:nvSpPr>
        <p:spPr>
          <a:xfrm>
            <a:off x="461561" y="3610812"/>
            <a:ext cx="1571636" cy="7858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rgbClr val="FF0000"/>
                </a:solidFill>
              </a:rPr>
              <a:t>KTI</a:t>
            </a:r>
          </a:p>
          <a:p>
            <a:pPr algn="ctr"/>
            <a:r>
              <a:rPr lang="en-US" altLang="ko-KR" b="1" dirty="0" smtClean="0">
                <a:solidFill>
                  <a:srgbClr val="FF0000"/>
                </a:solidFill>
              </a:rPr>
              <a:t>(</a:t>
            </a:r>
            <a:r>
              <a:rPr lang="ko-KR" altLang="en-US" b="1" dirty="0" smtClean="0">
                <a:solidFill>
                  <a:srgbClr val="FF0000"/>
                </a:solidFill>
              </a:rPr>
              <a:t>낙하 시험</a:t>
            </a:r>
            <a:endParaRPr lang="en-US" altLang="ko-KR" b="1" dirty="0" smtClean="0">
              <a:solidFill>
                <a:srgbClr val="FF0000"/>
              </a:solidFill>
            </a:endParaRPr>
          </a:p>
          <a:p>
            <a:pPr algn="ctr"/>
            <a:r>
              <a:rPr lang="ko-KR" altLang="en-US" b="1" dirty="0" smtClean="0">
                <a:solidFill>
                  <a:srgbClr val="FF0000"/>
                </a:solidFill>
              </a:rPr>
              <a:t>성적서</a:t>
            </a:r>
            <a:r>
              <a:rPr lang="en-US" altLang="ko-KR" b="1" dirty="0" smtClean="0">
                <a:solidFill>
                  <a:srgbClr val="FF0000"/>
                </a:solidFill>
              </a:rPr>
              <a:t>)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72" name="직사각형 71"/>
          <p:cNvSpPr/>
          <p:nvPr/>
        </p:nvSpPr>
        <p:spPr>
          <a:xfrm>
            <a:off x="4071934" y="5286388"/>
            <a:ext cx="1571636" cy="10001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rgbClr val="FF0000"/>
                </a:solidFill>
              </a:rPr>
              <a:t>디자인 특허취득</a:t>
            </a:r>
            <a:endParaRPr lang="ko-KR" altLang="en-US" sz="2000" b="1" dirty="0">
              <a:solidFill>
                <a:srgbClr val="FF0000"/>
              </a:solidFill>
            </a:endParaRPr>
          </a:p>
        </p:txBody>
      </p:sp>
      <p:sp>
        <p:nvSpPr>
          <p:cNvPr id="74" name="모서리가 둥근 직사각형 73"/>
          <p:cNvSpPr/>
          <p:nvPr/>
        </p:nvSpPr>
        <p:spPr>
          <a:xfrm>
            <a:off x="357158" y="857232"/>
            <a:ext cx="1571604" cy="35716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rgbClr val="FF0000"/>
                </a:solidFill>
              </a:rPr>
              <a:t>우 수 제 품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pic>
        <p:nvPicPr>
          <p:cNvPr id="34" name="Picture 5"/>
          <p:cNvPicPr>
            <a:picLocks noChangeAspect="1" noChangeArrowheads="1"/>
          </p:cNvPicPr>
          <p:nvPr/>
        </p:nvPicPr>
        <p:blipFill>
          <a:blip r:embed="rId5" cstate="print"/>
          <a:srcRect l="41407" t="53472" r="42187" b="9027"/>
          <a:stretch>
            <a:fillRect/>
          </a:stretch>
        </p:blipFill>
        <p:spPr bwMode="auto">
          <a:xfrm>
            <a:off x="4000496" y="4000504"/>
            <a:ext cx="1928826" cy="2479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0" name="직사각형 69"/>
          <p:cNvSpPr/>
          <p:nvPr/>
        </p:nvSpPr>
        <p:spPr>
          <a:xfrm rot="20656850">
            <a:off x="653684" y="3172009"/>
            <a:ext cx="8405902" cy="14713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400" b="1" dirty="0" smtClean="0">
                <a:solidFill>
                  <a:srgbClr val="0000FF"/>
                </a:solidFill>
              </a:rPr>
              <a:t>조  달  청  제  조  등  록  업  체</a:t>
            </a:r>
            <a:endParaRPr lang="ko-KR" altLang="en-US" sz="4400" b="1" dirty="0">
              <a:solidFill>
                <a:srgbClr val="0000FF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4071934" y="5226642"/>
            <a:ext cx="1571636" cy="7858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rgbClr val="FF0000"/>
                </a:solidFill>
              </a:rPr>
              <a:t>디자인 특허</a:t>
            </a:r>
            <a:endParaRPr lang="en-US" altLang="ko-KR" b="1" dirty="0" smtClean="0">
              <a:solidFill>
                <a:srgbClr val="FF0000"/>
              </a:solidFill>
            </a:endParaRPr>
          </a:p>
          <a:p>
            <a:pPr algn="ctr"/>
            <a:r>
              <a:rPr lang="en-US" altLang="ko-KR" b="1" dirty="0" smtClean="0">
                <a:solidFill>
                  <a:srgbClr val="FF0000"/>
                </a:solidFill>
              </a:rPr>
              <a:t>(</a:t>
            </a:r>
            <a:r>
              <a:rPr lang="ko-KR" altLang="en-US" b="1" dirty="0" smtClean="0">
                <a:solidFill>
                  <a:srgbClr val="FF0000"/>
                </a:solidFill>
              </a:rPr>
              <a:t>등록증</a:t>
            </a:r>
            <a:r>
              <a:rPr lang="en-US" altLang="ko-KR" b="1" dirty="0" smtClean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2214546" y="50919"/>
            <a:ext cx="6929454" cy="785793"/>
          </a:xfrm>
          <a:prstGeom prst="rect">
            <a:avLst/>
          </a:prstGeom>
          <a:solidFill>
            <a:srgbClr val="E43E22"/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2558364" y="44624"/>
            <a:ext cx="607462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chemeClr val="bg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자사제품의 우수성</a:t>
            </a:r>
            <a:r>
              <a:rPr lang="en-US" altLang="ko-KR" b="1" dirty="0" smtClean="0">
                <a:solidFill>
                  <a:schemeClr val="bg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(3): KC </a:t>
            </a:r>
            <a:r>
              <a:rPr lang="ko-KR" altLang="en-US" b="1" dirty="0" smtClean="0">
                <a:solidFill>
                  <a:schemeClr val="bg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시험 성적서</a:t>
            </a:r>
            <a:endParaRPr lang="en-US" altLang="ko-KR" b="1" dirty="0" smtClean="0">
              <a:solidFill>
                <a:schemeClr val="bg1"/>
              </a:solidFill>
              <a:latin typeface="HY궁서B" panose="02030600000101010101" pitchFamily="18" charset="-127"/>
              <a:ea typeface="HY궁서B" panose="02030600000101010101" pitchFamily="18" charset="-127"/>
            </a:endParaRPr>
          </a:p>
          <a:p>
            <a:r>
              <a:rPr lang="ko-KR" altLang="en-US" sz="1400" b="1" dirty="0" smtClean="0">
                <a:solidFill>
                  <a:schemeClr val="bg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     </a:t>
            </a:r>
            <a:endParaRPr lang="en-US" altLang="ko-KR" sz="1400" b="1" dirty="0" smtClean="0">
              <a:solidFill>
                <a:schemeClr val="bg1"/>
              </a:solidFill>
              <a:latin typeface="HY궁서B" panose="02030600000101010101" pitchFamily="18" charset="-127"/>
              <a:ea typeface="HY궁서B" panose="02030600000101010101" pitchFamily="18" charset="-127"/>
            </a:endParaRPr>
          </a:p>
          <a:p>
            <a:r>
              <a:rPr lang="en-US" altLang="ko-KR" sz="1400" b="1" dirty="0" smtClean="0">
                <a:solidFill>
                  <a:schemeClr val="bg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                              </a:t>
            </a:r>
            <a:r>
              <a:rPr lang="ko-KR" altLang="en-US" sz="1400" b="1" dirty="0" smtClean="0">
                <a:solidFill>
                  <a:schemeClr val="bg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우리 자녀가 사용한다는 마음으로  제작하였습니다</a:t>
            </a:r>
            <a:r>
              <a:rPr lang="en-US" altLang="ko-KR" sz="1400" b="1" dirty="0" smtClean="0">
                <a:solidFill>
                  <a:schemeClr val="bg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.</a:t>
            </a:r>
          </a:p>
        </p:txBody>
      </p:sp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14" cstate="print"/>
          <a:srcRect l="12305" t="51563" r="62500" b="17500"/>
          <a:stretch>
            <a:fillRect/>
          </a:stretch>
        </p:blipFill>
        <p:spPr bwMode="auto">
          <a:xfrm>
            <a:off x="393813" y="5138428"/>
            <a:ext cx="1621378" cy="16167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1417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감사합니다.png"/>
          <p:cNvPicPr>
            <a:picLocks noChangeAspect="1"/>
          </p:cNvPicPr>
          <p:nvPr/>
        </p:nvPicPr>
        <p:blipFill>
          <a:blip r:embed="rId2" cstate="print">
            <a:lum bright="15000" contrast="15000"/>
          </a:blip>
          <a:stretch>
            <a:fillRect/>
          </a:stretch>
        </p:blipFill>
        <p:spPr>
          <a:xfrm>
            <a:off x="285720" y="-214338"/>
            <a:ext cx="8501122" cy="61573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51569" y="5111822"/>
            <a:ext cx="7358114" cy="1357322"/>
          </a:xfrm>
          <a:ln cmpd="dbl">
            <a:noFill/>
          </a:ln>
        </p:spPr>
        <p:txBody>
          <a:bodyPr>
            <a:normAutofit fontScale="90000"/>
          </a:bodyPr>
          <a:lstStyle/>
          <a:p>
            <a:r>
              <a:rPr lang="en-US" altLang="ko-KR" dirty="0" smtClean="0">
                <a:solidFill>
                  <a:schemeClr val="bg1"/>
                </a:solidFill>
                <a:latin typeface="HY견명조" pitchFamily="18" charset="-127"/>
                <a:ea typeface="HY견명조" pitchFamily="18" charset="-127"/>
              </a:rPr>
              <a:t/>
            </a:r>
            <a:br>
              <a:rPr lang="en-US" altLang="ko-KR" dirty="0" smtClean="0">
                <a:solidFill>
                  <a:schemeClr val="bg1"/>
                </a:solidFill>
                <a:latin typeface="HY견명조" pitchFamily="18" charset="-127"/>
                <a:ea typeface="HY견명조" pitchFamily="18" charset="-127"/>
              </a:rPr>
            </a:br>
            <a:r>
              <a:rPr lang="en-US" altLang="ko-KR" dirty="0" smtClean="0">
                <a:solidFill>
                  <a:schemeClr val="bg1"/>
                </a:solidFill>
                <a:latin typeface="HY견명조" pitchFamily="18" charset="-127"/>
                <a:ea typeface="HY견명조" pitchFamily="18" charset="-127"/>
              </a:rPr>
              <a:t>        </a:t>
            </a:r>
            <a:r>
              <a:rPr lang="ko-KR" altLang="en-US" sz="8000" dirty="0" smtClean="0">
                <a:solidFill>
                  <a:srgbClr val="FF0000"/>
                </a:solidFill>
                <a:latin typeface="HY궁서" pitchFamily="18" charset="-127"/>
                <a:ea typeface="HY궁서" pitchFamily="18" charset="-127"/>
              </a:rPr>
              <a:t>감사합니다</a:t>
            </a:r>
            <a:r>
              <a:rPr lang="en-US" altLang="ko-KR" sz="8000" dirty="0" smtClean="0">
                <a:solidFill>
                  <a:srgbClr val="FF0000"/>
                </a:solidFill>
                <a:latin typeface="HY궁서" pitchFamily="18" charset="-127"/>
                <a:ea typeface="HY궁서" pitchFamily="18" charset="-127"/>
              </a:rPr>
              <a:t>!</a:t>
            </a:r>
            <a:endParaRPr lang="ko-KR" altLang="en-US" sz="4400" dirty="0">
              <a:solidFill>
                <a:srgbClr val="FF0000"/>
              </a:solidFill>
              <a:latin typeface="HY궁서" pitchFamily="18" charset="-127"/>
              <a:ea typeface="HY궁서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714876" y="1699732"/>
            <a:ext cx="5572132" cy="29315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bg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문</a:t>
            </a:r>
            <a:r>
              <a:rPr lang="en-US" altLang="ko-KR" sz="1600" b="1" dirty="0" smtClean="0">
                <a:solidFill>
                  <a:schemeClr val="bg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/</a:t>
            </a:r>
            <a:r>
              <a:rPr lang="ko-KR" altLang="en-US" sz="1600" b="1" dirty="0" smtClean="0">
                <a:solidFill>
                  <a:schemeClr val="bg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의</a:t>
            </a:r>
            <a:r>
              <a:rPr lang="en-US" altLang="ko-KR" sz="1600" b="1" dirty="0" smtClean="0">
                <a:solidFill>
                  <a:schemeClr val="bg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/</a:t>
            </a:r>
            <a:r>
              <a:rPr lang="ko-KR" altLang="en-US" sz="1600" b="1" dirty="0" smtClean="0">
                <a:solidFill>
                  <a:schemeClr val="bg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전</a:t>
            </a:r>
            <a:r>
              <a:rPr lang="en-US" altLang="ko-KR" sz="1600" b="1" dirty="0" smtClean="0">
                <a:solidFill>
                  <a:schemeClr val="bg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/</a:t>
            </a:r>
            <a:r>
              <a:rPr lang="ko-KR" altLang="en-US" sz="1600" b="1" dirty="0" smtClean="0">
                <a:solidFill>
                  <a:schemeClr val="bg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화</a:t>
            </a:r>
            <a:endParaRPr lang="en-US" altLang="ko-KR" sz="1600" b="1" dirty="0" smtClean="0">
              <a:solidFill>
                <a:schemeClr val="bg1"/>
              </a:solidFill>
              <a:latin typeface="HY궁서B" panose="02030600000101010101" pitchFamily="18" charset="-127"/>
              <a:ea typeface="HY궁서B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500" b="1" dirty="0" smtClean="0">
                <a:solidFill>
                  <a:schemeClr val="bg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대표번호 </a:t>
            </a:r>
            <a:r>
              <a:rPr lang="en-US" altLang="ko-KR" sz="1500" b="1" dirty="0" smtClean="0">
                <a:solidFill>
                  <a:schemeClr val="bg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: 052) 707 - 0902</a:t>
            </a:r>
          </a:p>
          <a:p>
            <a:pPr>
              <a:lnSpc>
                <a:spcPct val="150000"/>
              </a:lnSpc>
            </a:pPr>
            <a:r>
              <a:rPr lang="ko-KR" altLang="en-US" sz="1500" b="1" dirty="0" smtClean="0">
                <a:solidFill>
                  <a:schemeClr val="bg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팩스번호 </a:t>
            </a:r>
            <a:r>
              <a:rPr lang="en-US" altLang="ko-KR" sz="1500" b="1" dirty="0" smtClean="0">
                <a:solidFill>
                  <a:schemeClr val="bg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: 052) 707 - 0905</a:t>
            </a:r>
          </a:p>
          <a:p>
            <a:pPr>
              <a:lnSpc>
                <a:spcPct val="150000"/>
              </a:lnSpc>
            </a:pPr>
            <a:r>
              <a:rPr lang="ko-KR" altLang="en-US" sz="1500" b="1" dirty="0" smtClean="0">
                <a:solidFill>
                  <a:schemeClr val="bg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담    당 </a:t>
            </a:r>
            <a:r>
              <a:rPr lang="en-US" altLang="ko-KR" sz="1500" b="1" dirty="0" smtClean="0">
                <a:solidFill>
                  <a:schemeClr val="bg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: </a:t>
            </a:r>
            <a:r>
              <a:rPr lang="ko-KR" altLang="en-US" sz="1500" b="1" dirty="0" smtClean="0">
                <a:solidFill>
                  <a:schemeClr val="bg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진창수 </a:t>
            </a:r>
            <a:r>
              <a:rPr lang="en-US" altLang="ko-KR" sz="1500" b="1" dirty="0" smtClean="0">
                <a:solidFill>
                  <a:schemeClr val="bg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(010-2773-2384) </a:t>
            </a:r>
          </a:p>
          <a:p>
            <a:pPr>
              <a:lnSpc>
                <a:spcPct val="150000"/>
              </a:lnSpc>
            </a:pPr>
            <a:r>
              <a:rPr lang="ko-KR" altLang="en-US" sz="1500" b="1" dirty="0" smtClean="0">
                <a:solidFill>
                  <a:schemeClr val="bg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공장주소 </a:t>
            </a:r>
            <a:r>
              <a:rPr lang="en-US" altLang="ko-KR" sz="1500" b="1" dirty="0" smtClean="0">
                <a:solidFill>
                  <a:schemeClr val="bg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: </a:t>
            </a:r>
            <a:r>
              <a:rPr lang="ko-KR" altLang="en-US" sz="1500" b="1" dirty="0" smtClean="0">
                <a:solidFill>
                  <a:schemeClr val="bg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울산광역시 북구 </a:t>
            </a:r>
            <a:r>
              <a:rPr lang="ko-KR" altLang="en-US" sz="1500" b="1" dirty="0" err="1" smtClean="0">
                <a:solidFill>
                  <a:schemeClr val="bg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효산</a:t>
            </a:r>
            <a:r>
              <a:rPr lang="en-US" altLang="ko-KR" sz="1500" b="1" dirty="0" smtClean="0">
                <a:solidFill>
                  <a:schemeClr val="bg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1</a:t>
            </a:r>
            <a:r>
              <a:rPr lang="ko-KR" altLang="en-US" sz="1500" b="1" dirty="0" smtClean="0">
                <a:solidFill>
                  <a:schemeClr val="bg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길</a:t>
            </a:r>
            <a:r>
              <a:rPr lang="en-US" altLang="ko-KR" sz="1500" b="1" dirty="0" smtClean="0">
                <a:solidFill>
                  <a:schemeClr val="bg1"/>
                </a:solidFill>
                <a:latin typeface="HY궁서B" panose="02030600000101010101" pitchFamily="18" charset="-127"/>
                <a:ea typeface="HY궁서B" panose="02030600000101010101" pitchFamily="18" charset="-127"/>
              </a:rPr>
              <a:t>29</a:t>
            </a:r>
            <a:endParaRPr lang="en-US" altLang="ko-KR" sz="1500" b="1" dirty="0" smtClean="0">
              <a:solidFill>
                <a:schemeClr val="bg1"/>
              </a:solidFill>
              <a:latin typeface="HY궁서B" panose="02030600000101010101" pitchFamily="18" charset="-127"/>
              <a:ea typeface="HY궁서B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https      </a:t>
            </a:r>
            <a:r>
              <a:rPr lang="en-US" altLang="ko-KR" sz="16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:  www.RUTCIND.com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E-mail   :  </a:t>
            </a:r>
            <a:r>
              <a:rPr lang="en-US" altLang="ko-KR" sz="16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rutc.237@daum.net</a:t>
            </a:r>
            <a:endParaRPr lang="en-US" altLang="ko-KR" sz="1600" b="1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endParaRPr lang="ko-KR" altLang="en-US" sz="1500" b="1" dirty="0">
              <a:solidFill>
                <a:srgbClr val="FF0000"/>
              </a:solidFill>
            </a:endParaRPr>
          </a:p>
        </p:txBody>
      </p:sp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3" cstate="print">
            <a:lum bright="37000" contrast="26000"/>
          </a:blip>
          <a:stretch>
            <a:fillRect/>
          </a:stretch>
        </p:blipFill>
        <p:spPr bwMode="auto">
          <a:xfrm>
            <a:off x="0" y="0"/>
            <a:ext cx="1142976" cy="135257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3" cstate="print">
            <a:lum bright="-11000" contrast="-11000"/>
          </a:blip>
          <a:stretch>
            <a:fillRect/>
          </a:stretch>
        </p:blipFill>
        <p:spPr bwMode="auto">
          <a:xfrm>
            <a:off x="1643042" y="1500174"/>
            <a:ext cx="2714644" cy="335758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광장">
  <a:themeElements>
    <a:clrScheme name="광장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광장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광장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4832</TotalTime>
  <Words>745</Words>
  <Application>Microsoft Office PowerPoint</Application>
  <PresentationFormat>화면 슬라이드 쇼(4:3)</PresentationFormat>
  <Paragraphs>192</Paragraphs>
  <Slides>14</Slides>
  <Notes>0</Notes>
  <HiddenSlides>0</HiddenSlides>
  <MMClips>0</MMClips>
  <ScaleCrop>false</ScaleCrop>
  <HeadingPairs>
    <vt:vector size="8" baseType="variant">
      <vt:variant>
        <vt:lpstr>사용한 글꼴</vt:lpstr>
      </vt:variant>
      <vt:variant>
        <vt:i4>22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38" baseType="lpstr">
      <vt:lpstr>굴림</vt:lpstr>
      <vt:lpstr>Arial</vt:lpstr>
      <vt:lpstr>HY궁서</vt:lpstr>
      <vt:lpstr>궁서체</vt:lpstr>
      <vt:lpstr>Impact</vt:lpstr>
      <vt:lpstr>나눔고딕 ExtraBold</vt:lpstr>
      <vt:lpstr>Wingdings</vt:lpstr>
      <vt:lpstr>HY헤드라인M</vt:lpstr>
      <vt:lpstr>Century Gothic</vt:lpstr>
      <vt:lpstr>HY견명조</vt:lpstr>
      <vt:lpstr>HY울릉도M</vt:lpstr>
      <vt:lpstr>맑은 고딕</vt:lpstr>
      <vt:lpstr>HY신명조</vt:lpstr>
      <vt:lpstr>다음_Regular</vt:lpstr>
      <vt:lpstr>Wingdings 2</vt:lpstr>
      <vt:lpstr>HY견고딕</vt:lpstr>
      <vt:lpstr>HY궁서B</vt:lpstr>
      <vt:lpstr>Consolas</vt:lpstr>
      <vt:lpstr>Verdana</vt:lpstr>
      <vt:lpstr>Lucida Sans Unicode</vt:lpstr>
      <vt:lpstr>Wingdings 3</vt:lpstr>
      <vt:lpstr>굴림체</vt:lpstr>
      <vt:lpstr>광장</vt:lpstr>
      <vt:lpstr>Acrobat Document</vt:lpstr>
      <vt:lpstr>PowerPoint 프레젠테이션</vt:lpstr>
      <vt:lpstr>PowerPoint 프레젠테이션</vt:lpstr>
      <vt:lpstr>PowerPoint 프레젠테이션</vt:lpstr>
      <vt:lpstr>전국으로 확산되는 지진 공포증! 이제 대한민국은 지진 안전지대가 아닙니다!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         감사합니다!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MyPc</cp:lastModifiedBy>
  <cp:revision>424</cp:revision>
  <cp:lastPrinted>2019-06-13T07:14:59Z</cp:lastPrinted>
  <dcterms:created xsi:type="dcterms:W3CDTF">2013-07-19T12:25:01Z</dcterms:created>
  <dcterms:modified xsi:type="dcterms:W3CDTF">2020-09-04T06:50:59Z</dcterms:modified>
</cp:coreProperties>
</file>