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18" r:id="rId2"/>
    <p:sldId id="356" r:id="rId3"/>
    <p:sldId id="321" r:id="rId4"/>
    <p:sldId id="320" r:id="rId5"/>
    <p:sldId id="322" r:id="rId6"/>
    <p:sldId id="325" r:id="rId7"/>
    <p:sldId id="326" r:id="rId8"/>
    <p:sldId id="382" r:id="rId9"/>
    <p:sldId id="327" r:id="rId10"/>
    <p:sldId id="330" r:id="rId11"/>
    <p:sldId id="357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47" r:id="rId22"/>
    <p:sldId id="332" r:id="rId23"/>
    <p:sldId id="370" r:id="rId24"/>
    <p:sldId id="371" r:id="rId25"/>
    <p:sldId id="383" r:id="rId26"/>
    <p:sldId id="385" r:id="rId27"/>
    <p:sldId id="384" r:id="rId28"/>
    <p:sldId id="363" r:id="rId29"/>
    <p:sldId id="352" r:id="rId30"/>
    <p:sldId id="367" r:id="rId31"/>
    <p:sldId id="355" r:id="rId32"/>
  </p:sldIdLst>
  <p:sldSz cx="9906000" cy="6858000" type="A4"/>
  <p:notesSz cx="6792913" cy="99250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orient="horz" pos="2069">
          <p15:clr>
            <a:srgbClr val="A4A3A4"/>
          </p15:clr>
        </p15:guide>
        <p15:guide id="3" orient="horz" pos="2659">
          <p15:clr>
            <a:srgbClr val="A4A3A4"/>
          </p15:clr>
        </p15:guide>
        <p15:guide id="4" orient="horz" pos="1797">
          <p15:clr>
            <a:srgbClr val="A4A3A4"/>
          </p15:clr>
        </p15:guide>
        <p15:guide id="5" pos="1442">
          <p15:clr>
            <a:srgbClr val="A4A3A4"/>
          </p15:clr>
        </p15:guide>
        <p15:guide id="6" pos="5796">
          <p15:clr>
            <a:srgbClr val="A4A3A4"/>
          </p15:clr>
        </p15:guide>
        <p15:guide id="7" pos="4481">
          <p15:clr>
            <a:srgbClr val="A4A3A4"/>
          </p15:clr>
        </p15:guide>
        <p15:guide id="8" pos="3120">
          <p15:clr>
            <a:srgbClr val="A4A3A4"/>
          </p15:clr>
        </p15:guide>
        <p15:guide id="9" pos="580">
          <p15:clr>
            <a:srgbClr val="A4A3A4"/>
          </p15:clr>
        </p15:guide>
        <p15:guide id="10" pos="57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3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C0ED8"/>
    <a:srgbClr val="D8FFCD"/>
    <a:srgbClr val="160BA5"/>
    <a:srgbClr val="FFCECD"/>
    <a:srgbClr val="FCEDB6"/>
    <a:srgbClr val="ECF6E6"/>
    <a:srgbClr val="E1F0D8"/>
    <a:srgbClr val="737373"/>
    <a:srgbClr val="F8ED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7708" autoAdjust="0"/>
  </p:normalViewPr>
  <p:slideViewPr>
    <p:cSldViewPr showGuides="1">
      <p:cViewPr varScale="1">
        <p:scale>
          <a:sx n="112" d="100"/>
          <a:sy n="112" d="100"/>
        </p:scale>
        <p:origin x="900" y="102"/>
      </p:cViewPr>
      <p:guideLst>
        <p:guide orient="horz" pos="3974"/>
        <p:guide orient="horz" pos="2069"/>
        <p:guide orient="horz" pos="2659"/>
        <p:guide orient="horz" pos="1797"/>
        <p:guide pos="1442"/>
        <p:guide pos="5796"/>
        <p:guide pos="4481"/>
        <p:guide pos="3120"/>
        <p:guide pos="580"/>
        <p:guide pos="57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0" d="100"/>
          <a:sy n="70" d="100"/>
        </p:scale>
        <p:origin x="-3108" y="-96"/>
      </p:cViewPr>
      <p:guideLst>
        <p:guide orient="horz" pos="3126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44209628285471"/>
          <c:y val="0.17185907914993573"/>
          <c:w val="0.84264129483814521"/>
          <c:h val="0.681112019299442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Sheet1!$G$18:$G$19</c:f>
              <c:strCache>
                <c:ptCount val="2"/>
                <c:pt idx="0">
                  <c:v>일반담배</c:v>
                </c:pt>
                <c:pt idx="1">
                  <c:v>전자담베</c:v>
                </c:pt>
              </c:strCache>
            </c:strRef>
          </c:cat>
          <c:val>
            <c:numRef>
              <c:f>Sheet1!$H$18:$H$19</c:f>
              <c:numCache>
                <c:formatCode>General</c:formatCode>
                <c:ptCount val="2"/>
                <c:pt idx="0">
                  <c:v>3471</c:v>
                </c:pt>
                <c:pt idx="1">
                  <c:v>332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67-4E6B-923B-B8B8077AD302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Sheet1!$G$18:$G$19</c:f>
              <c:strCache>
                <c:ptCount val="2"/>
                <c:pt idx="0">
                  <c:v>일반담배</c:v>
                </c:pt>
                <c:pt idx="1">
                  <c:v>전자담베</c:v>
                </c:pt>
              </c:strCache>
            </c:strRef>
          </c:cat>
          <c:val>
            <c:numRef>
              <c:f>Sheet1!$I$18:$I$19</c:f>
              <c:numCache>
                <c:formatCode>General</c:formatCode>
                <c:ptCount val="2"/>
                <c:pt idx="0">
                  <c:v>8750</c:v>
                </c:pt>
                <c:pt idx="1">
                  <c:v>1410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67-4E6B-923B-B8B8077AD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26081648"/>
        <c:axId val="-2026082736"/>
      </c:barChart>
      <c:catAx>
        <c:axId val="-202608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2026082736"/>
        <c:crosses val="autoZero"/>
        <c:auto val="1"/>
        <c:lblAlgn val="ctr"/>
        <c:lblOffset val="100"/>
        <c:noMultiLvlLbl val="0"/>
      </c:catAx>
      <c:valAx>
        <c:axId val="-202608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2026081648"/>
        <c:crosses val="autoZero"/>
        <c:crossBetween val="between"/>
        <c:majorUnit val="3000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174124624902102E-2"/>
          <c:y val="0.44870066561331617"/>
          <c:w val="0.90165175075019632"/>
          <c:h val="0.3855396128342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A5A5A5"/>
            </a:solidFill>
            <a:ln w="25405">
              <a:noFill/>
            </a:ln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31</c:v>
                </c:pt>
                <c:pt idx="2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07-4F89-89BA-4C42DA47C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1"/>
        <c:overlap val="-27"/>
        <c:axId val="-50218336"/>
        <c:axId val="-50221056"/>
      </c:barChart>
      <c:catAx>
        <c:axId val="-5021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ko-KR" altLang="en-US" sz="900" b="1" i="0" u="none" strike="noStrike" kern="1200" baseline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50221056"/>
        <c:crosses val="autoZero"/>
        <c:auto val="1"/>
        <c:lblAlgn val="ctr"/>
        <c:lblOffset val="100"/>
        <c:noMultiLvlLbl val="0"/>
      </c:catAx>
      <c:valAx>
        <c:axId val="-50221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50218336"/>
        <c:crosses val="autoZero"/>
        <c:crossBetween val="between"/>
      </c:valAx>
      <c:spPr>
        <a:noFill/>
        <a:ln w="2540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세계시장 규모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Sheet1!$C$3:$H$3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Sheet1!$C$4:$H$4</c:f>
              <c:numCache>
                <c:formatCode>General</c:formatCode>
                <c:ptCount val="6"/>
                <c:pt idx="0">
                  <c:v>190</c:v>
                </c:pt>
                <c:pt idx="1">
                  <c:v>192</c:v>
                </c:pt>
                <c:pt idx="2">
                  <c:v>200</c:v>
                </c:pt>
                <c:pt idx="3">
                  <c:v>201</c:v>
                </c:pt>
                <c:pt idx="4">
                  <c:v>217</c:v>
                </c:pt>
                <c:pt idx="5">
                  <c:v>221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CB-4224-AF34-20E5E3248D11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당사 실적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Sheet1!$C$3:$H$3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Sheet1!$C$5:$H$5</c:f>
              <c:numCache>
                <c:formatCode>General</c:formatCode>
                <c:ptCount val="6"/>
                <c:pt idx="0">
                  <c:v>62</c:v>
                </c:pt>
                <c:pt idx="1">
                  <c:v>73</c:v>
                </c:pt>
                <c:pt idx="2">
                  <c:v>70</c:v>
                </c:pt>
                <c:pt idx="3">
                  <c:v>52</c:v>
                </c:pt>
                <c:pt idx="4">
                  <c:v>47</c:v>
                </c:pt>
                <c:pt idx="5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CB-4224-AF34-20E5E3248D11}"/>
            </c:ext>
          </c:extLst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M/S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Sheet1!$C$6:$H$6</c:f>
              <c:numCache>
                <c:formatCode>0%</c:formatCode>
                <c:ptCount val="6"/>
                <c:pt idx="0">
                  <c:v>0.32631578947368423</c:v>
                </c:pt>
                <c:pt idx="1">
                  <c:v>0.38020833333333331</c:v>
                </c:pt>
                <c:pt idx="2">
                  <c:v>0.35</c:v>
                </c:pt>
                <c:pt idx="3">
                  <c:v>0.25870646766169153</c:v>
                </c:pt>
                <c:pt idx="4">
                  <c:v>0.21658986175115208</c:v>
                </c:pt>
                <c:pt idx="5">
                  <c:v>0.17647058823529413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CB-4224-AF34-20E5E3248D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026082192"/>
        <c:axId val="-2026081104"/>
      </c:barChart>
      <c:catAx>
        <c:axId val="-202608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2026081104"/>
        <c:crosses val="autoZero"/>
        <c:auto val="1"/>
        <c:lblAlgn val="ctr"/>
        <c:lblOffset val="100"/>
        <c:noMultiLvlLbl val="0"/>
      </c:catAx>
      <c:valAx>
        <c:axId val="-202608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202608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E7DE4-6EA9-4836-990F-AC7DF4DD63EE}" type="doc">
      <dgm:prSet loTypeId="urn:microsoft.com/office/officeart/2008/layout/SquareAccent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2605F04-212D-4E32-A1DB-0E2724EFE59D}">
      <dgm:prSet phldrT="[텍스트]"/>
      <dgm:spPr/>
      <dgm:t>
        <a:bodyPr/>
        <a:lstStyle/>
        <a:p>
          <a:pPr latinLnBrk="1"/>
          <a:r>
            <a:rPr lang="en-US" altLang="ko-KR" dirty="0"/>
            <a:t> </a:t>
          </a:r>
          <a:endParaRPr lang="ko-KR" altLang="en-US" dirty="0"/>
        </a:p>
      </dgm:t>
    </dgm:pt>
    <dgm:pt modelId="{C7352C53-824E-488B-A690-7CA1BA8D0F67}" type="parTrans" cxnId="{5BF095AE-045B-4DB2-8873-AED4CE80F1F0}">
      <dgm:prSet/>
      <dgm:spPr/>
      <dgm:t>
        <a:bodyPr/>
        <a:lstStyle/>
        <a:p>
          <a:pPr latinLnBrk="1"/>
          <a:endParaRPr lang="ko-KR" altLang="en-US"/>
        </a:p>
      </dgm:t>
    </dgm:pt>
    <dgm:pt modelId="{AABD1BA4-02E7-427A-84C7-0AB2F88B026E}" type="sibTrans" cxnId="{5BF095AE-045B-4DB2-8873-AED4CE80F1F0}">
      <dgm:prSet/>
      <dgm:spPr/>
      <dgm:t>
        <a:bodyPr/>
        <a:lstStyle/>
        <a:p>
          <a:pPr latinLnBrk="1"/>
          <a:endParaRPr lang="ko-KR" altLang="en-US"/>
        </a:p>
      </dgm:t>
    </dgm:pt>
    <dgm:pt modelId="{41591362-21FE-49D8-B6FD-D9CD1A9A6130}">
      <dgm:prSet phldrT="[텍스트]" custT="1"/>
      <dgm:spPr/>
      <dgm:t>
        <a:bodyPr/>
        <a:lstStyle/>
        <a:p>
          <a:pPr marL="0" lvl="0" indent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현재 </a:t>
          </a:r>
          <a:r>
            <a:rPr lang="en-US" altLang="ko-KR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(2018~2019)</a:t>
          </a:r>
          <a:endParaRPr lang="ko-KR" altLang="en-US" sz="1000" b="1" kern="1200" dirty="0">
            <a:ln>
              <a:noFill/>
            </a:ln>
            <a:solidFill>
              <a:prstClr val="black"/>
            </a:solidFill>
            <a:effectLst/>
            <a:latin typeface="맑은 고딕"/>
            <a:ea typeface="맑은 고딕" panose="020B0503020000020004" pitchFamily="50" charset="-127"/>
            <a:cs typeface="+mn-cs"/>
          </a:endParaRPr>
        </a:p>
      </dgm:t>
    </dgm:pt>
    <dgm:pt modelId="{82B8EC5D-D38B-4F00-A31B-C80BF019DC8E}" type="parTrans" cxnId="{72977BAE-EAD8-49DB-B444-9F3071BE825F}">
      <dgm:prSet/>
      <dgm:spPr/>
      <dgm:t>
        <a:bodyPr/>
        <a:lstStyle/>
        <a:p>
          <a:pPr latinLnBrk="1"/>
          <a:endParaRPr lang="ko-KR" altLang="en-US"/>
        </a:p>
      </dgm:t>
    </dgm:pt>
    <dgm:pt modelId="{224F8006-D5FB-4F67-ACA4-7B4D10A5BC58}" type="sibTrans" cxnId="{72977BAE-EAD8-49DB-B444-9F3071BE825F}">
      <dgm:prSet/>
      <dgm:spPr/>
      <dgm:t>
        <a:bodyPr/>
        <a:lstStyle/>
        <a:p>
          <a:pPr latinLnBrk="1"/>
          <a:endParaRPr lang="ko-KR" altLang="en-US"/>
        </a:p>
      </dgm:t>
    </dgm:pt>
    <dgm:pt modelId="{7294E339-D053-4FDD-ACFE-FE54A2AD4974}">
      <dgm:prSet phldrT="[텍스트]"/>
      <dgm:spPr/>
      <dgm:t>
        <a:bodyPr/>
        <a:lstStyle/>
        <a:p>
          <a:pPr latinLnBrk="1"/>
          <a:r>
            <a:rPr lang="en-US" altLang="ko-KR" dirty="0"/>
            <a:t> </a:t>
          </a:r>
          <a:endParaRPr lang="ko-KR" altLang="en-US" dirty="0"/>
        </a:p>
      </dgm:t>
    </dgm:pt>
    <dgm:pt modelId="{C5B12479-8E91-4F89-BCF0-A114078FC74D}" type="parTrans" cxnId="{C7EF8DF4-5E59-424F-97C5-2D4DD5E93393}">
      <dgm:prSet/>
      <dgm:spPr/>
      <dgm:t>
        <a:bodyPr/>
        <a:lstStyle/>
        <a:p>
          <a:pPr latinLnBrk="1"/>
          <a:endParaRPr lang="ko-KR" altLang="en-US"/>
        </a:p>
      </dgm:t>
    </dgm:pt>
    <dgm:pt modelId="{D137EDAF-50A2-408F-BC71-3E2AEDBD4851}" type="sibTrans" cxnId="{C7EF8DF4-5E59-424F-97C5-2D4DD5E93393}">
      <dgm:prSet/>
      <dgm:spPr/>
      <dgm:t>
        <a:bodyPr/>
        <a:lstStyle/>
        <a:p>
          <a:pPr latinLnBrk="1"/>
          <a:endParaRPr lang="ko-KR" altLang="en-US"/>
        </a:p>
      </dgm:t>
    </dgm:pt>
    <dgm:pt modelId="{0058CDD3-3B3D-44BD-9A61-4B32538A7280}">
      <dgm:prSet phldrT="[텍스트]" custT="1"/>
      <dgm:spPr/>
      <dgm:t>
        <a:bodyPr/>
        <a:lstStyle/>
        <a:p>
          <a:pPr marL="0" lvl="0" indent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미래 </a:t>
          </a:r>
          <a:r>
            <a:rPr lang="en-US" altLang="ko-KR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(2020~2022)</a:t>
          </a:r>
        </a:p>
      </dgm:t>
    </dgm:pt>
    <dgm:pt modelId="{10CCB07B-BAD0-4241-9268-7164B229287E}" type="parTrans" cxnId="{CE464DA8-95EA-4A5C-B14F-988D603CE03E}">
      <dgm:prSet/>
      <dgm:spPr/>
      <dgm:t>
        <a:bodyPr/>
        <a:lstStyle/>
        <a:p>
          <a:pPr latinLnBrk="1"/>
          <a:endParaRPr lang="ko-KR" altLang="en-US"/>
        </a:p>
      </dgm:t>
    </dgm:pt>
    <dgm:pt modelId="{276A932E-3C80-4C6C-88DF-7B59ACE9D76C}" type="sibTrans" cxnId="{CE464DA8-95EA-4A5C-B14F-988D603CE03E}">
      <dgm:prSet/>
      <dgm:spPr/>
      <dgm:t>
        <a:bodyPr/>
        <a:lstStyle/>
        <a:p>
          <a:pPr latinLnBrk="1"/>
          <a:endParaRPr lang="ko-KR" altLang="en-US"/>
        </a:p>
      </dgm:t>
    </dgm:pt>
    <dgm:pt modelId="{F0EF08E6-A137-4ED0-B045-C6F6F0454C07}">
      <dgm:prSet phldrT="[텍스트]"/>
      <dgm:spPr/>
      <dgm:t>
        <a:bodyPr/>
        <a:lstStyle/>
        <a:p>
          <a:pPr latinLnBrk="1"/>
          <a:r>
            <a:rPr lang="en-US" altLang="ko-KR" dirty="0"/>
            <a:t> </a:t>
          </a:r>
          <a:endParaRPr lang="ko-KR" altLang="en-US" dirty="0"/>
        </a:p>
      </dgm:t>
    </dgm:pt>
    <dgm:pt modelId="{E8474547-E7DB-4721-A802-69C6907F4671}" type="parTrans" cxnId="{2925785F-EC0B-434B-A0D5-48F24FECE0F6}">
      <dgm:prSet/>
      <dgm:spPr/>
      <dgm:t>
        <a:bodyPr/>
        <a:lstStyle/>
        <a:p>
          <a:pPr latinLnBrk="1"/>
          <a:endParaRPr lang="ko-KR" altLang="en-US"/>
        </a:p>
      </dgm:t>
    </dgm:pt>
    <dgm:pt modelId="{4E465161-E97C-47D2-A613-C609555351BD}" type="sibTrans" cxnId="{2925785F-EC0B-434B-A0D5-48F24FECE0F6}">
      <dgm:prSet/>
      <dgm:spPr/>
      <dgm:t>
        <a:bodyPr/>
        <a:lstStyle/>
        <a:p>
          <a:pPr latinLnBrk="1"/>
          <a:endParaRPr lang="ko-KR" altLang="en-US"/>
        </a:p>
      </dgm:t>
    </dgm:pt>
    <dgm:pt modelId="{77AD9E49-DA5B-4E6D-ABF7-2D99B9C8CFE7}">
      <dgm:prSet phldrT="[텍스트]" custT="1"/>
      <dgm:spPr/>
      <dgm:t>
        <a:bodyPr/>
        <a:lstStyle/>
        <a:p>
          <a:pPr algn="l" latinLnBrk="1"/>
          <a:r>
            <a:rPr lang="ko-KR" altLang="en-US" sz="1000" b="1" kern="120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+mn-cs"/>
            </a:rPr>
            <a:t>과거 </a:t>
          </a:r>
          <a:r>
            <a:rPr lang="en-US" altLang="ko-KR" sz="1000" b="1" kern="120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+mn-cs"/>
            </a:rPr>
            <a:t>(2016~2017)</a:t>
          </a:r>
          <a:endParaRPr lang="ko-KR" altLang="en-US" sz="1000" b="1" kern="1200" dirty="0">
            <a:ln>
              <a:noFill/>
            </a:ln>
            <a:solidFill>
              <a:schemeClr val="tx1"/>
            </a:solidFill>
            <a:effectLst/>
            <a:latin typeface="+mn-ea"/>
            <a:ea typeface="+mn-ea"/>
            <a:cs typeface="+mn-cs"/>
          </a:endParaRPr>
        </a:p>
      </dgm:t>
    </dgm:pt>
    <dgm:pt modelId="{5C765218-775E-49C5-83C2-D8D2C37E7553}" type="sibTrans" cxnId="{B940C50F-191C-4FB1-97C4-69B1E6EE8D05}">
      <dgm:prSet/>
      <dgm:spPr/>
      <dgm:t>
        <a:bodyPr/>
        <a:lstStyle/>
        <a:p>
          <a:pPr latinLnBrk="1"/>
          <a:endParaRPr lang="ko-KR" altLang="en-US"/>
        </a:p>
      </dgm:t>
    </dgm:pt>
    <dgm:pt modelId="{E19068E1-C4D3-4357-B478-DCF7C95E3E3D}" type="parTrans" cxnId="{B940C50F-191C-4FB1-97C4-69B1E6EE8D05}">
      <dgm:prSet/>
      <dgm:spPr/>
      <dgm:t>
        <a:bodyPr/>
        <a:lstStyle/>
        <a:p>
          <a:pPr latinLnBrk="1"/>
          <a:endParaRPr lang="ko-KR" altLang="en-US"/>
        </a:p>
      </dgm:t>
    </dgm:pt>
    <dgm:pt modelId="{3EC3738C-57C7-4808-BBEF-E65CC531C69A}" type="pres">
      <dgm:prSet presAssocID="{E0AE7DE4-6EA9-4836-990F-AC7DF4DD63EE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9C4952-095A-4EB6-A5BA-F6A2C87E5C64}" type="pres">
      <dgm:prSet presAssocID="{77AD9E49-DA5B-4E6D-ABF7-2D99B9C8CFE7}" presName="root" presStyleCnt="0">
        <dgm:presLayoutVars>
          <dgm:chMax/>
          <dgm:chPref/>
        </dgm:presLayoutVars>
      </dgm:prSet>
      <dgm:spPr/>
    </dgm:pt>
    <dgm:pt modelId="{2CF599C1-F3C9-4CDC-BF97-414660E96479}" type="pres">
      <dgm:prSet presAssocID="{77AD9E49-DA5B-4E6D-ABF7-2D99B9C8CFE7}" presName="rootComposite" presStyleCnt="0">
        <dgm:presLayoutVars/>
      </dgm:prSet>
      <dgm:spPr/>
    </dgm:pt>
    <dgm:pt modelId="{A83170DD-202C-43FE-B3D6-BC1E4F919052}" type="pres">
      <dgm:prSet presAssocID="{77AD9E49-DA5B-4E6D-ABF7-2D99B9C8CFE7}" presName="ParentAccent" presStyleLbl="alignNode1" presStyleIdx="0" presStyleCnt="3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8D5104C2-FB14-44C1-B757-EC4CF99A1108}" type="pres">
      <dgm:prSet presAssocID="{77AD9E49-DA5B-4E6D-ABF7-2D99B9C8CFE7}" presName="ParentSmallAccent" presStyleLbl="fgAcc1" presStyleIdx="0" presStyleCnt="3" custLinFactNeighborX="8576" custLinFactNeighborY="-21877"/>
      <dgm:spPr>
        <a:ln>
          <a:solidFill>
            <a:srgbClr val="DA823A"/>
          </a:solidFill>
        </a:ln>
      </dgm:spPr>
    </dgm:pt>
    <dgm:pt modelId="{FB4D6378-8DD0-490F-A65D-DE672FF246B2}" type="pres">
      <dgm:prSet presAssocID="{77AD9E49-DA5B-4E6D-ABF7-2D99B9C8CFE7}" presName="Parent" presStyleLbl="revTx" presStyleIdx="0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EFB1E7C-BEDF-4449-91C1-90DB363CCB2E}" type="pres">
      <dgm:prSet presAssocID="{77AD9E49-DA5B-4E6D-ABF7-2D99B9C8CFE7}" presName="childShape" presStyleCnt="0">
        <dgm:presLayoutVars>
          <dgm:chMax val="0"/>
          <dgm:chPref val="0"/>
        </dgm:presLayoutVars>
      </dgm:prSet>
      <dgm:spPr/>
    </dgm:pt>
    <dgm:pt modelId="{625AF123-20AE-450B-B21F-083D9C7B86D1}" type="pres">
      <dgm:prSet presAssocID="{D2605F04-212D-4E32-A1DB-0E2724EFE59D}" presName="childComposite" presStyleCnt="0">
        <dgm:presLayoutVars>
          <dgm:chMax val="0"/>
          <dgm:chPref val="0"/>
        </dgm:presLayoutVars>
      </dgm:prSet>
      <dgm:spPr/>
    </dgm:pt>
    <dgm:pt modelId="{EA51EB2D-B1BC-4B09-AF00-040D739DD92F}" type="pres">
      <dgm:prSet presAssocID="{D2605F04-212D-4E32-A1DB-0E2724EFE59D}" presName="ChildAccent" presStyleLbl="solidFgAcc1" presStyleIdx="0" presStyleCnt="3"/>
      <dgm:spPr>
        <a:ln>
          <a:solidFill>
            <a:srgbClr val="DA823A"/>
          </a:solidFill>
        </a:ln>
      </dgm:spPr>
    </dgm:pt>
    <dgm:pt modelId="{9F1E9F74-548E-446D-8382-7BA7FFD1F0B9}" type="pres">
      <dgm:prSet presAssocID="{D2605F04-212D-4E32-A1DB-0E2724EFE59D}" presName="Child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6AE45DE-FBDE-46A2-91A2-78EDFB4E3B3A}" type="pres">
      <dgm:prSet presAssocID="{41591362-21FE-49D8-B6FD-D9CD1A9A6130}" presName="root" presStyleCnt="0">
        <dgm:presLayoutVars>
          <dgm:chMax/>
          <dgm:chPref/>
        </dgm:presLayoutVars>
      </dgm:prSet>
      <dgm:spPr/>
    </dgm:pt>
    <dgm:pt modelId="{D95CEFC7-4ADA-49E6-B4FE-A97AFD80FE6A}" type="pres">
      <dgm:prSet presAssocID="{41591362-21FE-49D8-B6FD-D9CD1A9A6130}" presName="rootComposite" presStyleCnt="0">
        <dgm:presLayoutVars/>
      </dgm:prSet>
      <dgm:spPr/>
    </dgm:pt>
    <dgm:pt modelId="{566E6FFA-35CF-4328-8EA7-D7D9276C8746}" type="pres">
      <dgm:prSet presAssocID="{41591362-21FE-49D8-B6FD-D9CD1A9A6130}" presName="ParentAccent" presStyleLbl="alignNode1" presStyleIdx="1" presStyleCnt="3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</dgm:pt>
    <dgm:pt modelId="{A4007656-C4B5-4F9A-8E2E-FA727D166E15}" type="pres">
      <dgm:prSet presAssocID="{41591362-21FE-49D8-B6FD-D9CD1A9A6130}" presName="ParentSmallAccent" presStyleLbl="fgAcc1" presStyleIdx="1" presStyleCnt="3" custLinFactNeighborX="9076" custLinFactNeighborY="-21877"/>
      <dgm:spPr>
        <a:ln>
          <a:solidFill>
            <a:srgbClr val="FFC000"/>
          </a:solidFill>
        </a:ln>
      </dgm:spPr>
    </dgm:pt>
    <dgm:pt modelId="{810A7A8C-B777-4A5B-B4B8-7267ADF7BEDA}" type="pres">
      <dgm:prSet presAssocID="{41591362-21FE-49D8-B6FD-D9CD1A9A6130}" presName="Parent" presStyleLbl="revTx" presStyleIdx="2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A63948A-0314-4E63-993F-667CA04F8744}" type="pres">
      <dgm:prSet presAssocID="{41591362-21FE-49D8-B6FD-D9CD1A9A6130}" presName="childShape" presStyleCnt="0">
        <dgm:presLayoutVars>
          <dgm:chMax val="0"/>
          <dgm:chPref val="0"/>
        </dgm:presLayoutVars>
      </dgm:prSet>
      <dgm:spPr/>
    </dgm:pt>
    <dgm:pt modelId="{D18C9173-4678-45F5-93CA-EAD74EA0C9EA}" type="pres">
      <dgm:prSet presAssocID="{7294E339-D053-4FDD-ACFE-FE54A2AD4974}" presName="childComposite" presStyleCnt="0">
        <dgm:presLayoutVars>
          <dgm:chMax val="0"/>
          <dgm:chPref val="0"/>
        </dgm:presLayoutVars>
      </dgm:prSet>
      <dgm:spPr/>
    </dgm:pt>
    <dgm:pt modelId="{7844FA5D-751D-44C2-872F-CF76BCB7D84D}" type="pres">
      <dgm:prSet presAssocID="{7294E339-D053-4FDD-ACFE-FE54A2AD4974}" presName="ChildAccent" presStyleLbl="solidFgAcc1" presStyleIdx="1" presStyleCnt="3"/>
      <dgm:spPr>
        <a:ln>
          <a:solidFill>
            <a:srgbClr val="FFC000"/>
          </a:solidFill>
        </a:ln>
      </dgm:spPr>
    </dgm:pt>
    <dgm:pt modelId="{C55569C3-014D-4516-9942-80FEFBCFB664}" type="pres">
      <dgm:prSet presAssocID="{7294E339-D053-4FDD-ACFE-FE54A2AD4974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7D27F4-9192-4DD5-8DDF-B96F1901C7C7}" type="pres">
      <dgm:prSet presAssocID="{0058CDD3-3B3D-44BD-9A61-4B32538A7280}" presName="root" presStyleCnt="0">
        <dgm:presLayoutVars>
          <dgm:chMax/>
          <dgm:chPref/>
        </dgm:presLayoutVars>
      </dgm:prSet>
      <dgm:spPr/>
    </dgm:pt>
    <dgm:pt modelId="{10451E74-D666-40A6-A2E0-53713DEEAA5B}" type="pres">
      <dgm:prSet presAssocID="{0058CDD3-3B3D-44BD-9A61-4B32538A7280}" presName="rootComposite" presStyleCnt="0">
        <dgm:presLayoutVars/>
      </dgm:prSet>
      <dgm:spPr/>
    </dgm:pt>
    <dgm:pt modelId="{E225480D-7091-4881-9212-DECECA2FCC10}" type="pres">
      <dgm:prSet presAssocID="{0058CDD3-3B3D-44BD-9A61-4B32538A7280}" presName="ParentAccent" presStyleLbl="alignNode1" presStyleIdx="2" presStyleCnt="3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/>
      </dgm:spPr>
    </dgm:pt>
    <dgm:pt modelId="{4C2F449B-57AF-4474-8210-E27D9AC17045}" type="pres">
      <dgm:prSet presAssocID="{0058CDD3-3B3D-44BD-9A61-4B32538A7280}" presName="ParentSmallAccent" presStyleLbl="fgAcc1" presStyleIdx="2" presStyleCnt="3" custLinFactNeighborX="9076" custLinFactNeighborY="-13614"/>
      <dgm:spPr>
        <a:ln>
          <a:solidFill>
            <a:srgbClr val="89A54E"/>
          </a:solidFill>
        </a:ln>
      </dgm:spPr>
    </dgm:pt>
    <dgm:pt modelId="{6C2DDB7C-C81C-4468-B39D-D91C4C50F862}" type="pres">
      <dgm:prSet presAssocID="{0058CDD3-3B3D-44BD-9A61-4B32538A7280}" presName="Parent" presStyleLbl="revTx" presStyleIdx="4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35EEE83-2958-4EBF-B3F9-C47C8235E31F}" type="pres">
      <dgm:prSet presAssocID="{0058CDD3-3B3D-44BD-9A61-4B32538A7280}" presName="childShape" presStyleCnt="0">
        <dgm:presLayoutVars>
          <dgm:chMax val="0"/>
          <dgm:chPref val="0"/>
        </dgm:presLayoutVars>
      </dgm:prSet>
      <dgm:spPr/>
    </dgm:pt>
    <dgm:pt modelId="{B3D11D07-75BC-4376-866F-F17AF1E44658}" type="pres">
      <dgm:prSet presAssocID="{F0EF08E6-A137-4ED0-B045-C6F6F0454C07}" presName="childComposite" presStyleCnt="0">
        <dgm:presLayoutVars>
          <dgm:chMax val="0"/>
          <dgm:chPref val="0"/>
        </dgm:presLayoutVars>
      </dgm:prSet>
      <dgm:spPr/>
    </dgm:pt>
    <dgm:pt modelId="{D268D85D-9796-404E-965B-A06163EB1905}" type="pres">
      <dgm:prSet presAssocID="{F0EF08E6-A137-4ED0-B045-C6F6F0454C07}" presName="ChildAccent" presStyleLbl="solidFgAcc1" presStyleIdx="2" presStyleCnt="3"/>
      <dgm:spPr>
        <a:ln>
          <a:solidFill>
            <a:srgbClr val="89A54E"/>
          </a:solidFill>
        </a:ln>
      </dgm:spPr>
    </dgm:pt>
    <dgm:pt modelId="{30ABD2CD-0279-4BEF-B0A7-E7FB2B70E862}" type="pres">
      <dgm:prSet presAssocID="{F0EF08E6-A137-4ED0-B045-C6F6F0454C07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402612A-0D6E-45B8-B26E-442CBEDF1BD5}" type="presOf" srcId="{77AD9E49-DA5B-4E6D-ABF7-2D99B9C8CFE7}" destId="{FB4D6378-8DD0-490F-A65D-DE672FF246B2}" srcOrd="0" destOrd="0" presId="urn:microsoft.com/office/officeart/2008/layout/SquareAccentList"/>
    <dgm:cxn modelId="{FE61CFD4-4253-4C08-B07E-57B8BE063F5E}" type="presOf" srcId="{E0AE7DE4-6EA9-4836-990F-AC7DF4DD63EE}" destId="{3EC3738C-57C7-4808-BBEF-E65CC531C69A}" srcOrd="0" destOrd="0" presId="urn:microsoft.com/office/officeart/2008/layout/SquareAccentList"/>
    <dgm:cxn modelId="{72977BAE-EAD8-49DB-B444-9F3071BE825F}" srcId="{E0AE7DE4-6EA9-4836-990F-AC7DF4DD63EE}" destId="{41591362-21FE-49D8-B6FD-D9CD1A9A6130}" srcOrd="1" destOrd="0" parTransId="{82B8EC5D-D38B-4F00-A31B-C80BF019DC8E}" sibTransId="{224F8006-D5FB-4F67-ACA4-7B4D10A5BC58}"/>
    <dgm:cxn modelId="{DE5882BD-0CC9-4777-BFE9-EA313F91E37E}" type="presOf" srcId="{F0EF08E6-A137-4ED0-B045-C6F6F0454C07}" destId="{30ABD2CD-0279-4BEF-B0A7-E7FB2B70E862}" srcOrd="0" destOrd="0" presId="urn:microsoft.com/office/officeart/2008/layout/SquareAccentList"/>
    <dgm:cxn modelId="{C7EF8DF4-5E59-424F-97C5-2D4DD5E93393}" srcId="{41591362-21FE-49D8-B6FD-D9CD1A9A6130}" destId="{7294E339-D053-4FDD-ACFE-FE54A2AD4974}" srcOrd="0" destOrd="0" parTransId="{C5B12479-8E91-4F89-BCF0-A114078FC74D}" sibTransId="{D137EDAF-50A2-408F-BC71-3E2AEDBD4851}"/>
    <dgm:cxn modelId="{3FA20D46-7221-4039-B700-7D5FD97FAAA7}" type="presOf" srcId="{7294E339-D053-4FDD-ACFE-FE54A2AD4974}" destId="{C55569C3-014D-4516-9942-80FEFBCFB664}" srcOrd="0" destOrd="0" presId="urn:microsoft.com/office/officeart/2008/layout/SquareAccentList"/>
    <dgm:cxn modelId="{2925785F-EC0B-434B-A0D5-48F24FECE0F6}" srcId="{0058CDD3-3B3D-44BD-9A61-4B32538A7280}" destId="{F0EF08E6-A137-4ED0-B045-C6F6F0454C07}" srcOrd="0" destOrd="0" parTransId="{E8474547-E7DB-4721-A802-69C6907F4671}" sibTransId="{4E465161-E97C-47D2-A613-C609555351BD}"/>
    <dgm:cxn modelId="{8D6B7B6B-07A8-405D-92D0-55950AD8943B}" type="presOf" srcId="{41591362-21FE-49D8-B6FD-D9CD1A9A6130}" destId="{810A7A8C-B777-4A5B-B4B8-7267ADF7BEDA}" srcOrd="0" destOrd="0" presId="urn:microsoft.com/office/officeart/2008/layout/SquareAccentList"/>
    <dgm:cxn modelId="{EFBC3656-4544-4729-BDB2-4CD2C0183E2D}" type="presOf" srcId="{D2605F04-212D-4E32-A1DB-0E2724EFE59D}" destId="{9F1E9F74-548E-446D-8382-7BA7FFD1F0B9}" srcOrd="0" destOrd="0" presId="urn:microsoft.com/office/officeart/2008/layout/SquareAccentList"/>
    <dgm:cxn modelId="{5BF095AE-045B-4DB2-8873-AED4CE80F1F0}" srcId="{77AD9E49-DA5B-4E6D-ABF7-2D99B9C8CFE7}" destId="{D2605F04-212D-4E32-A1DB-0E2724EFE59D}" srcOrd="0" destOrd="0" parTransId="{C7352C53-824E-488B-A690-7CA1BA8D0F67}" sibTransId="{AABD1BA4-02E7-427A-84C7-0AB2F88B026E}"/>
    <dgm:cxn modelId="{CE464DA8-95EA-4A5C-B14F-988D603CE03E}" srcId="{E0AE7DE4-6EA9-4836-990F-AC7DF4DD63EE}" destId="{0058CDD3-3B3D-44BD-9A61-4B32538A7280}" srcOrd="2" destOrd="0" parTransId="{10CCB07B-BAD0-4241-9268-7164B229287E}" sibTransId="{276A932E-3C80-4C6C-88DF-7B59ACE9D76C}"/>
    <dgm:cxn modelId="{B940C50F-191C-4FB1-97C4-69B1E6EE8D05}" srcId="{E0AE7DE4-6EA9-4836-990F-AC7DF4DD63EE}" destId="{77AD9E49-DA5B-4E6D-ABF7-2D99B9C8CFE7}" srcOrd="0" destOrd="0" parTransId="{E19068E1-C4D3-4357-B478-DCF7C95E3E3D}" sibTransId="{5C765218-775E-49C5-83C2-D8D2C37E7553}"/>
    <dgm:cxn modelId="{679A4EE7-B2FD-473C-B47C-148FE133DD6D}" type="presOf" srcId="{0058CDD3-3B3D-44BD-9A61-4B32538A7280}" destId="{6C2DDB7C-C81C-4468-B39D-D91C4C50F862}" srcOrd="0" destOrd="0" presId="urn:microsoft.com/office/officeart/2008/layout/SquareAccentList"/>
    <dgm:cxn modelId="{C4D0CA58-54D9-4649-87C5-A647EA1F8D57}" type="presParOf" srcId="{3EC3738C-57C7-4808-BBEF-E65CC531C69A}" destId="{E19C4952-095A-4EB6-A5BA-F6A2C87E5C64}" srcOrd="0" destOrd="0" presId="urn:microsoft.com/office/officeart/2008/layout/SquareAccentList"/>
    <dgm:cxn modelId="{6099AE3E-9CA1-48F8-BE71-27FB4399FC58}" type="presParOf" srcId="{E19C4952-095A-4EB6-A5BA-F6A2C87E5C64}" destId="{2CF599C1-F3C9-4CDC-BF97-414660E96479}" srcOrd="0" destOrd="0" presId="urn:microsoft.com/office/officeart/2008/layout/SquareAccentList"/>
    <dgm:cxn modelId="{5881EE1A-BE1B-4A88-893C-EC71476EACD4}" type="presParOf" srcId="{2CF599C1-F3C9-4CDC-BF97-414660E96479}" destId="{A83170DD-202C-43FE-B3D6-BC1E4F919052}" srcOrd="0" destOrd="0" presId="urn:microsoft.com/office/officeart/2008/layout/SquareAccentList"/>
    <dgm:cxn modelId="{AB3384AA-516A-4371-B4EF-0D5E0406074D}" type="presParOf" srcId="{2CF599C1-F3C9-4CDC-BF97-414660E96479}" destId="{8D5104C2-FB14-44C1-B757-EC4CF99A1108}" srcOrd="1" destOrd="0" presId="urn:microsoft.com/office/officeart/2008/layout/SquareAccentList"/>
    <dgm:cxn modelId="{1E14AD9A-6DCC-427F-9091-F79EF74A34BB}" type="presParOf" srcId="{2CF599C1-F3C9-4CDC-BF97-414660E96479}" destId="{FB4D6378-8DD0-490F-A65D-DE672FF246B2}" srcOrd="2" destOrd="0" presId="urn:microsoft.com/office/officeart/2008/layout/SquareAccentList"/>
    <dgm:cxn modelId="{EAF41744-57A0-45F3-A4E2-887D308D2072}" type="presParOf" srcId="{E19C4952-095A-4EB6-A5BA-F6A2C87E5C64}" destId="{0EFB1E7C-BEDF-4449-91C1-90DB363CCB2E}" srcOrd="1" destOrd="0" presId="urn:microsoft.com/office/officeart/2008/layout/SquareAccentList"/>
    <dgm:cxn modelId="{8E220C89-EEDD-4562-B438-9F5C8ECBB839}" type="presParOf" srcId="{0EFB1E7C-BEDF-4449-91C1-90DB363CCB2E}" destId="{625AF123-20AE-450B-B21F-083D9C7B86D1}" srcOrd="0" destOrd="0" presId="urn:microsoft.com/office/officeart/2008/layout/SquareAccentList"/>
    <dgm:cxn modelId="{FCFE36AD-F69E-48E4-AC92-13BC8321E152}" type="presParOf" srcId="{625AF123-20AE-450B-B21F-083D9C7B86D1}" destId="{EA51EB2D-B1BC-4B09-AF00-040D739DD92F}" srcOrd="0" destOrd="0" presId="urn:microsoft.com/office/officeart/2008/layout/SquareAccentList"/>
    <dgm:cxn modelId="{43C12792-F424-4AD4-A10E-6E0EB6A613C8}" type="presParOf" srcId="{625AF123-20AE-450B-B21F-083D9C7B86D1}" destId="{9F1E9F74-548E-446D-8382-7BA7FFD1F0B9}" srcOrd="1" destOrd="0" presId="urn:microsoft.com/office/officeart/2008/layout/SquareAccentList"/>
    <dgm:cxn modelId="{B900369E-3D5E-4536-B675-0B89A3ABCE80}" type="presParOf" srcId="{3EC3738C-57C7-4808-BBEF-E65CC531C69A}" destId="{E6AE45DE-FBDE-46A2-91A2-78EDFB4E3B3A}" srcOrd="1" destOrd="0" presId="urn:microsoft.com/office/officeart/2008/layout/SquareAccentList"/>
    <dgm:cxn modelId="{0B182BBB-67E7-4FE2-80B2-35B1DBAACB52}" type="presParOf" srcId="{E6AE45DE-FBDE-46A2-91A2-78EDFB4E3B3A}" destId="{D95CEFC7-4ADA-49E6-B4FE-A97AFD80FE6A}" srcOrd="0" destOrd="0" presId="urn:microsoft.com/office/officeart/2008/layout/SquareAccentList"/>
    <dgm:cxn modelId="{FABEECAC-8F68-4E72-94F8-8ACFE77EA550}" type="presParOf" srcId="{D95CEFC7-4ADA-49E6-B4FE-A97AFD80FE6A}" destId="{566E6FFA-35CF-4328-8EA7-D7D9276C8746}" srcOrd="0" destOrd="0" presId="urn:microsoft.com/office/officeart/2008/layout/SquareAccentList"/>
    <dgm:cxn modelId="{7EBEB9F7-AD15-46C3-A4FB-986E6A2C4EAB}" type="presParOf" srcId="{D95CEFC7-4ADA-49E6-B4FE-A97AFD80FE6A}" destId="{A4007656-C4B5-4F9A-8E2E-FA727D166E15}" srcOrd="1" destOrd="0" presId="urn:microsoft.com/office/officeart/2008/layout/SquareAccentList"/>
    <dgm:cxn modelId="{22BE1AA3-A25B-4D7E-8209-A6A62FA3A026}" type="presParOf" srcId="{D95CEFC7-4ADA-49E6-B4FE-A97AFD80FE6A}" destId="{810A7A8C-B777-4A5B-B4B8-7267ADF7BEDA}" srcOrd="2" destOrd="0" presId="urn:microsoft.com/office/officeart/2008/layout/SquareAccentList"/>
    <dgm:cxn modelId="{C520E7B8-DBE4-40C1-B050-87AA70C8D04F}" type="presParOf" srcId="{E6AE45DE-FBDE-46A2-91A2-78EDFB4E3B3A}" destId="{7A63948A-0314-4E63-993F-667CA04F8744}" srcOrd="1" destOrd="0" presId="urn:microsoft.com/office/officeart/2008/layout/SquareAccentList"/>
    <dgm:cxn modelId="{BA4B9A8A-9AEA-49EC-9796-1926B7FC7489}" type="presParOf" srcId="{7A63948A-0314-4E63-993F-667CA04F8744}" destId="{D18C9173-4678-45F5-93CA-EAD74EA0C9EA}" srcOrd="0" destOrd="0" presId="urn:microsoft.com/office/officeart/2008/layout/SquareAccentList"/>
    <dgm:cxn modelId="{FBFD974F-54D0-4664-8802-F699BC6AB3D3}" type="presParOf" srcId="{D18C9173-4678-45F5-93CA-EAD74EA0C9EA}" destId="{7844FA5D-751D-44C2-872F-CF76BCB7D84D}" srcOrd="0" destOrd="0" presId="urn:microsoft.com/office/officeart/2008/layout/SquareAccentList"/>
    <dgm:cxn modelId="{1A5D0C11-5045-40D1-97BB-2666CF097DFE}" type="presParOf" srcId="{D18C9173-4678-45F5-93CA-EAD74EA0C9EA}" destId="{C55569C3-014D-4516-9942-80FEFBCFB664}" srcOrd="1" destOrd="0" presId="urn:microsoft.com/office/officeart/2008/layout/SquareAccentList"/>
    <dgm:cxn modelId="{64060D47-A4D5-4B75-B17C-09BF983A37D3}" type="presParOf" srcId="{3EC3738C-57C7-4808-BBEF-E65CC531C69A}" destId="{F67D27F4-9192-4DD5-8DDF-B96F1901C7C7}" srcOrd="2" destOrd="0" presId="urn:microsoft.com/office/officeart/2008/layout/SquareAccentList"/>
    <dgm:cxn modelId="{D8F2D297-0F68-4BCA-A79C-5C68643FC335}" type="presParOf" srcId="{F67D27F4-9192-4DD5-8DDF-B96F1901C7C7}" destId="{10451E74-D666-40A6-A2E0-53713DEEAA5B}" srcOrd="0" destOrd="0" presId="urn:microsoft.com/office/officeart/2008/layout/SquareAccentList"/>
    <dgm:cxn modelId="{E14A0FF9-6F8F-4057-91F2-0CD2DECB498D}" type="presParOf" srcId="{10451E74-D666-40A6-A2E0-53713DEEAA5B}" destId="{E225480D-7091-4881-9212-DECECA2FCC10}" srcOrd="0" destOrd="0" presId="urn:microsoft.com/office/officeart/2008/layout/SquareAccentList"/>
    <dgm:cxn modelId="{02FF2E4A-DD5D-4DAE-A628-57CB4E5D9CCA}" type="presParOf" srcId="{10451E74-D666-40A6-A2E0-53713DEEAA5B}" destId="{4C2F449B-57AF-4474-8210-E27D9AC17045}" srcOrd="1" destOrd="0" presId="urn:microsoft.com/office/officeart/2008/layout/SquareAccentList"/>
    <dgm:cxn modelId="{5BDC2715-65B8-40E7-A4D1-54F37802CEDC}" type="presParOf" srcId="{10451E74-D666-40A6-A2E0-53713DEEAA5B}" destId="{6C2DDB7C-C81C-4468-B39D-D91C4C50F862}" srcOrd="2" destOrd="0" presId="urn:microsoft.com/office/officeart/2008/layout/SquareAccentList"/>
    <dgm:cxn modelId="{615E6B36-370C-40A0-9686-A18786D8D4C4}" type="presParOf" srcId="{F67D27F4-9192-4DD5-8DDF-B96F1901C7C7}" destId="{235EEE83-2958-4EBF-B3F9-C47C8235E31F}" srcOrd="1" destOrd="0" presId="urn:microsoft.com/office/officeart/2008/layout/SquareAccentList"/>
    <dgm:cxn modelId="{834533F0-BB70-44C7-8B2A-57BC422568D5}" type="presParOf" srcId="{235EEE83-2958-4EBF-B3F9-C47C8235E31F}" destId="{B3D11D07-75BC-4376-866F-F17AF1E44658}" srcOrd="0" destOrd="0" presId="urn:microsoft.com/office/officeart/2008/layout/SquareAccentList"/>
    <dgm:cxn modelId="{D08A4EFE-D3E1-40A0-A31D-2AD313237790}" type="presParOf" srcId="{B3D11D07-75BC-4376-866F-F17AF1E44658}" destId="{D268D85D-9796-404E-965B-A06163EB1905}" srcOrd="0" destOrd="0" presId="urn:microsoft.com/office/officeart/2008/layout/SquareAccentList"/>
    <dgm:cxn modelId="{5D993F47-CBBA-4F3E-BE92-DB31572A2CAD}" type="presParOf" srcId="{B3D11D07-75BC-4376-866F-F17AF1E44658}" destId="{30ABD2CD-0279-4BEF-B0A7-E7FB2B70E862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170DD-202C-43FE-B3D6-BC1E4F919052}">
      <dsp:nvSpPr>
        <dsp:cNvPr id="0" name=""/>
        <dsp:cNvSpPr/>
      </dsp:nvSpPr>
      <dsp:spPr>
        <a:xfrm>
          <a:off x="961" y="552050"/>
          <a:ext cx="2612097" cy="307305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8D5104C2-FB14-44C1-B757-EC4CF99A1108}">
      <dsp:nvSpPr>
        <dsp:cNvPr id="0" name=""/>
        <dsp:cNvSpPr/>
      </dsp:nvSpPr>
      <dsp:spPr>
        <a:xfrm>
          <a:off x="17417" y="625480"/>
          <a:ext cx="191894" cy="1918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DA823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4D6378-8DD0-490F-A65D-DE672FF246B2}">
      <dsp:nvSpPr>
        <dsp:cNvPr id="0" name=""/>
        <dsp:cNvSpPr/>
      </dsp:nvSpPr>
      <dsp:spPr>
        <a:xfrm>
          <a:off x="961" y="0"/>
          <a:ext cx="2612097" cy="5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l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b="1" kern="120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+mn-cs"/>
            </a:rPr>
            <a:t>과거 </a:t>
          </a:r>
          <a:r>
            <a:rPr lang="en-US" altLang="ko-KR" sz="1000" b="1" kern="120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+mn-cs"/>
            </a:rPr>
            <a:t>(2016~2017)</a:t>
          </a:r>
          <a:endParaRPr lang="ko-KR" altLang="en-US" sz="1000" b="1" kern="1200" dirty="0">
            <a:ln>
              <a:noFill/>
            </a:ln>
            <a:solidFill>
              <a:schemeClr val="tx1"/>
            </a:solidFill>
            <a:effectLst/>
            <a:latin typeface="+mn-ea"/>
            <a:ea typeface="+mn-ea"/>
            <a:cs typeface="+mn-cs"/>
          </a:endParaRPr>
        </a:p>
      </dsp:txBody>
      <dsp:txXfrm>
        <a:off x="961" y="0"/>
        <a:ext cx="2612097" cy="552050"/>
      </dsp:txXfrm>
    </dsp:sp>
    <dsp:sp modelId="{EA51EB2D-B1BC-4B09-AF00-040D739DD92F}">
      <dsp:nvSpPr>
        <dsp:cNvPr id="0" name=""/>
        <dsp:cNvSpPr/>
      </dsp:nvSpPr>
      <dsp:spPr>
        <a:xfrm>
          <a:off x="961" y="1114761"/>
          <a:ext cx="191889" cy="1918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DA823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E9F74-548E-446D-8382-7BA7FFD1F0B9}">
      <dsp:nvSpPr>
        <dsp:cNvPr id="0" name=""/>
        <dsp:cNvSpPr/>
      </dsp:nvSpPr>
      <dsp:spPr>
        <a:xfrm>
          <a:off x="183807" y="987058"/>
          <a:ext cx="2429250" cy="447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/>
            <a:t> </a:t>
          </a:r>
          <a:endParaRPr lang="ko-KR" altLang="en-US" sz="1200" kern="1200" dirty="0"/>
        </a:p>
      </dsp:txBody>
      <dsp:txXfrm>
        <a:off x="183807" y="987058"/>
        <a:ext cx="2429250" cy="447294"/>
      </dsp:txXfrm>
    </dsp:sp>
    <dsp:sp modelId="{566E6FFA-35CF-4328-8EA7-D7D9276C8746}">
      <dsp:nvSpPr>
        <dsp:cNvPr id="0" name=""/>
        <dsp:cNvSpPr/>
      </dsp:nvSpPr>
      <dsp:spPr>
        <a:xfrm>
          <a:off x="2743663" y="552050"/>
          <a:ext cx="2612097" cy="307305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A4007656-C4B5-4F9A-8E2E-FA727D166E15}">
      <dsp:nvSpPr>
        <dsp:cNvPr id="0" name=""/>
        <dsp:cNvSpPr/>
      </dsp:nvSpPr>
      <dsp:spPr>
        <a:xfrm>
          <a:off x="2761079" y="625480"/>
          <a:ext cx="191894" cy="1918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A7A8C-B777-4A5B-B4B8-7267ADF7BEDA}">
      <dsp:nvSpPr>
        <dsp:cNvPr id="0" name=""/>
        <dsp:cNvSpPr/>
      </dsp:nvSpPr>
      <dsp:spPr>
        <a:xfrm>
          <a:off x="2743663" y="0"/>
          <a:ext cx="2612097" cy="5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현재 </a:t>
          </a:r>
          <a:r>
            <a:rPr lang="en-US" altLang="ko-KR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(2018~2019)</a:t>
          </a:r>
          <a:endParaRPr lang="ko-KR" altLang="en-US" sz="1000" b="1" kern="1200" dirty="0">
            <a:ln>
              <a:noFill/>
            </a:ln>
            <a:solidFill>
              <a:prstClr val="black"/>
            </a:solidFill>
            <a:effectLst/>
            <a:latin typeface="맑은 고딕"/>
            <a:ea typeface="맑은 고딕" panose="020B0503020000020004" pitchFamily="50" charset="-127"/>
            <a:cs typeface="+mn-cs"/>
          </a:endParaRPr>
        </a:p>
      </dsp:txBody>
      <dsp:txXfrm>
        <a:off x="2743663" y="0"/>
        <a:ext cx="2612097" cy="552050"/>
      </dsp:txXfrm>
    </dsp:sp>
    <dsp:sp modelId="{7844FA5D-751D-44C2-872F-CF76BCB7D84D}">
      <dsp:nvSpPr>
        <dsp:cNvPr id="0" name=""/>
        <dsp:cNvSpPr/>
      </dsp:nvSpPr>
      <dsp:spPr>
        <a:xfrm>
          <a:off x="2743663" y="1114761"/>
          <a:ext cx="191889" cy="1918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5569C3-014D-4516-9942-80FEFBCFB664}">
      <dsp:nvSpPr>
        <dsp:cNvPr id="0" name=""/>
        <dsp:cNvSpPr/>
      </dsp:nvSpPr>
      <dsp:spPr>
        <a:xfrm>
          <a:off x="2926510" y="987058"/>
          <a:ext cx="2429250" cy="447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/>
            <a:t> </a:t>
          </a:r>
          <a:endParaRPr lang="ko-KR" altLang="en-US" sz="1200" kern="1200" dirty="0"/>
        </a:p>
      </dsp:txBody>
      <dsp:txXfrm>
        <a:off x="2926510" y="987058"/>
        <a:ext cx="2429250" cy="447294"/>
      </dsp:txXfrm>
    </dsp:sp>
    <dsp:sp modelId="{E225480D-7091-4881-9212-DECECA2FCC10}">
      <dsp:nvSpPr>
        <dsp:cNvPr id="0" name=""/>
        <dsp:cNvSpPr/>
      </dsp:nvSpPr>
      <dsp:spPr>
        <a:xfrm>
          <a:off x="5486366" y="552050"/>
          <a:ext cx="2612097" cy="307305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4C2F449B-57AF-4474-8210-E27D9AC17045}">
      <dsp:nvSpPr>
        <dsp:cNvPr id="0" name=""/>
        <dsp:cNvSpPr/>
      </dsp:nvSpPr>
      <dsp:spPr>
        <a:xfrm>
          <a:off x="5503782" y="641337"/>
          <a:ext cx="191894" cy="1918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A54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2DDB7C-C81C-4468-B39D-D91C4C50F862}">
      <dsp:nvSpPr>
        <dsp:cNvPr id="0" name=""/>
        <dsp:cNvSpPr/>
      </dsp:nvSpPr>
      <dsp:spPr>
        <a:xfrm>
          <a:off x="5486366" y="0"/>
          <a:ext cx="2612097" cy="5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미래 </a:t>
          </a:r>
          <a:r>
            <a:rPr lang="en-US" altLang="ko-KR" sz="1000" b="1" kern="1200" dirty="0">
              <a:ln>
                <a:noFill/>
              </a:ln>
              <a:solidFill>
                <a:prstClr val="black"/>
              </a:solidFill>
              <a:effectLst/>
              <a:latin typeface="맑은 고딕"/>
              <a:ea typeface="맑은 고딕" panose="020B0503020000020004" pitchFamily="50" charset="-127"/>
              <a:cs typeface="+mn-cs"/>
            </a:rPr>
            <a:t>(2020~2022)</a:t>
          </a:r>
        </a:p>
      </dsp:txBody>
      <dsp:txXfrm>
        <a:off x="5486366" y="0"/>
        <a:ext cx="2612097" cy="552050"/>
      </dsp:txXfrm>
    </dsp:sp>
    <dsp:sp modelId="{D268D85D-9796-404E-965B-A06163EB1905}">
      <dsp:nvSpPr>
        <dsp:cNvPr id="0" name=""/>
        <dsp:cNvSpPr/>
      </dsp:nvSpPr>
      <dsp:spPr>
        <a:xfrm>
          <a:off x="5486366" y="1114761"/>
          <a:ext cx="191889" cy="1918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A54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BD2CD-0279-4BEF-B0A7-E7FB2B70E862}">
      <dsp:nvSpPr>
        <dsp:cNvPr id="0" name=""/>
        <dsp:cNvSpPr/>
      </dsp:nvSpPr>
      <dsp:spPr>
        <a:xfrm>
          <a:off x="5669213" y="987058"/>
          <a:ext cx="2429250" cy="447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/>
            <a:t> </a:t>
          </a:r>
          <a:endParaRPr lang="ko-KR" altLang="en-US" sz="1200" kern="1200" dirty="0"/>
        </a:p>
      </dsp:txBody>
      <dsp:txXfrm>
        <a:off x="5669213" y="987058"/>
        <a:ext cx="2429250" cy="447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0.79585</cdr:x>
      <cdr:y>0.02022</cdr:y>
    </cdr:from>
    <cdr:to>
      <cdr:x>0.98104</cdr:x>
      <cdr:y>0.11429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41930" y="50954"/>
          <a:ext cx="1080120" cy="23707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o-KR" altLang="en-US" sz="1100" dirty="0">
              <a:solidFill>
                <a:schemeClr val="accent1"/>
              </a:solidFill>
            </a:rPr>
            <a:t> </a:t>
          </a:r>
          <a:r>
            <a:rPr lang="en-US" altLang="ko-KR" sz="1100" dirty="0">
              <a:solidFill>
                <a:schemeClr val="accent1"/>
              </a:solidFill>
            </a:rPr>
            <a:t>( </a:t>
          </a:r>
          <a:r>
            <a:rPr lang="ko-KR" altLang="en-US" sz="1100" dirty="0">
              <a:solidFill>
                <a:schemeClr val="accent1"/>
              </a:solidFill>
            </a:rPr>
            <a:t>한국</a:t>
          </a:r>
          <a:r>
            <a:rPr lang="ko-KR" altLang="en-US" sz="1100" dirty="0"/>
            <a:t> </a:t>
          </a:r>
          <a:r>
            <a:rPr lang="en-US" altLang="ko-KR" sz="1100" dirty="0"/>
            <a:t>, </a:t>
          </a:r>
          <a:r>
            <a:rPr lang="ko-KR" altLang="en-US" sz="1100" dirty="0">
              <a:solidFill>
                <a:srgbClr val="C00000"/>
              </a:solidFill>
            </a:rPr>
            <a:t>일본 </a:t>
          </a:r>
          <a:r>
            <a:rPr lang="en-US" altLang="ko-KR" sz="1100" dirty="0">
              <a:solidFill>
                <a:srgbClr val="C00000"/>
              </a:solidFill>
            </a:rPr>
            <a:t>)</a:t>
          </a:r>
          <a:endParaRPr lang="ko-KR" altLang="en-US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0.20988</cdr:x>
      <cdr:y>0.0198</cdr:y>
    </cdr:from>
    <cdr:to>
      <cdr:x>0.86502</cdr:x>
      <cdr:y>0.13593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24136" y="49891"/>
          <a:ext cx="3821196" cy="2926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400" dirty="0" smtClean="0"/>
            <a:t>[</a:t>
          </a:r>
          <a:r>
            <a:rPr lang="ko-KR" altLang="en-US" sz="1400" dirty="0" smtClean="0"/>
            <a:t>한국과 </a:t>
          </a:r>
          <a:r>
            <a:rPr lang="ko-KR" altLang="en-US" sz="1400" dirty="0"/>
            <a:t>일본의 </a:t>
          </a:r>
          <a:r>
            <a:rPr lang="ko-KR" altLang="en-US" sz="1400" dirty="0" smtClean="0"/>
            <a:t>전자담배 </a:t>
          </a:r>
          <a:r>
            <a:rPr lang="ko-KR" altLang="en-US" sz="1400" dirty="0" err="1" smtClean="0"/>
            <a:t>시장비교</a:t>
          </a:r>
          <a:r>
            <a:rPr lang="en-US" altLang="ko-KR" sz="1400" dirty="0" smtClean="0"/>
            <a:t>(</a:t>
          </a:r>
          <a:r>
            <a:rPr lang="ko-KR" altLang="en-US" sz="1400" dirty="0" smtClean="0"/>
            <a:t>수량</a:t>
          </a:r>
          <a:r>
            <a:rPr lang="en-US" altLang="ko-KR" sz="1400" dirty="0" smtClean="0"/>
            <a:t>)]</a:t>
          </a:r>
          <a:r>
            <a:rPr lang="ko-KR" altLang="en-US" sz="1400" dirty="0" smtClean="0"/>
            <a:t>  </a:t>
          </a:r>
          <a:endParaRPr lang="ko-KR" altLang="en-US" sz="1400" dirty="0"/>
        </a:p>
      </cdr:txBody>
    </cdr:sp>
  </cdr:relSizeAnchor>
  <cdr:relSizeAnchor xmlns:cdr="http://schemas.openxmlformats.org/drawingml/2006/chartDrawing">
    <cdr:from>
      <cdr:x>0.05333</cdr:x>
      <cdr:y>0.04167</cdr:y>
    </cdr:from>
    <cdr:to>
      <cdr:x>0.195</cdr:x>
      <cdr:y>0.16667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43840" y="114300"/>
          <a:ext cx="6477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/>
            <a:t>(M</a:t>
          </a:r>
          <a:r>
            <a:rPr lang="ko-KR" altLang="en-US" sz="1100"/>
            <a:t>대</a:t>
          </a:r>
          <a:r>
            <a:rPr lang="en-US" altLang="ko-KR" sz="1100"/>
            <a:t>)</a:t>
          </a:r>
          <a:endParaRPr lang="ko-KR" altLang="en-US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92073-4AA3-4BEA-B7C7-569DD8E6D3D4}" type="datetimeFigureOut">
              <a:rPr lang="ko-KR" altLang="en-US" smtClean="0"/>
              <a:t>2019-06-11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810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9C89C-2B46-4A4D-B3B7-A02B647D23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53058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17327-CC71-418D-9013-6F83E93FD298}" type="datetimeFigureOut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368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92" y="4714399"/>
            <a:ext cx="543433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D8BE0-3955-4282-990A-DA62A02BB7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551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3687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9219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125971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853525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316871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80534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01908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46069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931969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802351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3687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8106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039312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60828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42782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4045840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506094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682680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887079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3535821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1692169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2897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498138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1241164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0944595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0976371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711059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4304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87BC-01EE-4FB0-B670-609C6C2F6B1F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D459-6D8D-481F-88A8-ED6B738A70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 r="-2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DAD1-C4DA-43AC-80F0-4546D993CAC0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699FF-235C-4013-97A5-3B5BD61A60A3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722C-E0F6-42E2-A149-ABAC7A91C924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BA35-A9FE-42B7-A34A-04D397696630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E6CA5-5FDB-4569-AA22-DAD0515A209D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B58D8-781B-4DFA-A026-8F7A6EE9C068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F8ED-7652-498C-8102-FA72C953EBD4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D459-6D8D-481F-88A8-ED6B738A70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2BD2-75B6-4BFA-A064-19BA72977F84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D459-6D8D-481F-88A8-ED6B738A70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2E0A-F52F-4AFD-B6F5-29D99F2F1E97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D459-6D8D-481F-88A8-ED6B738A70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D78B8-284B-4D50-A4DB-E2111C9696F9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D459-6D8D-481F-88A8-ED6B738A70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9AE05-BE81-45EF-AAA6-BA8319408CFB}" type="datetime1">
              <a:rPr lang="ko-KR" altLang="en-US" smtClean="0"/>
              <a:pPr/>
              <a:t>2019-06-11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FD459-6D8D-481F-88A8-ED6B738A70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48.JP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eg"/><Relationship Id="rId9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4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chart" Target="../charts/chart2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66.png"/><Relationship Id="rId4" Type="http://schemas.openxmlformats.org/officeDocument/2006/relationships/diagramData" Target="../diagrams/data1.xml"/><Relationship Id="rId9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jpeg"/><Relationship Id="rId25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jpeg"/><Relationship Id="rId5" Type="http://schemas.openxmlformats.org/officeDocument/2006/relationships/image" Target="../media/image69.png"/><Relationship Id="rId15" Type="http://schemas.openxmlformats.org/officeDocument/2006/relationships/image" Target="../media/image79.jpeg"/><Relationship Id="rId23" Type="http://schemas.openxmlformats.org/officeDocument/2006/relationships/image" Target="../media/image87.png"/><Relationship Id="rId10" Type="http://schemas.openxmlformats.org/officeDocument/2006/relationships/image" Target="../media/image74.jpeg"/><Relationship Id="rId19" Type="http://schemas.openxmlformats.org/officeDocument/2006/relationships/image" Target="../media/image83.jpeg"/><Relationship Id="rId4" Type="http://schemas.openxmlformats.org/officeDocument/2006/relationships/image" Target="../media/image68.jpeg"/><Relationship Id="rId9" Type="http://schemas.openxmlformats.org/officeDocument/2006/relationships/image" Target="../media/image73.PNG"/><Relationship Id="rId14" Type="http://schemas.openxmlformats.org/officeDocument/2006/relationships/image" Target="../media/image78.jpeg"/><Relationship Id="rId22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7.png"/><Relationship Id="rId20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jpeg"/><Relationship Id="rId10" Type="http://schemas.openxmlformats.org/officeDocument/2006/relationships/image" Target="../media/image101.jpeg"/><Relationship Id="rId19" Type="http://schemas.openxmlformats.org/officeDocument/2006/relationships/image" Target="../media/image110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13" Type="http://schemas.openxmlformats.org/officeDocument/2006/relationships/image" Target="../media/image122.jpeg"/><Relationship Id="rId3" Type="http://schemas.openxmlformats.org/officeDocument/2006/relationships/image" Target="../media/image112.jpe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0.jpeg"/><Relationship Id="rId5" Type="http://schemas.openxmlformats.org/officeDocument/2006/relationships/image" Target="../media/image114.png"/><Relationship Id="rId15" Type="http://schemas.openxmlformats.org/officeDocument/2006/relationships/image" Target="../media/image124.jpe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jpg"/><Relationship Id="rId14" Type="http://schemas.openxmlformats.org/officeDocument/2006/relationships/image" Target="../media/image1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3"/>
            <a:ext cx="2311400" cy="365125"/>
          </a:xfrm>
        </p:spPr>
        <p:txBody>
          <a:bodyPr/>
          <a:lstStyle/>
          <a:p>
            <a:fld id="{AAEFD459-6D8D-481F-88A8-ED6B738A7071}" type="slidenum">
              <a:rPr lang="ko-KR" altLang="en-US" smtClean="0"/>
              <a:pPr/>
              <a:t>1</a:t>
            </a:fld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"/>
          <a:stretch/>
        </p:blipFill>
        <p:spPr bwMode="auto">
          <a:xfrm>
            <a:off x="0" y="-9128"/>
            <a:ext cx="9906000" cy="686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872000" y="2199023"/>
            <a:ext cx="3427439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4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나무B" pitchFamily="18" charset="-127"/>
                <a:ea typeface="HY나무B" pitchFamily="18" charset="-127"/>
              </a:rPr>
              <a:t>N CITRON</a:t>
            </a:r>
            <a:endParaRPr lang="ko-KR" altLang="en-US" sz="4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472" y="404664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+mn-ea"/>
                <a:cs typeface="Arial Unicode MS" panose="020B0604020202020204" pitchFamily="50" charset="-127"/>
              </a:rPr>
              <a:t>Investor Relations </a:t>
            </a:r>
            <a:r>
              <a:rPr lang="en-US" altLang="ko-KR" sz="1100" dirty="0" smtClean="0">
                <a:solidFill>
                  <a:srgbClr val="FF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2019</a:t>
            </a:r>
            <a:endParaRPr lang="ko-KR" altLang="en-US" sz="1100" dirty="0">
              <a:solidFill>
                <a:srgbClr val="FF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95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3"/>
            <a:ext cx="2311400" cy="365125"/>
          </a:xfrm>
        </p:spPr>
        <p:txBody>
          <a:bodyPr/>
          <a:lstStyle/>
          <a:p>
            <a:fld id="{AAEFD459-6D8D-481F-88A8-ED6B738A7071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"/>
          <a:stretch/>
        </p:blipFill>
        <p:spPr bwMode="auto">
          <a:xfrm>
            <a:off x="0" y="0"/>
            <a:ext cx="9906000" cy="686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53198" y="3934505"/>
            <a:ext cx="32070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사업현황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	1. E-Cigarette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	2. 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Health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Care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3. IC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     4. Speaker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     5.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화장품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53198" y="5965830"/>
            <a:ext cx="32070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Appendix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특허 및 인증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6338866" y="2226992"/>
            <a:ext cx="3071834" cy="1706064"/>
          </a:xfrm>
          <a:prstGeom prst="roundRect">
            <a:avLst>
              <a:gd name="adj" fmla="val 11547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3199" y="2224896"/>
            <a:ext cx="32070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회사소개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		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1.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회사개요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        2.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경쟁력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       3.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사업분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야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       4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사업추진방향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457200" indent="-457200">
              <a:lnSpc>
                <a:spcPct val="150000"/>
              </a:lnSpc>
            </a:pPr>
            <a:endParaRPr lang="ko-KR" altLang="en-US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4850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1731" r="1536" b="46456"/>
          <a:stretch/>
        </p:blipFill>
        <p:spPr bwMode="auto">
          <a:xfrm>
            <a:off x="-8468" y="915588"/>
            <a:ext cx="9914467" cy="274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278831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1   </a:t>
            </a:r>
            <a:r>
              <a:rPr kumimoji="0"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회사개요 </a:t>
            </a:r>
            <a:r>
              <a:rPr kumimoji="0"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_ </a:t>
            </a:r>
            <a:r>
              <a:rPr kumimoji="0"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연혁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9906766" cy="3284984"/>
          </a:xfrm>
          <a:prstGeom prst="rect">
            <a:avLst/>
          </a:prstGeom>
        </p:spPr>
      </p:pic>
      <p:sp>
        <p:nvSpPr>
          <p:cNvPr id="48" name="직사각형 47"/>
          <p:cNvSpPr/>
          <p:nvPr/>
        </p:nvSpPr>
        <p:spPr>
          <a:xfrm>
            <a:off x="632520" y="3861048"/>
            <a:ext cx="1173719" cy="3391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tabLst>
                <a:tab pos="527552" algn="l"/>
              </a:tabLst>
            </a:pPr>
            <a:r>
              <a:rPr lang="ko-KR" altLang="en-US" sz="1200" b="1" kern="0" dirty="0" smtClean="0">
                <a:ln w="11430"/>
                <a:solidFill>
                  <a:srgbClr val="4B732F"/>
                </a:solidFill>
                <a:cs typeface="Arial" pitchFamily="34" charset="0"/>
              </a:rPr>
              <a:t>연혁</a:t>
            </a:r>
            <a:r>
              <a:rPr lang="en-US" altLang="ko-KR" sz="1200" b="1" kern="0" dirty="0" smtClean="0">
                <a:ln w="11430"/>
                <a:solidFill>
                  <a:srgbClr val="4B732F"/>
                </a:solidFill>
                <a:cs typeface="Arial" pitchFamily="34" charset="0"/>
              </a:rPr>
              <a:t>/</a:t>
            </a:r>
            <a:r>
              <a:rPr lang="ko-KR" altLang="en-US" sz="1200" b="1" kern="0" dirty="0" smtClean="0">
                <a:ln w="11430"/>
                <a:solidFill>
                  <a:srgbClr val="4B732F"/>
                </a:solidFill>
                <a:cs typeface="Arial" pitchFamily="34" charset="0"/>
              </a:rPr>
              <a:t>수상내역</a:t>
            </a:r>
            <a:endParaRPr lang="en-US" altLang="ko-KR" sz="1200" b="1" kern="0" dirty="0" smtClean="0">
              <a:ln w="11430"/>
              <a:solidFill>
                <a:srgbClr val="4B732F"/>
              </a:solidFill>
              <a:cs typeface="Arial" pitchFamily="34" charset="0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1205595" y="4330323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0" name="TextBox 49"/>
          <p:cNvSpPr txBox="1"/>
          <p:nvPr/>
        </p:nvSpPr>
        <p:spPr>
          <a:xfrm>
            <a:off x="1348003" y="4273230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2017~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90410" y="4467316"/>
            <a:ext cx="28706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07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상호변경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ko-KR" altLang="en-US" sz="1000" b="1" dirty="0" err="1" smtClean="0">
                <a:solidFill>
                  <a:schemeClr val="bg2">
                    <a:lumMod val="50000"/>
                  </a:schemeClr>
                </a:solidFill>
              </a:rPr>
              <a:t>네오피델리티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000" b="1" dirty="0" err="1" smtClean="0">
                <a:solidFill>
                  <a:schemeClr val="bg2">
                    <a:lumMod val="50000"/>
                  </a:schemeClr>
                </a:solidFill>
                <a:sym typeface="Wingdings" panose="05000000000000000000" pitchFamily="2" charset="2"/>
              </a:rPr>
              <a:t>엔시트론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타원 51"/>
          <p:cNvSpPr/>
          <p:nvPr/>
        </p:nvSpPr>
        <p:spPr>
          <a:xfrm>
            <a:off x="1205594" y="4691269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3" name="TextBox 52"/>
          <p:cNvSpPr txBox="1"/>
          <p:nvPr/>
        </p:nvSpPr>
        <p:spPr>
          <a:xfrm>
            <a:off x="1348002" y="4646368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2014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90409" y="4840454"/>
            <a:ext cx="28706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08 </a:t>
            </a:r>
            <a:r>
              <a:rPr lang="en-US" altLang="ko-KR" sz="1000" b="1" dirty="0" smtClean="0"/>
              <a:t>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슬로바키아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NEOFIDELITY </a:t>
            </a:r>
            <a:r>
              <a:rPr lang="en-US" altLang="ko-KR" sz="1000" b="1" dirty="0" err="1" smtClean="0">
                <a:solidFill>
                  <a:schemeClr val="bg2">
                    <a:lumMod val="50000"/>
                  </a:schemeClr>
                </a:solidFill>
              </a:rPr>
              <a:t>s.r.o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법인설립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1207188" y="5085988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6" name="TextBox 55"/>
          <p:cNvSpPr txBox="1"/>
          <p:nvPr/>
        </p:nvSpPr>
        <p:spPr>
          <a:xfrm>
            <a:off x="1349596" y="5034991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2013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92003" y="5229077"/>
            <a:ext cx="3576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06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중국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NF ANHUI, INC</a:t>
            </a:r>
            <a:r>
              <a:rPr lang="en-US" altLang="ko-KR" sz="900" b="1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법인 설립</a:t>
            </a:r>
            <a:endParaRPr lang="en-US" altLang="ko-KR" sz="1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ko-KR" sz="1100" b="1" dirty="0"/>
              <a:t>06</a:t>
            </a:r>
            <a:r>
              <a:rPr lang="en-US" altLang="ko-KR" sz="1000" b="1" dirty="0"/>
              <a:t> 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ATC(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</a:rPr>
              <a:t>우수기술연구센터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선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</a:rPr>
              <a:t>정</a:t>
            </a:r>
          </a:p>
        </p:txBody>
      </p:sp>
      <p:sp>
        <p:nvSpPr>
          <p:cNvPr id="58" name="타원 57"/>
          <p:cNvSpPr/>
          <p:nvPr/>
        </p:nvSpPr>
        <p:spPr>
          <a:xfrm>
            <a:off x="1207187" y="5649147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9" name="TextBox 58"/>
          <p:cNvSpPr txBox="1"/>
          <p:nvPr/>
        </p:nvSpPr>
        <p:spPr>
          <a:xfrm>
            <a:off x="1349595" y="5598150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2012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85907" y="5792236"/>
            <a:ext cx="35825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08</a:t>
            </a:r>
            <a:r>
              <a:rPr lang="en-US" altLang="ko-KR" sz="1000" b="1" dirty="0" smtClean="0"/>
              <a:t> 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중국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NF CHINA, INC.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법인설립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1207187" y="6040889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2" name="TextBox 61"/>
          <p:cNvSpPr txBox="1"/>
          <p:nvPr/>
        </p:nvSpPr>
        <p:spPr>
          <a:xfrm>
            <a:off x="1349595" y="5983796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2011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92003" y="6177882"/>
            <a:ext cx="24808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09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수출입안전관리우수업체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(AEO)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인증</a:t>
            </a:r>
            <a:endParaRPr lang="en-US" altLang="ko-KR" sz="1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ko-KR" sz="1100" b="1" dirty="0" smtClean="0"/>
              <a:t>03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첨단기술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맑은 고딕"/>
                <a:ea typeface="맑은 고딕"/>
              </a:rPr>
              <a:t>〮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제품 인증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4335874" y="4327986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5" name="TextBox 64"/>
          <p:cNvSpPr txBox="1"/>
          <p:nvPr/>
        </p:nvSpPr>
        <p:spPr>
          <a:xfrm>
            <a:off x="4478282" y="4283085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2009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20690" y="4477171"/>
            <a:ext cx="17808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12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상계일류상품 인증</a:t>
            </a:r>
            <a:endParaRPr lang="en-US" altLang="ko-KR" sz="1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ko-KR" sz="1000" b="1" dirty="0" smtClean="0"/>
              <a:t>03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코스닥시장 상장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4335873" y="4890100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8" name="TextBox 67"/>
          <p:cNvSpPr txBox="1"/>
          <p:nvPr/>
        </p:nvSpPr>
        <p:spPr>
          <a:xfrm>
            <a:off x="4478281" y="4851295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2008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620688" y="5045381"/>
            <a:ext cx="27135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08 </a:t>
            </a:r>
            <a:r>
              <a:rPr lang="en-US" altLang="ko-KR" sz="1000" b="1" dirty="0" smtClean="0"/>
              <a:t>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홍콩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NF Industries Co., Ltd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법인설립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4337467" y="5303107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1" name="TextBox 70"/>
          <p:cNvSpPr txBox="1"/>
          <p:nvPr/>
        </p:nvSpPr>
        <p:spPr>
          <a:xfrm>
            <a:off x="4479875" y="5258206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2005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622282" y="5452292"/>
            <a:ext cx="1779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07</a:t>
            </a:r>
            <a:r>
              <a:rPr lang="en-US" altLang="ko-KR" sz="1000" b="1" dirty="0" smtClean="0"/>
              <a:t> 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ISO 14001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인증</a:t>
            </a:r>
            <a:endParaRPr lang="en-US" altLang="ko-KR" sz="10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3" name="타원 72"/>
          <p:cNvSpPr/>
          <p:nvPr/>
        </p:nvSpPr>
        <p:spPr>
          <a:xfrm>
            <a:off x="4344061" y="5718243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4" name="TextBox 73"/>
          <p:cNvSpPr txBox="1"/>
          <p:nvPr/>
        </p:nvSpPr>
        <p:spPr>
          <a:xfrm>
            <a:off x="4486469" y="5667246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2004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628876" y="5861332"/>
            <a:ext cx="1391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03</a:t>
            </a:r>
            <a:r>
              <a:rPr lang="en-US" altLang="ko-KR" sz="1000" b="1" dirty="0" smtClean="0"/>
              <a:t>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</a:rPr>
              <a:t>ISO 9001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인증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4344061" y="6120150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7" name="TextBox 76"/>
          <p:cNvSpPr txBox="1"/>
          <p:nvPr/>
        </p:nvSpPr>
        <p:spPr>
          <a:xfrm>
            <a:off x="4486469" y="6069153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2003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628877" y="6257143"/>
            <a:ext cx="18551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05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우량기술기업 선정</a:t>
            </a:r>
            <a:endParaRPr lang="en-US" altLang="ko-KR" sz="10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9" name="타원 78"/>
          <p:cNvSpPr/>
          <p:nvPr/>
        </p:nvSpPr>
        <p:spPr>
          <a:xfrm>
            <a:off x="7095911" y="4315794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0" name="TextBox 79"/>
          <p:cNvSpPr txBox="1"/>
          <p:nvPr/>
        </p:nvSpPr>
        <p:spPr>
          <a:xfrm>
            <a:off x="7238319" y="4270893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2002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380726" y="4464979"/>
            <a:ext cx="2007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12</a:t>
            </a:r>
            <a:r>
              <a:rPr lang="en-US" altLang="ko-KR" sz="1000" b="1" dirty="0" smtClean="0"/>
              <a:t>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000" b="1" dirty="0" err="1" smtClean="0">
                <a:solidFill>
                  <a:schemeClr val="bg2">
                    <a:lumMod val="50000"/>
                  </a:schemeClr>
                </a:solidFill>
              </a:rPr>
              <a:t>기술혁신형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 중소기업 선정</a:t>
            </a:r>
            <a:endParaRPr lang="ko-KR" alt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7098111" y="4815313"/>
            <a:ext cx="144000" cy="161377"/>
          </a:xfrm>
          <a:prstGeom prst="ellipse">
            <a:avLst/>
          </a:prstGeom>
          <a:solidFill>
            <a:srgbClr val="6F8E6E"/>
          </a:solidFill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3" name="TextBox 82"/>
          <p:cNvSpPr txBox="1"/>
          <p:nvPr/>
        </p:nvSpPr>
        <p:spPr>
          <a:xfrm>
            <a:off x="7240519" y="4752124"/>
            <a:ext cx="162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4">
                    <a:lumMod val="75000"/>
                  </a:schemeClr>
                </a:solidFill>
              </a:rPr>
              <a:t>2000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382927" y="4946210"/>
            <a:ext cx="21489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06</a:t>
            </a:r>
            <a:r>
              <a:rPr lang="en-US" altLang="ko-KR" sz="1000" b="1" dirty="0" smtClean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기술벤처기업 지정</a:t>
            </a:r>
            <a:endParaRPr lang="en-US" altLang="ko-KR" sz="1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ko-KR" sz="1100" b="1" dirty="0"/>
              <a:t>06</a:t>
            </a:r>
            <a:r>
              <a:rPr lang="en-US" altLang="ko-KR" sz="1000" b="1" dirty="0"/>
              <a:t>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기업부설연구소 설립 및 인증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ko-KR" sz="1100" b="1" dirty="0" smtClean="0"/>
              <a:t>04</a:t>
            </a:r>
            <a:r>
              <a:rPr lang="en-US" altLang="ko-KR" sz="1000" b="1" dirty="0" smtClean="0"/>
              <a:t>  </a:t>
            </a:r>
            <a:r>
              <a:rPr lang="ko-KR" altLang="en-US" sz="1000" b="1" dirty="0" err="1" smtClean="0">
                <a:solidFill>
                  <a:schemeClr val="bg2">
                    <a:lumMod val="50000"/>
                  </a:schemeClr>
                </a:solidFill>
              </a:rPr>
              <a:t>네오피델리티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</a:rPr>
              <a:t>㈜ 설립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7" name="TextBox 20"/>
          <p:cNvSpPr txBox="1">
            <a:spLocks noChangeArrowheads="1"/>
          </p:cNvSpPr>
          <p:nvPr/>
        </p:nvSpPr>
        <p:spPr bwMode="auto">
          <a:xfrm>
            <a:off x="4790702" y="2106520"/>
            <a:ext cx="2826594" cy="1178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</a:t>
            </a:r>
            <a:r>
              <a:rPr lang="ko-KR" altLang="en-US" sz="1200" dirty="0">
                <a:solidFill>
                  <a:srgbClr val="184FA8"/>
                </a:solidFill>
                <a:latin typeface="+mn-ea"/>
              </a:rPr>
              <a:t>학력 </a:t>
            </a:r>
            <a:r>
              <a:rPr lang="en-US" altLang="ko-KR" sz="1200" dirty="0">
                <a:solidFill>
                  <a:srgbClr val="184FA8"/>
                </a:solidFill>
                <a:latin typeface="+mn-ea"/>
              </a:rPr>
              <a:t>/ </a:t>
            </a:r>
            <a:r>
              <a:rPr lang="ko-KR" altLang="en-US" sz="1200" dirty="0">
                <a:solidFill>
                  <a:srgbClr val="184FA8"/>
                </a:solidFill>
                <a:latin typeface="+mn-ea"/>
              </a:rPr>
              <a:t>경력</a:t>
            </a:r>
            <a:endParaRPr lang="en-US" altLang="ko-KR" sz="1200" dirty="0">
              <a:solidFill>
                <a:srgbClr val="184FA8"/>
              </a:solidFill>
              <a:latin typeface="+mn-ea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1200" dirty="0">
                <a:latin typeface="+mn-ea"/>
              </a:rPr>
              <a:t> 서울과학기술대학교 정책학 박사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서울대 경영대학원 </a:t>
            </a:r>
            <a:r>
              <a:rPr lang="en-US" altLang="ko-KR" sz="1200" dirty="0">
                <a:latin typeface="+mn-ea"/>
              </a:rPr>
              <a:t>AMP</a:t>
            </a:r>
            <a:r>
              <a:rPr lang="ko-KR" altLang="en-US" sz="1200" dirty="0">
                <a:latin typeface="+mn-ea"/>
              </a:rPr>
              <a:t>과정 수료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1200" dirty="0">
                <a:latin typeface="+mn-ea"/>
              </a:rPr>
              <a:t> 한양대학교 경영학 석사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1200" dirty="0">
                <a:latin typeface="+mn-ea"/>
              </a:rPr>
              <a:t> 삼성전자 </a:t>
            </a:r>
            <a:r>
              <a:rPr lang="en-US" altLang="ko-KR" sz="1200" dirty="0">
                <a:latin typeface="+mn-ea"/>
              </a:rPr>
              <a:t>VD </a:t>
            </a:r>
            <a:r>
              <a:rPr lang="ko-KR" altLang="en-US" sz="1200" dirty="0">
                <a:latin typeface="+mn-ea"/>
              </a:rPr>
              <a:t>선행 개발 </a:t>
            </a:r>
            <a:r>
              <a:rPr lang="en-US" altLang="ko-KR" sz="1200" dirty="0">
                <a:latin typeface="+mn-ea"/>
              </a:rPr>
              <a:t>Sound lab</a:t>
            </a:r>
            <a:endParaRPr lang="ko-KR" altLang="en-US" sz="1200" dirty="0">
              <a:latin typeface="+mn-ea"/>
            </a:endParaRPr>
          </a:p>
        </p:txBody>
      </p:sp>
      <p:sp>
        <p:nvSpPr>
          <p:cNvPr id="85" name="직사각형 50"/>
          <p:cNvSpPr/>
          <p:nvPr/>
        </p:nvSpPr>
        <p:spPr>
          <a:xfrm>
            <a:off x="3927682" y="1532311"/>
            <a:ext cx="373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김성우 대표이사 </a:t>
            </a: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: 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사업총괄</a:t>
            </a: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(CEO)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139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1   </a:t>
            </a:r>
            <a:r>
              <a:rPr kumimoji="0"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회사개요 </a:t>
            </a:r>
            <a:r>
              <a:rPr kumimoji="0"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_ </a:t>
            </a:r>
            <a:r>
              <a:rPr kumimoji="0"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현황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992560" y="1052736"/>
            <a:ext cx="80173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altLang="ko-KR" sz="1050" dirty="0" smtClean="0">
                <a:latin typeface="+mn-ea"/>
                <a:cs typeface="Tahoma" pitchFamily="34" charset="0"/>
              </a:rPr>
              <a:t>2000</a:t>
            </a:r>
            <a:r>
              <a:rPr lang="ko-KR" altLang="en-US" sz="1050" dirty="0">
                <a:latin typeface="+mn-ea"/>
                <a:cs typeface="Tahoma" pitchFamily="34" charset="0"/>
              </a:rPr>
              <a:t>년 </a:t>
            </a:r>
            <a:r>
              <a:rPr lang="en-US" altLang="ko-KR" sz="1050" dirty="0">
                <a:latin typeface="+mn-ea"/>
                <a:cs typeface="Tahoma" pitchFamily="34" charset="0"/>
              </a:rPr>
              <a:t>4</a:t>
            </a:r>
            <a:r>
              <a:rPr lang="ko-KR" altLang="en-US" sz="1050" dirty="0">
                <a:latin typeface="+mn-ea"/>
                <a:cs typeface="Tahoma" pitchFamily="34" charset="0"/>
              </a:rPr>
              <a:t>월 오디오 및 신호처리 전문가 그룹에 의해 설립되어 디지털 오디오 신호처리 알고리즘 개발 및 이를 응용한 </a:t>
            </a:r>
            <a:r>
              <a:rPr lang="ko-KR" altLang="en-US" sz="1050" dirty="0" smtClean="0">
                <a:latin typeface="+mn-ea"/>
                <a:cs typeface="Tahoma" pitchFamily="34" charset="0"/>
              </a:rPr>
              <a:t>반도체      제품화에 </a:t>
            </a:r>
            <a:r>
              <a:rPr lang="ko-KR" altLang="en-US" sz="1050" dirty="0">
                <a:latin typeface="+mn-ea"/>
                <a:cs typeface="Tahoma" pitchFamily="34" charset="0"/>
              </a:rPr>
              <a:t>매진하여 왔으며 </a:t>
            </a:r>
            <a:r>
              <a:rPr lang="ko-KR" altLang="en-US" sz="1050" b="1" dirty="0">
                <a:latin typeface="+mn-ea"/>
                <a:cs typeface="Tahoma" pitchFamily="34" charset="0"/>
              </a:rPr>
              <a:t>현재는 </a:t>
            </a:r>
            <a:r>
              <a:rPr lang="ko-KR" altLang="en-US" sz="1050" b="1" dirty="0" smtClean="0">
                <a:latin typeface="+mn-ea"/>
                <a:cs typeface="Tahoma" pitchFamily="34" charset="0"/>
              </a:rPr>
              <a:t>전자담배 및 화장품과 연계한 헬스케어 사업에 진출 </a:t>
            </a:r>
            <a:r>
              <a:rPr lang="en-US" altLang="ko-KR" sz="1050" b="1" dirty="0" smtClean="0">
                <a:latin typeface="+mn-ea"/>
                <a:cs typeface="Tahoma" pitchFamily="34" charset="0"/>
              </a:rPr>
              <a:t>Biz.</a:t>
            </a:r>
            <a:r>
              <a:rPr lang="ko-KR" altLang="en-US" sz="1050" b="1" dirty="0" smtClean="0">
                <a:latin typeface="+mn-ea"/>
                <a:cs typeface="Tahoma" pitchFamily="34" charset="0"/>
              </a:rPr>
              <a:t>영역을 확대하였습니다</a:t>
            </a:r>
            <a:r>
              <a:rPr lang="en-US" altLang="ko-KR" sz="1050" b="1" dirty="0" smtClean="0">
                <a:latin typeface="+mn-ea"/>
                <a:cs typeface="Tahoma" pitchFamily="34" charset="0"/>
              </a:rPr>
              <a:t>.</a:t>
            </a:r>
            <a:r>
              <a:rPr lang="en-US" altLang="ko-KR" sz="1050" dirty="0" smtClean="0">
                <a:latin typeface="+mn-ea"/>
                <a:cs typeface="Tahoma" pitchFamily="34" charset="0"/>
              </a:rPr>
              <a:t>. </a:t>
            </a:r>
            <a:endParaRPr lang="en-US" altLang="ko-KR" sz="1050" dirty="0">
              <a:latin typeface="+mn-ea"/>
              <a:cs typeface="Tahoma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2521" y="1700808"/>
            <a:ext cx="8601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ko-KR" altLang="en-US" sz="1400" b="1" u="sng" dirty="0" err="1">
                <a:latin typeface="+mn-ea"/>
                <a:cs typeface="Tahoma" pitchFamily="34" charset="0"/>
              </a:rPr>
              <a:t>엔시트론은</a:t>
            </a:r>
            <a:r>
              <a:rPr lang="ko-KR" altLang="en-US" sz="1400" b="1" u="sng" dirty="0">
                <a:latin typeface="+mn-ea"/>
                <a:cs typeface="Tahoma" pitchFamily="34" charset="0"/>
              </a:rPr>
              <a:t> 끊임없는 기술개발과 투자를 통해 혁신적인 제품과 서비스를 제공해 드릴 것을 약속</a:t>
            </a:r>
            <a:r>
              <a:rPr lang="en-US" altLang="ko-KR" sz="1400" b="1" u="sng" dirty="0">
                <a:latin typeface="+mn-ea"/>
                <a:cs typeface="Tahoma" pitchFamily="34" charset="0"/>
              </a:rPr>
              <a:t> </a:t>
            </a:r>
            <a:r>
              <a:rPr lang="ko-KR" altLang="en-US" sz="1400" b="1" u="sng" dirty="0">
                <a:latin typeface="+mn-ea"/>
                <a:cs typeface="Tahoma" pitchFamily="34" charset="0"/>
              </a:rPr>
              <a:t>드립니다</a:t>
            </a:r>
            <a:r>
              <a:rPr lang="en-US" altLang="ko-KR" sz="1400" b="1" u="sng" dirty="0" smtClean="0">
                <a:latin typeface="+mn-ea"/>
                <a:cs typeface="Tahoma" pitchFamily="34" charset="0"/>
              </a:rPr>
              <a:t>.</a:t>
            </a:r>
            <a:endParaRPr lang="en-US" altLang="ko-KR" sz="1400" b="1" u="sng" dirty="0">
              <a:latin typeface="+mn-ea"/>
              <a:cs typeface="Tahoma" pitchFamily="34" charset="0"/>
            </a:endParaRPr>
          </a:p>
        </p:txBody>
      </p:sp>
      <p:pic>
        <p:nvPicPr>
          <p:cNvPr id="46" name="Picture 3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70" y="2075019"/>
            <a:ext cx="2016000" cy="19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722" y="2086743"/>
            <a:ext cx="2016000" cy="19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5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663" y="2091998"/>
            <a:ext cx="2016000" cy="19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888674" y="2380591"/>
            <a:ext cx="1685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2000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년 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설립 후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 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현재</a:t>
            </a:r>
            <a:r>
              <a:rPr lang="en-US" altLang="ko-KR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 </a:t>
            </a:r>
            <a:endParaRPr lang="en-US" altLang="ko-KR" sz="1200" b="1" dirty="0" smtClean="0">
              <a:solidFill>
                <a:schemeClr val="bg1"/>
              </a:solidFill>
              <a:latin typeface="+mn-ea"/>
              <a:cs typeface="Tahoma" pitchFamily="34" charset="0"/>
            </a:endParaRPr>
          </a:p>
          <a:p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Digital </a:t>
            </a:r>
            <a:r>
              <a:rPr lang="en-US" altLang="ko-KR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Audio Amp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.</a:t>
            </a:r>
            <a:endParaRPr lang="en-US" altLang="ko-KR" sz="1200" b="1" dirty="0">
              <a:solidFill>
                <a:schemeClr val="bg1"/>
              </a:solidFill>
              <a:latin typeface="+mn-ea"/>
              <a:cs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9396" y="3129180"/>
            <a:ext cx="2106148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삼성전자와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LG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전자를 중심으로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LCD/PDP TV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의 오디오앰프 솔루션을 </a:t>
            </a:r>
            <a:endParaRPr lang="en-US" altLang="ko-KR" sz="900" b="1" dirty="0">
              <a:solidFill>
                <a:schemeClr val="bg1"/>
              </a:solidFill>
              <a:latin typeface="+mn-ea"/>
              <a:cs typeface="Tahoma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    공급하고 있으며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,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중국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,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터키 등 해외에도 고객을 확보하고 있습니다</a:t>
            </a:r>
            <a:r>
              <a:rPr lang="en-US" altLang="ko-KR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.</a:t>
            </a:r>
            <a:endParaRPr lang="en-US" altLang="ko-KR" sz="900" b="1" dirty="0">
              <a:solidFill>
                <a:schemeClr val="bg1"/>
              </a:solidFill>
              <a:latin typeface="+mn-ea"/>
              <a:cs typeface="Tahoma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48698" y="2445907"/>
            <a:ext cx="1938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2011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년 스피커 사업 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진출</a:t>
            </a:r>
            <a:endParaRPr lang="en-US" altLang="ko-KR" sz="1200" b="1" dirty="0" smtClean="0">
              <a:solidFill>
                <a:schemeClr val="bg1"/>
              </a:solidFill>
              <a:latin typeface="+mn-ea"/>
              <a:cs typeface="Tahoma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69437" y="3129180"/>
            <a:ext cx="2051539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TV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용 스피커 사업을 추진하여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, 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오디오앰프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칩에서 스피커에 이르는 </a:t>
            </a:r>
            <a:endParaRPr lang="en-US" altLang="ko-KR" sz="900" b="1" dirty="0">
              <a:solidFill>
                <a:schemeClr val="bg1"/>
              </a:solidFill>
              <a:latin typeface="+mn-ea"/>
              <a:cs typeface="Tahoma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   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종합 음향회사로 성장해 가고 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  있습니다</a:t>
            </a:r>
            <a:r>
              <a:rPr lang="en-US" altLang="ko-KR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.</a:t>
            </a:r>
            <a:endParaRPr lang="en-US" altLang="ko-KR" sz="900" b="1" dirty="0">
              <a:solidFill>
                <a:schemeClr val="bg1"/>
              </a:solidFill>
              <a:latin typeface="+mn-ea"/>
              <a:cs typeface="Tahoma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42046" y="2338699"/>
            <a:ext cx="2005677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2015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년 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IPL 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개발</a:t>
            </a:r>
            <a:endParaRPr lang="en-US" altLang="ko-KR" sz="1200" b="1" dirty="0" smtClean="0">
              <a:solidFill>
                <a:schemeClr val="bg1"/>
              </a:solidFill>
              <a:latin typeface="+mn-ea"/>
              <a:cs typeface="Tahoma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미용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-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  <a:cs typeface="Tahoma" pitchFamily="34" charset="0"/>
              </a:rPr>
              <a:t>헬스케어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 사업 진출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 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17157" y="3116842"/>
            <a:ext cx="2051539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ko-KR" altLang="en-US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미용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-health care 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기기 제품을 개발 </a:t>
            </a:r>
            <a:r>
              <a:rPr lang="en-US" altLang="ko-KR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(IPL, </a:t>
            </a:r>
            <a:r>
              <a:rPr lang="ko-KR" altLang="en-US" sz="900" b="1" dirty="0" err="1" smtClean="0">
                <a:solidFill>
                  <a:schemeClr val="bg1"/>
                </a:solidFill>
                <a:latin typeface="+mn-ea"/>
                <a:cs typeface="Tahoma" pitchFamily="34" charset="0"/>
              </a:rPr>
              <a:t>아쿠아필</a:t>
            </a:r>
            <a:r>
              <a:rPr lang="en-US" altLang="ko-KR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, 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음향진동마사지기</a:t>
            </a:r>
            <a:r>
              <a:rPr lang="en-US" altLang="ko-KR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,,)</a:t>
            </a:r>
            <a:endParaRPr lang="en-US" altLang="ko-KR" sz="900" b="1" dirty="0">
              <a:solidFill>
                <a:schemeClr val="bg1"/>
              </a:solidFill>
              <a:latin typeface="+mn-ea"/>
              <a:cs typeface="Tahoma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   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국내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/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외 신규시장을 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개척하고  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있습니다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cs typeface="Tahoma" pitchFamily="34" charset="0"/>
              </a:rPr>
              <a:t>.</a:t>
            </a:r>
          </a:p>
        </p:txBody>
      </p:sp>
      <p:pic>
        <p:nvPicPr>
          <p:cNvPr id="55" name="그림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350" y="2091998"/>
            <a:ext cx="1933359" cy="19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7334698" y="2204864"/>
            <a:ext cx="1938352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2018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년 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E-Cig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 사업 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&amp;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altLang="ko-KR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2019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  <a:cs typeface="Tahoma" pitchFamily="34" charset="0"/>
              </a:rPr>
              <a:t>년 화장품 사업 진출</a:t>
            </a:r>
            <a:endParaRPr lang="en-US" altLang="ko-KR" sz="1200" b="1" dirty="0" smtClean="0">
              <a:solidFill>
                <a:schemeClr val="bg1"/>
              </a:solidFill>
              <a:latin typeface="+mn-ea"/>
              <a:cs typeface="Tahoma" pitchFamily="34" charset="0"/>
            </a:endParaRPr>
          </a:p>
        </p:txBody>
      </p: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621614"/>
              </p:ext>
            </p:extLst>
          </p:nvPr>
        </p:nvGraphicFramePr>
        <p:xfrm>
          <a:off x="662906" y="4473088"/>
          <a:ext cx="4442091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40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880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err="1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엔시트론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설립일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월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대표이사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김성우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31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주요사업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Digital Audio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IC,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음향기기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제조 및 판매</a:t>
                      </a:r>
                      <a:endParaRPr lang="ko-KR" altLang="en-US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31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전자담배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화장품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&amp; Health Care </a:t>
                      </a:r>
                      <a:r>
                        <a:rPr lang="ko-KR" altLang="en-US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제조 및 판매</a:t>
                      </a:r>
                      <a:endParaRPr lang="ko-KR" altLang="en-US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임직원수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명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(2018.12.31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기준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자본금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  <a:r>
                        <a:rPr lang="ko-KR" altLang="en-US" sz="900" kern="1200" dirty="0" err="1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억원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시가총액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r>
                        <a:rPr lang="ko-KR" altLang="en-US" sz="900" kern="1200" dirty="0" err="1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(2018.12.31 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기준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경기도 성남시 분당구 판교로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  <a:r>
                        <a:rPr lang="ko-KR" altLang="en-US" sz="900" kern="1200" dirty="0" err="1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번길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ko-KR" altLang="en-US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rcRect l="2184" t="23288" b="16172"/>
          <a:stretch>
            <a:fillRect/>
          </a:stretch>
        </p:blipFill>
        <p:spPr bwMode="auto">
          <a:xfrm>
            <a:off x="5282767" y="4523443"/>
            <a:ext cx="4000528" cy="2113488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59" name="TextBox 58"/>
          <p:cNvSpPr txBox="1"/>
          <p:nvPr/>
        </p:nvSpPr>
        <p:spPr>
          <a:xfrm>
            <a:off x="5193967" y="4221088"/>
            <a:ext cx="1829170" cy="25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lt"/>
                <a:ea typeface="+mn-ea"/>
              </a:rPr>
              <a:t>[</a:t>
            </a:r>
            <a:r>
              <a:rPr kumimoji="0" lang="ko-KR" altLang="en-US" sz="10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lt"/>
                <a:ea typeface="+mn-ea"/>
              </a:rPr>
              <a:t>국내외 자회사 현황</a:t>
            </a:r>
            <a:r>
              <a:rPr kumimoji="0" lang="en-US" altLang="ko-KR" sz="10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lt"/>
                <a:ea typeface="+mn-ea"/>
              </a:rPr>
              <a:t>]</a:t>
            </a:r>
            <a:endParaRPr kumimoji="0" lang="ko-KR" altLang="en-US" sz="10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latin typeface="+mj-lt"/>
              <a:ea typeface="+mn-ea"/>
            </a:endParaRPr>
          </a:p>
        </p:txBody>
      </p:sp>
      <p:graphicFrame>
        <p:nvGraphicFramePr>
          <p:cNvPr id="60" name="표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839138"/>
              </p:ext>
            </p:extLst>
          </p:nvPr>
        </p:nvGraphicFramePr>
        <p:xfrm>
          <a:off x="5320898" y="4952072"/>
          <a:ext cx="4312622" cy="1578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44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39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26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국내</a:t>
                      </a:r>
                    </a:p>
                  </a:txBody>
                  <a:tcPr marL="36000" marR="3600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err="1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엔시트론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㈜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전자담배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H/C, 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화장품 및</a:t>
                      </a:r>
                      <a:r>
                        <a:rPr lang="ko-KR" altLang="en-US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IC/ Speaker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85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홍콩</a:t>
                      </a:r>
                    </a:p>
                  </a:txBody>
                  <a:tcPr marL="36000" marR="3600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NF Industries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Co., Ltd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Amp IC 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판매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85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중국</a:t>
                      </a:r>
                    </a:p>
                  </a:txBody>
                  <a:tcPr marL="36000" marR="3600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NF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Anhui, INC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SPK 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제조 및 판매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85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일본</a:t>
                      </a:r>
                    </a:p>
                  </a:txBody>
                  <a:tcPr marL="36000" marR="3600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NF</a:t>
                      </a:r>
                      <a:r>
                        <a:rPr lang="en-US" altLang="ko-KR" sz="900" kern="1200" baseline="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JAPAN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전자담배 </a:t>
                      </a:r>
                      <a:r>
                        <a:rPr lang="en-US" altLang="ko-KR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&amp; Health Care</a:t>
                      </a:r>
                      <a:r>
                        <a:rPr lang="ko-KR" altLang="en-US" sz="900" kern="1200" dirty="0" smtClean="0">
                          <a:ln>
                            <a:solidFill>
                              <a:schemeClr val="tx1">
                                <a:lumMod val="75000"/>
                                <a:lumOff val="25000"/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판매 및 마케팅</a:t>
                      </a:r>
                      <a:endParaRPr lang="en-US" altLang="ko-KR" sz="900" kern="1200" dirty="0" smtClean="0">
                        <a:ln>
                          <a:solidFill>
                            <a:schemeClr val="tx1">
                              <a:lumMod val="75000"/>
                              <a:lumOff val="25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1" name="Picture 6" descr="###a:홍콩의 깃발|$chnhm3@###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534" y="4594876"/>
            <a:ext cx="431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6" descr="태극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109" y="4594876"/>
            <a:ext cx="431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20" descr="중국의 국기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959" y="4594876"/>
            <a:ext cx="431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573936" y="4221088"/>
            <a:ext cx="1829170" cy="25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lt"/>
                <a:ea typeface="+mn-ea"/>
              </a:rPr>
              <a:t>[</a:t>
            </a:r>
            <a:r>
              <a:rPr kumimoji="0" lang="ko-KR" altLang="en-US" sz="10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lt"/>
                <a:ea typeface="+mn-ea"/>
              </a:rPr>
              <a:t>회사 현황</a:t>
            </a:r>
            <a:r>
              <a:rPr kumimoji="0" lang="en-US" altLang="ko-KR" sz="10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lt"/>
                <a:ea typeface="+mn-ea"/>
              </a:rPr>
              <a:t>]</a:t>
            </a:r>
            <a:endParaRPr kumimoji="0" lang="ko-KR" altLang="en-US" sz="10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latin typeface="+mj-lt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517" y="4584399"/>
            <a:ext cx="431800" cy="29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1   </a:t>
            </a:r>
            <a:r>
              <a:rPr kumimoji="0"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회사개요</a:t>
            </a:r>
            <a:r>
              <a:rPr lang="en-US" altLang="ko-KR" sz="16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조직도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" name="순서도: 수행의 시작/종료 2"/>
          <p:cNvSpPr/>
          <p:nvPr/>
        </p:nvSpPr>
        <p:spPr>
          <a:xfrm>
            <a:off x="4692180" y="1340768"/>
            <a:ext cx="1440000" cy="432000"/>
          </a:xfrm>
          <a:prstGeom prst="flowChartTerminato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ko-KR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 E O</a:t>
            </a:r>
            <a:endParaRPr lang="ko-KR" altLang="en-US" sz="2000" b="1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순서도: 수행의 시작/종료 50"/>
          <p:cNvSpPr/>
          <p:nvPr/>
        </p:nvSpPr>
        <p:spPr>
          <a:xfrm>
            <a:off x="2034856" y="2397072"/>
            <a:ext cx="1296000" cy="432000"/>
          </a:xfrm>
          <a:prstGeom prst="flowChartTerminator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N CITRON</a:t>
            </a:r>
          </a:p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(H.Q)</a:t>
            </a:r>
            <a:endParaRPr lang="ko-KR" altLang="en-US" sz="10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2" name="순서도: 수행의 시작/종료 51"/>
          <p:cNvSpPr/>
          <p:nvPr/>
        </p:nvSpPr>
        <p:spPr>
          <a:xfrm>
            <a:off x="7617440" y="2397072"/>
            <a:ext cx="1296000" cy="432000"/>
          </a:xfrm>
          <a:prstGeom prst="flowChartTerminator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NF ANHUI</a:t>
            </a:r>
          </a:p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(China)</a:t>
            </a:r>
            <a:endParaRPr lang="ko-KR" altLang="en-US" sz="10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3" name="순서도: 수행의 시작/종료 52"/>
          <p:cNvSpPr/>
          <p:nvPr/>
        </p:nvSpPr>
        <p:spPr>
          <a:xfrm>
            <a:off x="7617440" y="3126150"/>
            <a:ext cx="1296000" cy="432048"/>
          </a:xfrm>
          <a:prstGeom prst="flowChartTerminator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NF Industries</a:t>
            </a:r>
          </a:p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(Hong Kong)</a:t>
            </a:r>
            <a:endParaRPr lang="ko-KR" altLang="en-US" sz="10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4" name="순서도: 수행의 시작/종료 53"/>
          <p:cNvSpPr/>
          <p:nvPr/>
        </p:nvSpPr>
        <p:spPr>
          <a:xfrm>
            <a:off x="7617440" y="3856276"/>
            <a:ext cx="1296000" cy="432000"/>
          </a:xfrm>
          <a:prstGeom prst="flowChartTerminator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NF JAPAN</a:t>
            </a:r>
          </a:p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(Tokyo)</a:t>
            </a:r>
            <a:endParaRPr lang="ko-KR" altLang="en-US" sz="10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6" name="순서도: 수행의 시작/종료 55"/>
          <p:cNvSpPr/>
          <p:nvPr/>
        </p:nvSpPr>
        <p:spPr>
          <a:xfrm>
            <a:off x="810720" y="3120981"/>
            <a:ext cx="1116000" cy="323386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ko-KR" altLang="en-US" sz="12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경영전략실</a:t>
            </a:r>
            <a:endParaRPr lang="ko-KR" altLang="en-US" sz="1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7" name="순서도: 수행의 시작/종료 56"/>
          <p:cNvSpPr/>
          <p:nvPr/>
        </p:nvSpPr>
        <p:spPr>
          <a:xfrm>
            <a:off x="2121243" y="3122244"/>
            <a:ext cx="1116000" cy="323386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영업본부</a:t>
            </a:r>
            <a:endParaRPr lang="ko-KR" altLang="en-US" sz="1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8" name="순서도: 수행의 시작/종료 57"/>
          <p:cNvSpPr/>
          <p:nvPr/>
        </p:nvSpPr>
        <p:spPr>
          <a:xfrm>
            <a:off x="3431315" y="3694838"/>
            <a:ext cx="1116000" cy="323386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연구소</a:t>
            </a:r>
            <a:endParaRPr lang="ko-KR" altLang="en-US" sz="1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11692" y="4722519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재무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815173" y="5155019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인사총무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2121243" y="4715478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헬스케어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3439340" y="4722519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운영관리</a:t>
            </a:r>
            <a:endParaRPr lang="ko-KR" altLang="en-US" sz="11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442115" y="5148672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스피커</a:t>
            </a:r>
          </a:p>
        </p:txBody>
      </p:sp>
      <p:sp>
        <p:nvSpPr>
          <p:cNvPr id="64" name="순서도: 수행의 시작/종료 63"/>
          <p:cNvSpPr/>
          <p:nvPr/>
        </p:nvSpPr>
        <p:spPr>
          <a:xfrm>
            <a:off x="3439340" y="3100262"/>
            <a:ext cx="1116000" cy="323386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사업본부</a:t>
            </a:r>
            <a:endParaRPr lang="ko-KR" altLang="en-US" sz="1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5" name="순서도: 수행의 시작/종료 64"/>
          <p:cNvSpPr/>
          <p:nvPr/>
        </p:nvSpPr>
        <p:spPr>
          <a:xfrm>
            <a:off x="4763587" y="4288276"/>
            <a:ext cx="1116000" cy="323386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신제품개발</a:t>
            </a:r>
            <a:endParaRPr lang="ko-KR" altLang="en-US" sz="1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39340" y="5574825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디자인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3439340" y="6000978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생산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763587" y="4715478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회로</a:t>
            </a:r>
            <a:r>
              <a:rPr lang="en-US" altLang="ko-KR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1</a:t>
            </a:r>
            <a:endParaRPr lang="ko-KR" altLang="en-US" sz="11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766362" y="5141631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회로</a:t>
            </a:r>
            <a:r>
              <a:rPr lang="en-US" altLang="ko-KR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2</a:t>
            </a:r>
            <a:endParaRPr lang="ko-KR" altLang="en-US" sz="11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763587" y="5574846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기구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4763587" y="6033004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altLang="ko-KR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S/W</a:t>
            </a:r>
            <a:endParaRPr lang="ko-KR" altLang="en-US" sz="11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087834" y="4725372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품질</a:t>
            </a:r>
          </a:p>
        </p:txBody>
      </p:sp>
      <p:cxnSp>
        <p:nvCxnSpPr>
          <p:cNvPr id="74" name="직선 연결선 73"/>
          <p:cNvCxnSpPr/>
          <p:nvPr/>
        </p:nvCxnSpPr>
        <p:spPr>
          <a:xfrm>
            <a:off x="3989315" y="3423648"/>
            <a:ext cx="0" cy="264946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꺾인 연결선 10"/>
          <p:cNvCxnSpPr>
            <a:endCxn id="57" idx="0"/>
          </p:cNvCxnSpPr>
          <p:nvPr/>
        </p:nvCxnSpPr>
        <p:spPr>
          <a:xfrm rot="10800000" flipV="1">
            <a:off x="2679243" y="2961544"/>
            <a:ext cx="1310072" cy="160699"/>
          </a:xfrm>
          <a:prstGeom prst="bentConnector2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1" name="꺾인 연결선 80"/>
          <p:cNvCxnSpPr/>
          <p:nvPr/>
        </p:nvCxnSpPr>
        <p:spPr>
          <a:xfrm rot="10800000" flipV="1">
            <a:off x="1377268" y="2959474"/>
            <a:ext cx="1310072" cy="160699"/>
          </a:xfrm>
          <a:prstGeom prst="bentConnector2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꺾인 연결선 13"/>
          <p:cNvCxnSpPr>
            <a:stCxn id="58" idx="2"/>
            <a:endCxn id="65" idx="0"/>
          </p:cNvCxnSpPr>
          <p:nvPr/>
        </p:nvCxnSpPr>
        <p:spPr>
          <a:xfrm rot="16200000" flipH="1">
            <a:off x="4520425" y="3487114"/>
            <a:ext cx="270052" cy="1332272"/>
          </a:xfrm>
          <a:prstGeom prst="bentConnector3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4" name="순서도: 수행의 시작/종료 83"/>
          <p:cNvSpPr/>
          <p:nvPr/>
        </p:nvSpPr>
        <p:spPr>
          <a:xfrm>
            <a:off x="4757437" y="3100262"/>
            <a:ext cx="1116000" cy="323386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고문</a:t>
            </a:r>
            <a:endParaRPr lang="ko-KR" altLang="en-US" sz="1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6" name="직선 연결선 15"/>
          <p:cNvCxnSpPr>
            <a:stCxn id="64" idx="3"/>
            <a:endCxn id="84" idx="1"/>
          </p:cNvCxnSpPr>
          <p:nvPr/>
        </p:nvCxnSpPr>
        <p:spPr>
          <a:xfrm>
            <a:off x="4555340" y="3261955"/>
            <a:ext cx="202097" cy="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꺾인 연결선 18"/>
          <p:cNvCxnSpPr>
            <a:endCxn id="72" idx="0"/>
          </p:cNvCxnSpPr>
          <p:nvPr/>
        </p:nvCxnSpPr>
        <p:spPr>
          <a:xfrm>
            <a:off x="3997340" y="2959474"/>
            <a:ext cx="2648494" cy="1765898"/>
          </a:xfrm>
          <a:prstGeom prst="bentConnector2">
            <a:avLst/>
          </a:prstGeom>
          <a:ln w="1905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988794" y="4165334"/>
            <a:ext cx="0" cy="557185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직선 연결선 28"/>
          <p:cNvCxnSpPr>
            <a:stCxn id="57" idx="2"/>
            <a:endCxn id="61" idx="0"/>
          </p:cNvCxnSpPr>
          <p:nvPr/>
        </p:nvCxnSpPr>
        <p:spPr>
          <a:xfrm>
            <a:off x="2679243" y="3445630"/>
            <a:ext cx="0" cy="1269848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직선 연결선 30"/>
          <p:cNvCxnSpPr>
            <a:stCxn id="56" idx="2"/>
            <a:endCxn id="4" idx="0"/>
          </p:cNvCxnSpPr>
          <p:nvPr/>
        </p:nvCxnSpPr>
        <p:spPr>
          <a:xfrm>
            <a:off x="1368720" y="3444367"/>
            <a:ext cx="972" cy="127815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직선 연결선 32"/>
          <p:cNvCxnSpPr>
            <a:stCxn id="65" idx="2"/>
            <a:endCxn id="68" idx="0"/>
          </p:cNvCxnSpPr>
          <p:nvPr/>
        </p:nvCxnSpPr>
        <p:spPr>
          <a:xfrm>
            <a:off x="5321587" y="4611662"/>
            <a:ext cx="0" cy="103816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V="1">
            <a:off x="2687340" y="2096154"/>
            <a:ext cx="5587088" cy="208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9" name="직선 연결선 98"/>
          <p:cNvCxnSpPr>
            <a:stCxn id="3" idx="2"/>
          </p:cNvCxnSpPr>
          <p:nvPr/>
        </p:nvCxnSpPr>
        <p:spPr>
          <a:xfrm>
            <a:off x="5412180" y="1772768"/>
            <a:ext cx="0" cy="232555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직선 연결선 106"/>
          <p:cNvCxnSpPr>
            <a:endCxn id="64" idx="0"/>
          </p:cNvCxnSpPr>
          <p:nvPr/>
        </p:nvCxnSpPr>
        <p:spPr>
          <a:xfrm>
            <a:off x="3997340" y="2959474"/>
            <a:ext cx="0" cy="140788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2683442" y="2829072"/>
            <a:ext cx="0" cy="130402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2684422" y="2083259"/>
            <a:ext cx="0" cy="305267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8274428" y="2091805"/>
            <a:ext cx="0" cy="305267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5412180" y="1786538"/>
            <a:ext cx="0" cy="305267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2139420" y="5148672"/>
            <a:ext cx="1116000" cy="3116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화장품</a:t>
            </a:r>
            <a:r>
              <a:rPr lang="en-US" altLang="ko-KR" sz="11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endParaRPr lang="ko-KR" altLang="en-US" sz="11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12021"/>
            <a:ext cx="2311400" cy="409457"/>
          </a:xfrm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F9B03C3E-F2BA-4466-9045-D237458AB6E7}" type="slidenum">
              <a:rPr kumimoji="0" lang="ko-KR" altLang="en-US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eaLnBrk="1" hangingPunct="1"/>
              <a:t>6</a:t>
            </a:fld>
            <a:endParaRPr kumimoji="0" lang="ko-KR" altLang="en-US">
              <a:solidFill>
                <a:srgbClr val="89898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kumimoji="0"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경쟁력</a:t>
            </a:r>
            <a:endParaRPr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6536" y="1293733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ko-KR" altLang="en-US" sz="2000" b="1" dirty="0">
                <a:latin typeface="+mn-ea"/>
                <a:ea typeface="+mn-ea"/>
              </a:rPr>
              <a:t>끊임없는 연구개발로 </a:t>
            </a:r>
            <a:r>
              <a:rPr lang="ko-KR" altLang="en-US" sz="2000" b="1" dirty="0" smtClean="0">
                <a:latin typeface="+mn-ea"/>
                <a:ea typeface="+mn-ea"/>
              </a:rPr>
              <a:t>전자담배</a:t>
            </a:r>
            <a:r>
              <a:rPr lang="en-US" altLang="ko-KR" sz="2000" b="1" dirty="0" smtClean="0">
                <a:latin typeface="+mn-ea"/>
                <a:ea typeface="+mn-ea"/>
              </a:rPr>
              <a:t>, </a:t>
            </a:r>
            <a:r>
              <a:rPr lang="ko-KR" altLang="en-US" sz="2000" b="1" dirty="0" smtClean="0">
                <a:latin typeface="+mn-ea"/>
                <a:ea typeface="+mn-ea"/>
              </a:rPr>
              <a:t>화장품 연계한 </a:t>
            </a:r>
            <a:r>
              <a:rPr lang="en-US" altLang="ko-KR" sz="2000" b="1" dirty="0" smtClean="0">
                <a:latin typeface="+mn-ea"/>
                <a:ea typeface="+mn-ea"/>
              </a:rPr>
              <a:t>Health Care </a:t>
            </a:r>
            <a:r>
              <a:rPr lang="ko-KR" altLang="en-US" sz="2000" b="1" dirty="0" smtClean="0">
                <a:latin typeface="+mn-ea"/>
              </a:rPr>
              <a:t>사업</a:t>
            </a:r>
            <a:r>
              <a:rPr lang="en-US" altLang="ko-KR" sz="2000" b="1" dirty="0" smtClean="0">
                <a:latin typeface="+mn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선도</a:t>
            </a:r>
            <a:endParaRPr lang="en-US" altLang="ko-KR" sz="2000" b="1" dirty="0">
              <a:latin typeface="+mn-ea"/>
              <a:ea typeface="+mn-ea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69"/>
          <a:stretch/>
        </p:blipFill>
        <p:spPr bwMode="auto">
          <a:xfrm>
            <a:off x="0" y="2204864"/>
            <a:ext cx="9906000" cy="465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800872" y="5503939"/>
            <a:ext cx="2478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핵심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Core : PWM + Acoustics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최적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PWR solution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국내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해외 주요 특허보유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☞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국내외 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특허 등록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81192" y="5503939"/>
            <a:ext cx="28952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전자담배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Health Care &amp;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화장품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TV / Audio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용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Amp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IC, Speaker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3466" y="5565494"/>
            <a:ext cx="256031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회로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기구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전문 설계 연구 인력 확보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☞ 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기술인력 총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명 이상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28" name="Picture 18" descr="C:\Users\psy\Documents\Optrontec\Aqua peel for home_ open (12-Jan-2018).png">
            <a:extLst>
              <a:ext uri="{FF2B5EF4-FFF2-40B4-BE49-F238E27FC236}">
                <a16:creationId xmlns:a16="http://schemas.microsoft.com/office/drawing/2014/main" xmlns="" id="{32612133-02E2-4C0B-A13A-8F5BE059F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11" t="9937" r="23023" b="3665"/>
          <a:stretch/>
        </p:blipFill>
        <p:spPr bwMode="auto">
          <a:xfrm>
            <a:off x="7948142" y="4414098"/>
            <a:ext cx="613715" cy="71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t="47415" r="56399" b="9799"/>
          <a:stretch/>
        </p:blipFill>
        <p:spPr bwMode="auto">
          <a:xfrm>
            <a:off x="7099300" y="4559996"/>
            <a:ext cx="608398" cy="664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127" y="3999770"/>
            <a:ext cx="495586" cy="57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90486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kumimoji="0"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경쟁력 </a:t>
            </a:r>
            <a:endParaRPr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469" y="1147960"/>
            <a:ext cx="749527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altLang="ko-KR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IT </a:t>
            </a:r>
            <a:r>
              <a:rPr lang="ko-KR" altLang="en-US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기술력과 제품 품질 노하우</a:t>
            </a:r>
            <a:r>
              <a:rPr lang="en-US" altLang="ko-KR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,</a:t>
            </a:r>
            <a:r>
              <a:rPr lang="ko-KR" altLang="en-US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 제조 인프라 보유기업</a:t>
            </a:r>
            <a:endParaRPr lang="ko-KR" alt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1548367" y="1700808"/>
            <a:ext cx="7221057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prstClr val="black"/>
              </a:buClr>
              <a:buFont typeface="Wingdings" pitchFamily="2" charset="2"/>
              <a:buChar char="§"/>
            </a:pPr>
            <a:r>
              <a:rPr lang="ko-KR" altLang="en-US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기술력을 기반으로 전자담배</a:t>
            </a:r>
            <a:r>
              <a:rPr lang="en-US" altLang="ko-KR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뷰티헬스케어</a:t>
            </a:r>
            <a:r>
              <a:rPr lang="en-US" altLang="ko-KR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화장품 분야로 사업 영역 확장</a:t>
            </a:r>
            <a:r>
              <a:rPr lang="en-US" altLang="ko-KR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  <a:buClr>
                <a:prstClr val="black"/>
              </a:buClr>
              <a:buFont typeface="Wingdings" pitchFamily="2" charset="2"/>
              <a:buChar char="§"/>
            </a:pPr>
            <a:r>
              <a:rPr lang="ko-KR" altLang="en-US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250" b="1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산학협업을</a:t>
            </a:r>
            <a:r>
              <a:rPr lang="ko-KR" altLang="en-US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통한 차별화된 기반기술 확보</a:t>
            </a:r>
            <a:r>
              <a:rPr lang="en-US" altLang="ko-KR" sz="125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.</a:t>
            </a:r>
            <a:endParaRPr lang="en-US" altLang="ko-KR" sz="125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" name="자유형: 도형 40">
            <a:extLst>
              <a:ext uri="{FF2B5EF4-FFF2-40B4-BE49-F238E27FC236}">
                <a16:creationId xmlns:a16="http://schemas.microsoft.com/office/drawing/2014/main" xmlns="" id="{2EDDA972-55D1-41AD-9DD6-382ADA149BCD}"/>
              </a:ext>
            </a:extLst>
          </p:cNvPr>
          <p:cNvSpPr/>
          <p:nvPr/>
        </p:nvSpPr>
        <p:spPr>
          <a:xfrm>
            <a:off x="1202105" y="2491109"/>
            <a:ext cx="2700000" cy="1260000"/>
          </a:xfrm>
          <a:custGeom>
            <a:avLst/>
            <a:gdLst>
              <a:gd name="connsiteX0" fmla="*/ 0 w 1813579"/>
              <a:gd name="connsiteY0" fmla="*/ 117479 h 1174788"/>
              <a:gd name="connsiteX1" fmla="*/ 117479 w 1813579"/>
              <a:gd name="connsiteY1" fmla="*/ 0 h 1174788"/>
              <a:gd name="connsiteX2" fmla="*/ 1696100 w 1813579"/>
              <a:gd name="connsiteY2" fmla="*/ 0 h 1174788"/>
              <a:gd name="connsiteX3" fmla="*/ 1813579 w 1813579"/>
              <a:gd name="connsiteY3" fmla="*/ 117479 h 1174788"/>
              <a:gd name="connsiteX4" fmla="*/ 1813579 w 1813579"/>
              <a:gd name="connsiteY4" fmla="*/ 1057309 h 1174788"/>
              <a:gd name="connsiteX5" fmla="*/ 1696100 w 1813579"/>
              <a:gd name="connsiteY5" fmla="*/ 1174788 h 1174788"/>
              <a:gd name="connsiteX6" fmla="*/ 117479 w 1813579"/>
              <a:gd name="connsiteY6" fmla="*/ 1174788 h 1174788"/>
              <a:gd name="connsiteX7" fmla="*/ 0 w 1813579"/>
              <a:gd name="connsiteY7" fmla="*/ 1057309 h 1174788"/>
              <a:gd name="connsiteX8" fmla="*/ 0 w 1813579"/>
              <a:gd name="connsiteY8" fmla="*/ 117479 h 117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3579" h="1174788">
                <a:moveTo>
                  <a:pt x="0" y="117479"/>
                </a:moveTo>
                <a:cubicBezTo>
                  <a:pt x="0" y="52597"/>
                  <a:pt x="52597" y="0"/>
                  <a:pt x="117479" y="0"/>
                </a:cubicBezTo>
                <a:lnTo>
                  <a:pt x="1696100" y="0"/>
                </a:lnTo>
                <a:cubicBezTo>
                  <a:pt x="1760982" y="0"/>
                  <a:pt x="1813579" y="52597"/>
                  <a:pt x="1813579" y="117479"/>
                </a:cubicBezTo>
                <a:lnTo>
                  <a:pt x="1813579" y="1057309"/>
                </a:lnTo>
                <a:cubicBezTo>
                  <a:pt x="1813579" y="1122191"/>
                  <a:pt x="1760982" y="1174788"/>
                  <a:pt x="1696100" y="1174788"/>
                </a:cubicBezTo>
                <a:lnTo>
                  <a:pt x="117479" y="1174788"/>
                </a:lnTo>
                <a:cubicBezTo>
                  <a:pt x="52597" y="1174788"/>
                  <a:pt x="0" y="1122191"/>
                  <a:pt x="0" y="1057309"/>
                </a:cubicBezTo>
                <a:lnTo>
                  <a:pt x="0" y="117479"/>
                </a:lnTo>
                <a:close/>
              </a:path>
            </a:pathLst>
          </a:custGeom>
          <a:solidFill>
            <a:schemeClr val="bg1"/>
          </a:solidFill>
          <a:ln w="19050" cap="flat" cmpd="sng" algn="ctr">
            <a:solidFill>
              <a:srgbClr val="DA823A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1"/>
            <a:endParaRPr lang="ko-KR" altLang="en-US">
              <a:solidFill>
                <a:schemeClr val="accent4"/>
              </a:solidFill>
            </a:endParaRPr>
          </a:p>
        </p:txBody>
      </p:sp>
      <p:sp>
        <p:nvSpPr>
          <p:cNvPr id="8" name="자유형: 도형 8">
            <a:extLst>
              <a:ext uri="{FF2B5EF4-FFF2-40B4-BE49-F238E27FC236}">
                <a16:creationId xmlns:a16="http://schemas.microsoft.com/office/drawing/2014/main" xmlns="" id="{20CE71A9-9655-45B9-966B-BD8CA4BAA4F2}"/>
              </a:ext>
            </a:extLst>
          </p:cNvPr>
          <p:cNvSpPr/>
          <p:nvPr/>
        </p:nvSpPr>
        <p:spPr>
          <a:xfrm>
            <a:off x="1387713" y="2589394"/>
            <a:ext cx="1307109" cy="273574"/>
          </a:xfrm>
          <a:custGeom>
            <a:avLst/>
            <a:gdLst>
              <a:gd name="connsiteX0" fmla="*/ 0 w 2606352"/>
              <a:gd name="connsiteY0" fmla="*/ 0 h 550835"/>
              <a:gd name="connsiteX1" fmla="*/ 2606352 w 2606352"/>
              <a:gd name="connsiteY1" fmla="*/ 0 h 550835"/>
              <a:gd name="connsiteX2" fmla="*/ 2606352 w 2606352"/>
              <a:gd name="connsiteY2" fmla="*/ 550835 h 550835"/>
              <a:gd name="connsiteX3" fmla="*/ 0 w 2606352"/>
              <a:gd name="connsiteY3" fmla="*/ 550835 h 550835"/>
              <a:gd name="connsiteX4" fmla="*/ 0 w 2606352"/>
              <a:gd name="connsiteY4" fmla="*/ 0 h 550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352" h="550835">
                <a:moveTo>
                  <a:pt x="0" y="0"/>
                </a:moveTo>
                <a:lnTo>
                  <a:pt x="2606352" y="0"/>
                </a:lnTo>
                <a:lnTo>
                  <a:pt x="2606352" y="550835"/>
                </a:lnTo>
                <a:lnTo>
                  <a:pt x="0" y="5508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2700" rIns="19050" bIns="12700" numCol="1" spcCol="1270" anchor="ctr" anchorCtr="0">
            <a:noAutofit/>
          </a:bodyPr>
          <a:lstStyle/>
          <a:p>
            <a:pPr marL="0" lvl="0" indent="0" algn="l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ko-KR" sz="1200" b="1" kern="1200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lang="ko-KR" altLang="en-US" sz="1200" b="1" kern="12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  <a:cs typeface="+mn-cs"/>
              </a:rPr>
              <a:t>기술력</a:t>
            </a:r>
            <a:endParaRPr lang="ko-KR" altLang="en-US" sz="1200" b="1" kern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  <a:cs typeface="+mn-cs"/>
            </a:endParaRPr>
          </a:p>
        </p:txBody>
      </p:sp>
      <p:sp>
        <p:nvSpPr>
          <p:cNvPr id="9" name="자유형: 도형 37">
            <a:extLst>
              <a:ext uri="{FF2B5EF4-FFF2-40B4-BE49-F238E27FC236}">
                <a16:creationId xmlns:a16="http://schemas.microsoft.com/office/drawing/2014/main" xmlns="" id="{1DF2EBD6-EE31-4FD7-9119-6B6E42DCB05F}"/>
              </a:ext>
            </a:extLst>
          </p:cNvPr>
          <p:cNvSpPr/>
          <p:nvPr/>
        </p:nvSpPr>
        <p:spPr>
          <a:xfrm>
            <a:off x="6033120" y="5191062"/>
            <a:ext cx="2700000" cy="1260000"/>
          </a:xfrm>
          <a:custGeom>
            <a:avLst/>
            <a:gdLst>
              <a:gd name="connsiteX0" fmla="*/ 0 w 1813579"/>
              <a:gd name="connsiteY0" fmla="*/ 117479 h 1174788"/>
              <a:gd name="connsiteX1" fmla="*/ 117479 w 1813579"/>
              <a:gd name="connsiteY1" fmla="*/ 0 h 1174788"/>
              <a:gd name="connsiteX2" fmla="*/ 1696100 w 1813579"/>
              <a:gd name="connsiteY2" fmla="*/ 0 h 1174788"/>
              <a:gd name="connsiteX3" fmla="*/ 1813579 w 1813579"/>
              <a:gd name="connsiteY3" fmla="*/ 117479 h 1174788"/>
              <a:gd name="connsiteX4" fmla="*/ 1813579 w 1813579"/>
              <a:gd name="connsiteY4" fmla="*/ 1057309 h 1174788"/>
              <a:gd name="connsiteX5" fmla="*/ 1696100 w 1813579"/>
              <a:gd name="connsiteY5" fmla="*/ 1174788 h 1174788"/>
              <a:gd name="connsiteX6" fmla="*/ 117479 w 1813579"/>
              <a:gd name="connsiteY6" fmla="*/ 1174788 h 1174788"/>
              <a:gd name="connsiteX7" fmla="*/ 0 w 1813579"/>
              <a:gd name="connsiteY7" fmla="*/ 1057309 h 1174788"/>
              <a:gd name="connsiteX8" fmla="*/ 0 w 1813579"/>
              <a:gd name="connsiteY8" fmla="*/ 117479 h 117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3579" h="1174788">
                <a:moveTo>
                  <a:pt x="0" y="117479"/>
                </a:moveTo>
                <a:cubicBezTo>
                  <a:pt x="0" y="52597"/>
                  <a:pt x="52597" y="0"/>
                  <a:pt x="117479" y="0"/>
                </a:cubicBezTo>
                <a:lnTo>
                  <a:pt x="1696100" y="0"/>
                </a:lnTo>
                <a:cubicBezTo>
                  <a:pt x="1760982" y="0"/>
                  <a:pt x="1813579" y="52597"/>
                  <a:pt x="1813579" y="117479"/>
                </a:cubicBezTo>
                <a:lnTo>
                  <a:pt x="1813579" y="1057309"/>
                </a:lnTo>
                <a:cubicBezTo>
                  <a:pt x="1813579" y="1122191"/>
                  <a:pt x="1760982" y="1174788"/>
                  <a:pt x="1696100" y="1174788"/>
                </a:cubicBezTo>
                <a:lnTo>
                  <a:pt x="117479" y="1174788"/>
                </a:lnTo>
                <a:cubicBezTo>
                  <a:pt x="52597" y="1174788"/>
                  <a:pt x="0" y="1122191"/>
                  <a:pt x="0" y="1057309"/>
                </a:cubicBezTo>
                <a:lnTo>
                  <a:pt x="0" y="117479"/>
                </a:lnTo>
                <a:close/>
              </a:path>
            </a:pathLst>
          </a:custGeom>
          <a:solidFill>
            <a:schemeClr val="bg1"/>
          </a:solidFill>
          <a:ln w="19050" cap="flat" cmpd="sng" algn="ctr">
            <a:solidFill>
              <a:srgbClr val="89A54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1"/>
            <a:endParaRPr lang="ko-KR" altLang="en-US">
              <a:solidFill>
                <a:schemeClr val="accent4"/>
              </a:solidFill>
            </a:endParaRPr>
          </a:p>
        </p:txBody>
      </p:sp>
      <p:sp>
        <p:nvSpPr>
          <p:cNvPr id="10" name="자유형: 도형 38">
            <a:extLst>
              <a:ext uri="{FF2B5EF4-FFF2-40B4-BE49-F238E27FC236}">
                <a16:creationId xmlns:a16="http://schemas.microsoft.com/office/drawing/2014/main" xmlns="" id="{FE78EE9B-E9BF-4811-992E-D95330C94A25}"/>
              </a:ext>
            </a:extLst>
          </p:cNvPr>
          <p:cNvSpPr/>
          <p:nvPr/>
        </p:nvSpPr>
        <p:spPr>
          <a:xfrm>
            <a:off x="1189127" y="5191062"/>
            <a:ext cx="2700000" cy="1260000"/>
          </a:xfrm>
          <a:custGeom>
            <a:avLst/>
            <a:gdLst>
              <a:gd name="connsiteX0" fmla="*/ 0 w 1813579"/>
              <a:gd name="connsiteY0" fmla="*/ 117479 h 1174788"/>
              <a:gd name="connsiteX1" fmla="*/ 117479 w 1813579"/>
              <a:gd name="connsiteY1" fmla="*/ 0 h 1174788"/>
              <a:gd name="connsiteX2" fmla="*/ 1696100 w 1813579"/>
              <a:gd name="connsiteY2" fmla="*/ 0 h 1174788"/>
              <a:gd name="connsiteX3" fmla="*/ 1813579 w 1813579"/>
              <a:gd name="connsiteY3" fmla="*/ 117479 h 1174788"/>
              <a:gd name="connsiteX4" fmla="*/ 1813579 w 1813579"/>
              <a:gd name="connsiteY4" fmla="*/ 1057309 h 1174788"/>
              <a:gd name="connsiteX5" fmla="*/ 1696100 w 1813579"/>
              <a:gd name="connsiteY5" fmla="*/ 1174788 h 1174788"/>
              <a:gd name="connsiteX6" fmla="*/ 117479 w 1813579"/>
              <a:gd name="connsiteY6" fmla="*/ 1174788 h 1174788"/>
              <a:gd name="connsiteX7" fmla="*/ 0 w 1813579"/>
              <a:gd name="connsiteY7" fmla="*/ 1057309 h 1174788"/>
              <a:gd name="connsiteX8" fmla="*/ 0 w 1813579"/>
              <a:gd name="connsiteY8" fmla="*/ 117479 h 117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3579" h="1174788">
                <a:moveTo>
                  <a:pt x="0" y="117479"/>
                </a:moveTo>
                <a:cubicBezTo>
                  <a:pt x="0" y="52597"/>
                  <a:pt x="52597" y="0"/>
                  <a:pt x="117479" y="0"/>
                </a:cubicBezTo>
                <a:lnTo>
                  <a:pt x="1696100" y="0"/>
                </a:lnTo>
                <a:cubicBezTo>
                  <a:pt x="1760982" y="0"/>
                  <a:pt x="1813579" y="52597"/>
                  <a:pt x="1813579" y="117479"/>
                </a:cubicBezTo>
                <a:lnTo>
                  <a:pt x="1813579" y="1057309"/>
                </a:lnTo>
                <a:cubicBezTo>
                  <a:pt x="1813579" y="1122191"/>
                  <a:pt x="1760982" y="1174788"/>
                  <a:pt x="1696100" y="1174788"/>
                </a:cubicBezTo>
                <a:lnTo>
                  <a:pt x="117479" y="1174788"/>
                </a:lnTo>
                <a:cubicBezTo>
                  <a:pt x="52597" y="1174788"/>
                  <a:pt x="0" y="1122191"/>
                  <a:pt x="0" y="1057309"/>
                </a:cubicBezTo>
                <a:lnTo>
                  <a:pt x="0" y="117479"/>
                </a:lnTo>
                <a:close/>
              </a:path>
            </a:pathLst>
          </a:custGeom>
          <a:solidFill>
            <a:schemeClr val="bg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1"/>
            <a:endParaRPr lang="ko-KR" altLang="en-US">
              <a:solidFill>
                <a:schemeClr val="accent4"/>
              </a:solidFill>
            </a:endParaRPr>
          </a:p>
        </p:txBody>
      </p:sp>
      <p:sp>
        <p:nvSpPr>
          <p:cNvPr id="11" name="자유형: 도형 39">
            <a:extLst>
              <a:ext uri="{FF2B5EF4-FFF2-40B4-BE49-F238E27FC236}">
                <a16:creationId xmlns:a16="http://schemas.microsoft.com/office/drawing/2014/main" xmlns="" id="{C052DC67-E18E-4662-B191-AD63ACF11E4F}"/>
              </a:ext>
            </a:extLst>
          </p:cNvPr>
          <p:cNvSpPr/>
          <p:nvPr/>
        </p:nvSpPr>
        <p:spPr>
          <a:xfrm>
            <a:off x="6033120" y="2491109"/>
            <a:ext cx="2700000" cy="1260000"/>
          </a:xfrm>
          <a:custGeom>
            <a:avLst/>
            <a:gdLst>
              <a:gd name="connsiteX0" fmla="*/ 0 w 1813579"/>
              <a:gd name="connsiteY0" fmla="*/ 117479 h 1174788"/>
              <a:gd name="connsiteX1" fmla="*/ 117479 w 1813579"/>
              <a:gd name="connsiteY1" fmla="*/ 0 h 1174788"/>
              <a:gd name="connsiteX2" fmla="*/ 1696100 w 1813579"/>
              <a:gd name="connsiteY2" fmla="*/ 0 h 1174788"/>
              <a:gd name="connsiteX3" fmla="*/ 1813579 w 1813579"/>
              <a:gd name="connsiteY3" fmla="*/ 117479 h 1174788"/>
              <a:gd name="connsiteX4" fmla="*/ 1813579 w 1813579"/>
              <a:gd name="connsiteY4" fmla="*/ 1057309 h 1174788"/>
              <a:gd name="connsiteX5" fmla="*/ 1696100 w 1813579"/>
              <a:gd name="connsiteY5" fmla="*/ 1174788 h 1174788"/>
              <a:gd name="connsiteX6" fmla="*/ 117479 w 1813579"/>
              <a:gd name="connsiteY6" fmla="*/ 1174788 h 1174788"/>
              <a:gd name="connsiteX7" fmla="*/ 0 w 1813579"/>
              <a:gd name="connsiteY7" fmla="*/ 1057309 h 1174788"/>
              <a:gd name="connsiteX8" fmla="*/ 0 w 1813579"/>
              <a:gd name="connsiteY8" fmla="*/ 117479 h 117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3579" h="1174788">
                <a:moveTo>
                  <a:pt x="0" y="117479"/>
                </a:moveTo>
                <a:cubicBezTo>
                  <a:pt x="0" y="52597"/>
                  <a:pt x="52597" y="0"/>
                  <a:pt x="117479" y="0"/>
                </a:cubicBezTo>
                <a:lnTo>
                  <a:pt x="1696100" y="0"/>
                </a:lnTo>
                <a:cubicBezTo>
                  <a:pt x="1760982" y="0"/>
                  <a:pt x="1813579" y="52597"/>
                  <a:pt x="1813579" y="117479"/>
                </a:cubicBezTo>
                <a:lnTo>
                  <a:pt x="1813579" y="1057309"/>
                </a:lnTo>
                <a:cubicBezTo>
                  <a:pt x="1813579" y="1122191"/>
                  <a:pt x="1760982" y="1174788"/>
                  <a:pt x="1696100" y="1174788"/>
                </a:cubicBezTo>
                <a:lnTo>
                  <a:pt x="117479" y="1174788"/>
                </a:lnTo>
                <a:cubicBezTo>
                  <a:pt x="52597" y="1174788"/>
                  <a:pt x="0" y="1122191"/>
                  <a:pt x="0" y="1057309"/>
                </a:cubicBezTo>
                <a:lnTo>
                  <a:pt x="0" y="117479"/>
                </a:lnTo>
                <a:close/>
              </a:path>
            </a:pathLst>
          </a:custGeom>
          <a:solidFill>
            <a:schemeClr val="bg1"/>
          </a:solidFill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lvl="1"/>
            <a:endParaRPr lang="ko-KR" altLang="en-US">
              <a:solidFill>
                <a:schemeClr val="accent4"/>
              </a:solidFill>
            </a:endParaRPr>
          </a:p>
        </p:txBody>
      </p:sp>
      <p:sp>
        <p:nvSpPr>
          <p:cNvPr id="12" name="자유형: 도형 41">
            <a:extLst>
              <a:ext uri="{FF2B5EF4-FFF2-40B4-BE49-F238E27FC236}">
                <a16:creationId xmlns:a16="http://schemas.microsoft.com/office/drawing/2014/main" xmlns="" id="{B5D56CC4-5F90-4783-8F71-850961180458}"/>
              </a:ext>
            </a:extLst>
          </p:cNvPr>
          <p:cNvSpPr/>
          <p:nvPr/>
        </p:nvSpPr>
        <p:spPr>
          <a:xfrm>
            <a:off x="3300610" y="2906198"/>
            <a:ext cx="1589635" cy="1589635"/>
          </a:xfrm>
          <a:custGeom>
            <a:avLst/>
            <a:gdLst>
              <a:gd name="connsiteX0" fmla="*/ 0 w 1589635"/>
              <a:gd name="connsiteY0" fmla="*/ 1589635 h 1589635"/>
              <a:gd name="connsiteX1" fmla="*/ 1589635 w 1589635"/>
              <a:gd name="connsiteY1" fmla="*/ 0 h 1589635"/>
              <a:gd name="connsiteX2" fmla="*/ 1589635 w 1589635"/>
              <a:gd name="connsiteY2" fmla="*/ 1589635 h 1589635"/>
              <a:gd name="connsiteX3" fmla="*/ 0 w 1589635"/>
              <a:gd name="connsiteY3" fmla="*/ 1589635 h 158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9635" h="1589635">
                <a:moveTo>
                  <a:pt x="0" y="1589635"/>
                </a:moveTo>
                <a:cubicBezTo>
                  <a:pt x="0" y="711704"/>
                  <a:pt x="711704" y="0"/>
                  <a:pt x="1589635" y="0"/>
                </a:cubicBezTo>
                <a:lnTo>
                  <a:pt x="1589635" y="1589635"/>
                </a:lnTo>
                <a:lnTo>
                  <a:pt x="0" y="1589635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593609" tIns="593609" rIns="128016" bIns="128016" numCol="1" spcCol="1270" anchor="ctr" anchorCtr="0">
            <a:noAutofit/>
          </a:bodyPr>
          <a:lstStyle/>
          <a:p>
            <a:pPr marL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ko-KR" altLang="en-US" sz="1800" b="1" kern="1200" dirty="0" smtClean="0">
                <a:ln>
                  <a:solidFill>
                    <a:schemeClr val="bg1">
                      <a:lumMod val="95000"/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n-ea"/>
                <a:cs typeface="+mn-cs"/>
              </a:rPr>
              <a:t>기술력</a:t>
            </a:r>
            <a:endParaRPr lang="ko-KR" altLang="en-US" sz="1800" b="1" kern="1200" dirty="0">
              <a:ln>
                <a:solidFill>
                  <a:schemeClr val="bg1">
                    <a:lumMod val="95000"/>
                    <a:alpha val="30000"/>
                  </a:schemeClr>
                </a:solidFill>
              </a:ln>
              <a:solidFill>
                <a:schemeClr val="bg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3" name="자유형: 도형 42">
            <a:extLst>
              <a:ext uri="{FF2B5EF4-FFF2-40B4-BE49-F238E27FC236}">
                <a16:creationId xmlns:a16="http://schemas.microsoft.com/office/drawing/2014/main" xmlns="" id="{151A1F44-EEDB-4390-893A-579E8113495A}"/>
              </a:ext>
            </a:extLst>
          </p:cNvPr>
          <p:cNvSpPr/>
          <p:nvPr/>
        </p:nvSpPr>
        <p:spPr>
          <a:xfrm>
            <a:off x="4963670" y="2906198"/>
            <a:ext cx="1589635" cy="1589635"/>
          </a:xfrm>
          <a:custGeom>
            <a:avLst/>
            <a:gdLst>
              <a:gd name="connsiteX0" fmla="*/ 0 w 1589635"/>
              <a:gd name="connsiteY0" fmla="*/ 1589635 h 1589635"/>
              <a:gd name="connsiteX1" fmla="*/ 1589635 w 1589635"/>
              <a:gd name="connsiteY1" fmla="*/ 0 h 1589635"/>
              <a:gd name="connsiteX2" fmla="*/ 1589635 w 1589635"/>
              <a:gd name="connsiteY2" fmla="*/ 1589635 h 1589635"/>
              <a:gd name="connsiteX3" fmla="*/ 0 w 1589635"/>
              <a:gd name="connsiteY3" fmla="*/ 1589635 h 158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9635" h="1589635">
                <a:moveTo>
                  <a:pt x="0" y="0"/>
                </a:moveTo>
                <a:cubicBezTo>
                  <a:pt x="877931" y="0"/>
                  <a:pt x="1589635" y="711704"/>
                  <a:pt x="1589635" y="1589635"/>
                </a:cubicBezTo>
                <a:lnTo>
                  <a:pt x="0" y="15896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28016" tIns="593609" rIns="593609" bIns="128016" numCol="1" spcCol="1270" anchor="ctr" anchorCtr="0">
            <a:noAutofit/>
          </a:bodyPr>
          <a:lstStyle/>
          <a:p>
            <a:pPr marL="0" lvl="0" indent="0" algn="ctr" defTabSz="800100" latinLnBrk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ko-KR" altLang="en-US" b="1" dirty="0" smtClean="0">
                <a:ln>
                  <a:solidFill>
                    <a:prstClr val="white">
                      <a:lumMod val="95000"/>
                      <a:alpha val="30000"/>
                    </a:prstClr>
                  </a:solidFill>
                </a:ln>
                <a:solidFill>
                  <a:prstClr val="white"/>
                </a:solidFill>
                <a:latin typeface="Calibri Light" panose="020F0302020204030204"/>
                <a:ea typeface="맑은 고딕" panose="020B0503020000020004" pitchFamily="50" charset="-127"/>
              </a:rPr>
              <a:t>마케팅</a:t>
            </a:r>
            <a:endParaRPr lang="ko-KR" altLang="en-US" sz="1800" b="1" kern="1200" dirty="0">
              <a:ln>
                <a:solidFill>
                  <a:prstClr val="white">
                    <a:lumMod val="95000"/>
                    <a:alpha val="30000"/>
                  </a:prstClr>
                </a:solidFill>
              </a:ln>
              <a:solidFill>
                <a:prstClr val="white"/>
              </a:solidFill>
              <a:latin typeface="Calibri Light" panose="020F03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자유형: 도형 43">
            <a:extLst>
              <a:ext uri="{FF2B5EF4-FFF2-40B4-BE49-F238E27FC236}">
                <a16:creationId xmlns:a16="http://schemas.microsoft.com/office/drawing/2014/main" xmlns="" id="{E460CB21-5797-420C-ADC6-2413D04CA16F}"/>
              </a:ext>
            </a:extLst>
          </p:cNvPr>
          <p:cNvSpPr/>
          <p:nvPr/>
        </p:nvSpPr>
        <p:spPr>
          <a:xfrm>
            <a:off x="4963670" y="4569256"/>
            <a:ext cx="1589635" cy="1589636"/>
          </a:xfrm>
          <a:custGeom>
            <a:avLst/>
            <a:gdLst>
              <a:gd name="connsiteX0" fmla="*/ 0 w 1589635"/>
              <a:gd name="connsiteY0" fmla="*/ 1589635 h 1589635"/>
              <a:gd name="connsiteX1" fmla="*/ 1589635 w 1589635"/>
              <a:gd name="connsiteY1" fmla="*/ 0 h 1589635"/>
              <a:gd name="connsiteX2" fmla="*/ 1589635 w 1589635"/>
              <a:gd name="connsiteY2" fmla="*/ 1589635 h 1589635"/>
              <a:gd name="connsiteX3" fmla="*/ 0 w 1589635"/>
              <a:gd name="connsiteY3" fmla="*/ 1589635 h 158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9635" h="1589635">
                <a:moveTo>
                  <a:pt x="1589635" y="0"/>
                </a:moveTo>
                <a:cubicBezTo>
                  <a:pt x="1589635" y="877931"/>
                  <a:pt x="877931" y="1589635"/>
                  <a:pt x="0" y="1589635"/>
                </a:cubicBezTo>
                <a:lnTo>
                  <a:pt x="0" y="0"/>
                </a:lnTo>
                <a:lnTo>
                  <a:pt x="1589635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28016" tIns="128017" rIns="593609" bIns="593609" numCol="1" spcCol="1270" anchor="ctr" anchorCtr="0">
            <a:noAutofit/>
          </a:bodyPr>
          <a:lstStyle/>
          <a:p>
            <a:pPr marL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ko-KR" altLang="en-US" sz="1800" b="1" kern="1200" dirty="0" smtClean="0">
                <a:ln>
                  <a:solidFill>
                    <a:prstClr val="white">
                      <a:lumMod val="95000"/>
                      <a:alpha val="30000"/>
                    </a:prstClr>
                  </a:solidFill>
                </a:ln>
                <a:solidFill>
                  <a:prstClr val="white"/>
                </a:solidFill>
                <a:latin typeface="Calibri Light" panose="020F0302020204030204"/>
                <a:ea typeface="맑은 고딕" panose="020B0503020000020004" pitchFamily="50" charset="-127"/>
                <a:cs typeface="+mn-cs"/>
              </a:rPr>
              <a:t>제조</a:t>
            </a:r>
            <a:endParaRPr lang="en-US" altLang="ko-KR" sz="1800" b="1" kern="1200" dirty="0" smtClean="0">
              <a:ln>
                <a:solidFill>
                  <a:prstClr val="white">
                    <a:lumMod val="95000"/>
                    <a:alpha val="30000"/>
                  </a:prstClr>
                </a:solidFill>
              </a:ln>
              <a:solidFill>
                <a:prstClr val="white"/>
              </a:solidFill>
              <a:latin typeface="Calibri Light" panose="020F0302020204030204"/>
              <a:ea typeface="맑은 고딕" panose="020B0503020000020004" pitchFamily="50" charset="-127"/>
              <a:cs typeface="+mn-cs"/>
            </a:endParaRPr>
          </a:p>
          <a:p>
            <a:pPr marL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ko-KR" altLang="en-US" b="1" dirty="0" smtClean="0">
                <a:ln>
                  <a:solidFill>
                    <a:prstClr val="white">
                      <a:lumMod val="95000"/>
                      <a:alpha val="30000"/>
                    </a:prstClr>
                  </a:solidFill>
                </a:ln>
                <a:solidFill>
                  <a:prstClr val="white"/>
                </a:solidFill>
                <a:latin typeface="Calibri Light" panose="020F0302020204030204"/>
                <a:ea typeface="맑은 고딕" panose="020B0503020000020004" pitchFamily="50" charset="-127"/>
              </a:rPr>
              <a:t>인프</a:t>
            </a:r>
            <a:r>
              <a:rPr lang="ko-KR" altLang="en-US" b="1" dirty="0">
                <a:ln>
                  <a:solidFill>
                    <a:prstClr val="white">
                      <a:lumMod val="95000"/>
                      <a:alpha val="30000"/>
                    </a:prstClr>
                  </a:solidFill>
                </a:ln>
                <a:solidFill>
                  <a:prstClr val="white"/>
                </a:solidFill>
                <a:latin typeface="Calibri Light" panose="020F0302020204030204"/>
                <a:ea typeface="맑은 고딕" panose="020B0503020000020004" pitchFamily="50" charset="-127"/>
              </a:rPr>
              <a:t>라</a:t>
            </a:r>
            <a:endParaRPr lang="ko-KR" altLang="en-US" sz="1800" b="1" kern="1200" dirty="0">
              <a:ln>
                <a:solidFill>
                  <a:prstClr val="white">
                    <a:lumMod val="95000"/>
                    <a:alpha val="30000"/>
                  </a:prstClr>
                </a:solidFill>
              </a:ln>
              <a:solidFill>
                <a:prstClr val="white"/>
              </a:solidFill>
              <a:latin typeface="Calibri Light" panose="020F03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자유형: 도형 44">
            <a:extLst>
              <a:ext uri="{FF2B5EF4-FFF2-40B4-BE49-F238E27FC236}">
                <a16:creationId xmlns:a16="http://schemas.microsoft.com/office/drawing/2014/main" xmlns="" id="{1538F476-BD63-47FD-B4CB-914A08A1CD3B}"/>
              </a:ext>
            </a:extLst>
          </p:cNvPr>
          <p:cNvSpPr/>
          <p:nvPr/>
        </p:nvSpPr>
        <p:spPr>
          <a:xfrm>
            <a:off x="3300610" y="4569257"/>
            <a:ext cx="1589635" cy="1589635"/>
          </a:xfrm>
          <a:custGeom>
            <a:avLst/>
            <a:gdLst>
              <a:gd name="connsiteX0" fmla="*/ 0 w 1589635"/>
              <a:gd name="connsiteY0" fmla="*/ 1589635 h 1589635"/>
              <a:gd name="connsiteX1" fmla="*/ 1589635 w 1589635"/>
              <a:gd name="connsiteY1" fmla="*/ 0 h 1589635"/>
              <a:gd name="connsiteX2" fmla="*/ 1589635 w 1589635"/>
              <a:gd name="connsiteY2" fmla="*/ 1589635 h 1589635"/>
              <a:gd name="connsiteX3" fmla="*/ 0 w 1589635"/>
              <a:gd name="connsiteY3" fmla="*/ 1589635 h 158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9635" h="1589635">
                <a:moveTo>
                  <a:pt x="1589635" y="1589635"/>
                </a:moveTo>
                <a:cubicBezTo>
                  <a:pt x="711704" y="1589635"/>
                  <a:pt x="0" y="877931"/>
                  <a:pt x="0" y="0"/>
                </a:cubicBezTo>
                <a:lnTo>
                  <a:pt x="1589635" y="0"/>
                </a:lnTo>
                <a:lnTo>
                  <a:pt x="1589635" y="1589635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504000" tIns="113792" rIns="113792" bIns="579385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b="1" dirty="0" smtClean="0">
                <a:ln>
                  <a:solidFill>
                    <a:schemeClr val="bg1">
                      <a:lumMod val="95000"/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품질</a:t>
            </a:r>
            <a:endParaRPr lang="en-US" altLang="ko-KR" b="1" dirty="0" smtClean="0">
              <a:ln>
                <a:solidFill>
                  <a:schemeClr val="bg1">
                    <a:lumMod val="95000"/>
                    <a:alpha val="30000"/>
                  </a:schemeClr>
                </a:solidFill>
              </a:ln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화살표: 원형 45">
            <a:extLst>
              <a:ext uri="{FF2B5EF4-FFF2-40B4-BE49-F238E27FC236}">
                <a16:creationId xmlns:a16="http://schemas.microsoft.com/office/drawing/2014/main" xmlns="" id="{812192B8-F202-418A-8019-5A03F0847297}"/>
              </a:ext>
            </a:extLst>
          </p:cNvPr>
          <p:cNvSpPr/>
          <p:nvPr/>
        </p:nvSpPr>
        <p:spPr>
          <a:xfrm>
            <a:off x="4652534" y="4202136"/>
            <a:ext cx="548846" cy="477257"/>
          </a:xfrm>
          <a:prstGeom prst="circular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화살표: 원형 46">
            <a:extLst>
              <a:ext uri="{FF2B5EF4-FFF2-40B4-BE49-F238E27FC236}">
                <a16:creationId xmlns:a16="http://schemas.microsoft.com/office/drawing/2014/main" xmlns="" id="{847BC42F-3671-4D1E-AADA-BD67AE61FF5E}"/>
              </a:ext>
            </a:extLst>
          </p:cNvPr>
          <p:cNvSpPr/>
          <p:nvPr/>
        </p:nvSpPr>
        <p:spPr>
          <a:xfrm rot="10800000">
            <a:off x="4652534" y="4385696"/>
            <a:ext cx="548846" cy="477257"/>
          </a:xfrm>
          <a:prstGeom prst="circular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자유형: 도형 49">
            <a:extLst>
              <a:ext uri="{FF2B5EF4-FFF2-40B4-BE49-F238E27FC236}">
                <a16:creationId xmlns:a16="http://schemas.microsoft.com/office/drawing/2014/main" xmlns="" id="{69ABD85B-0D4F-478E-A415-F6855D15168F}"/>
              </a:ext>
            </a:extLst>
          </p:cNvPr>
          <p:cNvSpPr/>
          <p:nvPr/>
        </p:nvSpPr>
        <p:spPr>
          <a:xfrm>
            <a:off x="6330820" y="2573090"/>
            <a:ext cx="2294588" cy="287999"/>
          </a:xfrm>
          <a:custGeom>
            <a:avLst/>
            <a:gdLst>
              <a:gd name="connsiteX0" fmla="*/ 0 w 2606352"/>
              <a:gd name="connsiteY0" fmla="*/ 0 h 550835"/>
              <a:gd name="connsiteX1" fmla="*/ 2606352 w 2606352"/>
              <a:gd name="connsiteY1" fmla="*/ 0 h 550835"/>
              <a:gd name="connsiteX2" fmla="*/ 2606352 w 2606352"/>
              <a:gd name="connsiteY2" fmla="*/ 550835 h 550835"/>
              <a:gd name="connsiteX3" fmla="*/ 0 w 2606352"/>
              <a:gd name="connsiteY3" fmla="*/ 550835 h 550835"/>
              <a:gd name="connsiteX4" fmla="*/ 0 w 2606352"/>
              <a:gd name="connsiteY4" fmla="*/ 0 h 550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352" h="550835">
                <a:moveTo>
                  <a:pt x="0" y="0"/>
                </a:moveTo>
                <a:lnTo>
                  <a:pt x="2606352" y="0"/>
                </a:lnTo>
                <a:lnTo>
                  <a:pt x="2606352" y="550835"/>
                </a:lnTo>
                <a:lnTo>
                  <a:pt x="0" y="5508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2700" rIns="19050" bIns="12700" numCol="1" spcCol="1270" anchor="ctr" anchorCtr="0">
            <a:noAutofit/>
          </a:bodyPr>
          <a:lstStyle/>
          <a:p>
            <a:pPr marL="0" lvl="0" indent="0" algn="l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lang="en-US" altLang="ko-KR" sz="1200" b="1" kern="1200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 </a:t>
            </a:r>
            <a:r>
              <a:rPr lang="ko-KR" altLang="en-US" sz="1200" b="1" kern="12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국내외 영업망 보유</a:t>
            </a:r>
            <a:endParaRPr lang="ko-KR" altLang="en-US" sz="1200" b="1" kern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자유형: 도형 50">
            <a:extLst>
              <a:ext uri="{FF2B5EF4-FFF2-40B4-BE49-F238E27FC236}">
                <a16:creationId xmlns:a16="http://schemas.microsoft.com/office/drawing/2014/main" xmlns="" id="{94AF8B7E-E829-413D-80C1-DA4031894955}"/>
              </a:ext>
            </a:extLst>
          </p:cNvPr>
          <p:cNvSpPr/>
          <p:nvPr/>
        </p:nvSpPr>
        <p:spPr>
          <a:xfrm>
            <a:off x="1387713" y="5305283"/>
            <a:ext cx="2027488" cy="343083"/>
          </a:xfrm>
          <a:custGeom>
            <a:avLst/>
            <a:gdLst>
              <a:gd name="connsiteX0" fmla="*/ 0 w 2606352"/>
              <a:gd name="connsiteY0" fmla="*/ 0 h 550835"/>
              <a:gd name="connsiteX1" fmla="*/ 2606352 w 2606352"/>
              <a:gd name="connsiteY1" fmla="*/ 0 h 550835"/>
              <a:gd name="connsiteX2" fmla="*/ 2606352 w 2606352"/>
              <a:gd name="connsiteY2" fmla="*/ 550835 h 550835"/>
              <a:gd name="connsiteX3" fmla="*/ 0 w 2606352"/>
              <a:gd name="connsiteY3" fmla="*/ 550835 h 550835"/>
              <a:gd name="connsiteX4" fmla="*/ 0 w 2606352"/>
              <a:gd name="connsiteY4" fmla="*/ 0 h 550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352" h="550835">
                <a:moveTo>
                  <a:pt x="0" y="0"/>
                </a:moveTo>
                <a:lnTo>
                  <a:pt x="2606352" y="0"/>
                </a:lnTo>
                <a:lnTo>
                  <a:pt x="2606352" y="550835"/>
                </a:lnTo>
                <a:lnTo>
                  <a:pt x="0" y="5508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2700" rIns="19050" bIns="12700" numCol="1" spcCol="1270" anchor="ctr" anchorCtr="0">
            <a:noAutofit/>
          </a:bodyPr>
          <a:lstStyle/>
          <a:p>
            <a:pPr marL="0" lvl="0" indent="0" algn="l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lang="en-US" altLang="ko-KR" sz="1200" b="1" kern="1200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 </a:t>
            </a:r>
            <a:r>
              <a:rPr lang="ko-KR" altLang="en-US" sz="1200" b="1" kern="12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제품 품질 유지 노하우</a:t>
            </a:r>
            <a:endParaRPr lang="ko-KR" altLang="en-US" sz="1200" b="1" kern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자유형: 도형 51">
            <a:extLst>
              <a:ext uri="{FF2B5EF4-FFF2-40B4-BE49-F238E27FC236}">
                <a16:creationId xmlns:a16="http://schemas.microsoft.com/office/drawing/2014/main" xmlns="" id="{0B818450-2936-41B2-A8AB-9859A468B7C3}"/>
              </a:ext>
            </a:extLst>
          </p:cNvPr>
          <p:cNvSpPr/>
          <p:nvPr/>
        </p:nvSpPr>
        <p:spPr>
          <a:xfrm>
            <a:off x="6369035" y="5286132"/>
            <a:ext cx="1824325" cy="362234"/>
          </a:xfrm>
          <a:custGeom>
            <a:avLst/>
            <a:gdLst>
              <a:gd name="connsiteX0" fmla="*/ 0 w 2606352"/>
              <a:gd name="connsiteY0" fmla="*/ 0 h 550835"/>
              <a:gd name="connsiteX1" fmla="*/ 2606352 w 2606352"/>
              <a:gd name="connsiteY1" fmla="*/ 0 h 550835"/>
              <a:gd name="connsiteX2" fmla="*/ 2606352 w 2606352"/>
              <a:gd name="connsiteY2" fmla="*/ 550835 h 550835"/>
              <a:gd name="connsiteX3" fmla="*/ 0 w 2606352"/>
              <a:gd name="connsiteY3" fmla="*/ 550835 h 550835"/>
              <a:gd name="connsiteX4" fmla="*/ 0 w 2606352"/>
              <a:gd name="connsiteY4" fmla="*/ 0 h 550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352" h="550835">
                <a:moveTo>
                  <a:pt x="0" y="0"/>
                </a:moveTo>
                <a:lnTo>
                  <a:pt x="2606352" y="0"/>
                </a:lnTo>
                <a:lnTo>
                  <a:pt x="2606352" y="550835"/>
                </a:lnTo>
                <a:lnTo>
                  <a:pt x="0" y="5508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2700" rIns="19050" bIns="12700" numCol="1" spcCol="1270" anchor="ctr" anchorCtr="0">
            <a:noAutofit/>
          </a:bodyPr>
          <a:lstStyle/>
          <a:p>
            <a:pPr marL="0" lvl="0" indent="0" algn="l" defTabSz="444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4</a:t>
            </a:r>
            <a:r>
              <a:rPr lang="en-US" altLang="ko-KR" sz="1200" b="1" kern="1200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 </a:t>
            </a:r>
            <a:r>
              <a:rPr lang="ko-KR" altLang="en-US" sz="1200" b="1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자체 제조 인프라 보유</a:t>
            </a:r>
            <a:endParaRPr lang="ko-KR" altLang="en-US" sz="1200" b="1" kern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모서리가 둥근 직사각형 35">
            <a:extLst>
              <a:ext uri="{FF2B5EF4-FFF2-40B4-BE49-F238E27FC236}">
                <a16:creationId xmlns:a16="http://schemas.microsoft.com/office/drawing/2014/main" xmlns="" id="{93AE2DCE-2261-4CCA-AF4A-A7F176322EF6}"/>
              </a:ext>
            </a:extLst>
          </p:cNvPr>
          <p:cNvSpPr/>
          <p:nvPr/>
        </p:nvSpPr>
        <p:spPr>
          <a:xfrm>
            <a:off x="1387713" y="3026218"/>
            <a:ext cx="2424336" cy="481929"/>
          </a:xfrm>
          <a:prstGeom prst="roundRect">
            <a:avLst>
              <a:gd name="adj" fmla="val 362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자체 보유한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IT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기술과 접목하여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트렌드에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부합하는 차별화 제품 개발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모서리가 둥근 직사각형 35">
            <a:extLst>
              <a:ext uri="{FF2B5EF4-FFF2-40B4-BE49-F238E27FC236}">
                <a16:creationId xmlns:a16="http://schemas.microsoft.com/office/drawing/2014/main" xmlns="" id="{8CC190CC-1CD3-43C3-A446-532FF3371A7D}"/>
              </a:ext>
            </a:extLst>
          </p:cNvPr>
          <p:cNvSpPr/>
          <p:nvPr/>
        </p:nvSpPr>
        <p:spPr>
          <a:xfrm>
            <a:off x="6143053" y="2808815"/>
            <a:ext cx="2427642" cy="908217"/>
          </a:xfrm>
          <a:prstGeom prst="roundRect">
            <a:avLst>
              <a:gd name="adj" fmla="val 362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 법인 및 지사를 통한 시장 진출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일본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홍콩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35">
            <a:extLst>
              <a:ext uri="{FF2B5EF4-FFF2-40B4-BE49-F238E27FC236}">
                <a16:creationId xmlns:a16="http://schemas.microsoft.com/office/drawing/2014/main" xmlns="" id="{02CC0E9E-A3DC-492F-98C4-01B79758698A}"/>
              </a:ext>
            </a:extLst>
          </p:cNvPr>
          <p:cNvSpPr/>
          <p:nvPr/>
        </p:nvSpPr>
        <p:spPr>
          <a:xfrm>
            <a:off x="1356198" y="5847058"/>
            <a:ext cx="2606354" cy="481929"/>
          </a:xfrm>
          <a:prstGeom prst="roundRect">
            <a:avLst>
              <a:gd name="adj" fmla="val 362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반도체 기술을 접목한 품질 관리 프로세스 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부품 및 완제품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생산 경험 풍부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모서리가 둥근 직사각형 35">
            <a:extLst>
              <a:ext uri="{FF2B5EF4-FFF2-40B4-BE49-F238E27FC236}">
                <a16:creationId xmlns:a16="http://schemas.microsoft.com/office/drawing/2014/main" xmlns="" id="{5A85CC00-4E1A-4556-B7E8-6C3F5640B393}"/>
              </a:ext>
            </a:extLst>
          </p:cNvPr>
          <p:cNvSpPr/>
          <p:nvPr/>
        </p:nvSpPr>
        <p:spPr>
          <a:xfrm>
            <a:off x="6394429" y="5761395"/>
            <a:ext cx="2162834" cy="481929"/>
          </a:xfrm>
          <a:prstGeom prst="roundRect">
            <a:avLst>
              <a:gd name="adj" fmla="val 362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자체 제조 인프라 보유를 통한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원가 경쟁력 확보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9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사업분야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85313" y="2126621"/>
            <a:ext cx="8568267" cy="3894667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721416" y="1237146"/>
            <a:ext cx="3841978" cy="369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ko-KR" altLang="en-US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다양한 </a:t>
            </a:r>
            <a:r>
              <a:rPr lang="ko-KR" altLang="en-US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제품 </a:t>
            </a:r>
            <a:r>
              <a:rPr lang="ko-KR" altLang="en-US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포트폴리오 확보</a:t>
            </a:r>
            <a:endParaRPr lang="en-US" altLang="ko-KR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509284" y="3106001"/>
            <a:ext cx="1125393" cy="917824"/>
            <a:chOff x="745188" y="2962495"/>
            <a:chExt cx="1171895" cy="955749"/>
          </a:xfrm>
        </p:grpSpPr>
        <p:pic>
          <p:nvPicPr>
            <p:cNvPr id="24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84431">
              <a:off x="745188" y="3283331"/>
              <a:ext cx="544789" cy="46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84431">
              <a:off x="1193624" y="2962495"/>
              <a:ext cx="544789" cy="46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84431">
              <a:off x="1406809" y="3479098"/>
              <a:ext cx="510274" cy="439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>
            <a:off x="5169024" y="2497016"/>
            <a:ext cx="1728192" cy="307777"/>
          </a:xfrm>
          <a:prstGeom prst="rect">
            <a:avLst/>
          </a:prstGeom>
          <a:solidFill>
            <a:srgbClr val="FCEDB6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 smtClean="0"/>
              <a:t>IC Solution</a:t>
            </a:r>
            <a:endParaRPr lang="ko-KR" altLang="en-US" sz="1400" dirty="0"/>
          </a:p>
        </p:txBody>
      </p:sp>
      <p:sp>
        <p:nvSpPr>
          <p:cNvPr id="28" name="TextBox 26"/>
          <p:cNvSpPr txBox="1"/>
          <p:nvPr/>
        </p:nvSpPr>
        <p:spPr>
          <a:xfrm>
            <a:off x="7208549" y="5763090"/>
            <a:ext cx="1901624" cy="261610"/>
          </a:xfrm>
          <a:prstGeom prst="rect">
            <a:avLst/>
          </a:prstGeom>
          <a:noFill/>
          <a:ln cmpd="sng">
            <a:noFill/>
            <a:prstDash val="dash"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100" dirty="0"/>
              <a:t>Speaker Solution</a:t>
            </a:r>
            <a:endParaRPr lang="ko-KR" altLang="en-US" sz="1100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1" t="52670" r="5673" b="11832"/>
          <a:stretch>
            <a:fillRect/>
          </a:stretch>
        </p:blipFill>
        <p:spPr bwMode="auto">
          <a:xfrm>
            <a:off x="7634218" y="5093012"/>
            <a:ext cx="971844" cy="53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15"/>
          <a:stretch/>
        </p:blipFill>
        <p:spPr bwMode="auto">
          <a:xfrm>
            <a:off x="7721840" y="4267256"/>
            <a:ext cx="530118" cy="61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552" y="3106001"/>
            <a:ext cx="1090695" cy="74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26"/>
          <p:cNvSpPr txBox="1"/>
          <p:nvPr/>
        </p:nvSpPr>
        <p:spPr>
          <a:xfrm>
            <a:off x="7274103" y="3895738"/>
            <a:ext cx="1901624" cy="261610"/>
          </a:xfrm>
          <a:prstGeom prst="rect">
            <a:avLst/>
          </a:prstGeom>
          <a:noFill/>
          <a:ln cmpd="sng">
            <a:noFill/>
            <a:prstDash val="dash"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100" dirty="0">
                <a:solidFill>
                  <a:prstClr val="black"/>
                </a:solidFill>
                <a:latin typeface="+mn-ea"/>
                <a:cs typeface="Tahoma" pitchFamily="34" charset="0"/>
              </a:rPr>
              <a:t>Acoustic Vibration</a:t>
            </a:r>
            <a:endParaRPr lang="ko-KR" altLang="en-US" sz="1100" dirty="0"/>
          </a:p>
        </p:txBody>
      </p:sp>
      <p:pic>
        <p:nvPicPr>
          <p:cNvPr id="44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065" y="4651706"/>
            <a:ext cx="1131654" cy="137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타원 44"/>
          <p:cNvSpPr/>
          <p:nvPr/>
        </p:nvSpPr>
        <p:spPr>
          <a:xfrm>
            <a:off x="6211221" y="4606206"/>
            <a:ext cx="475860" cy="47586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꺾인 연결선 45"/>
          <p:cNvCxnSpPr/>
          <p:nvPr/>
        </p:nvCxnSpPr>
        <p:spPr>
          <a:xfrm flipV="1">
            <a:off x="6687081" y="4588384"/>
            <a:ext cx="947137" cy="216417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322976" y="2497016"/>
            <a:ext cx="1728192" cy="307777"/>
          </a:xfrm>
          <a:prstGeom prst="rect">
            <a:avLst/>
          </a:prstGeom>
          <a:solidFill>
            <a:srgbClr val="FCEDB6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solidFill>
                  <a:prstClr val="black"/>
                </a:solidFill>
                <a:cs typeface="Tahoma" pitchFamily="34" charset="0"/>
              </a:rPr>
              <a:t>Acoustic</a:t>
            </a:r>
            <a:endParaRPr lang="ko-KR" altLang="en-US" sz="1400" dirty="0"/>
          </a:p>
        </p:txBody>
      </p:sp>
      <p:grpSp>
        <p:nvGrpSpPr>
          <p:cNvPr id="3" name="그룹 2"/>
          <p:cNvGrpSpPr/>
          <p:nvPr/>
        </p:nvGrpSpPr>
        <p:grpSpPr>
          <a:xfrm>
            <a:off x="1026824" y="2463351"/>
            <a:ext cx="1699226" cy="2874852"/>
            <a:chOff x="7321875" y="2370686"/>
            <a:chExt cx="1699226" cy="2874852"/>
          </a:xfrm>
        </p:grpSpPr>
        <p:pic>
          <p:nvPicPr>
            <p:cNvPr id="43" name="Picture 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8281" y="3098352"/>
              <a:ext cx="1050665" cy="121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Box 26"/>
            <p:cNvSpPr txBox="1"/>
            <p:nvPr/>
          </p:nvSpPr>
          <p:spPr>
            <a:xfrm>
              <a:off x="7321875" y="2370686"/>
              <a:ext cx="1673999" cy="307777"/>
            </a:xfrm>
            <a:prstGeom prst="rect">
              <a:avLst/>
            </a:prstGeom>
            <a:solidFill>
              <a:srgbClr val="FCEDB6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400" dirty="0" smtClean="0"/>
                <a:t>E-Cigarette</a:t>
              </a:r>
              <a:endParaRPr lang="en-US" altLang="ko-KR" sz="1400" dirty="0"/>
            </a:p>
          </p:txBody>
        </p:sp>
        <p:pic>
          <p:nvPicPr>
            <p:cNvPr id="50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1875" y="4568574"/>
              <a:ext cx="1699226" cy="67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그룹 3"/>
          <p:cNvGrpSpPr/>
          <p:nvPr/>
        </p:nvGrpSpPr>
        <p:grpSpPr>
          <a:xfrm>
            <a:off x="3080792" y="2497058"/>
            <a:ext cx="1673999" cy="3461751"/>
            <a:chOff x="5222117" y="2366358"/>
            <a:chExt cx="1673999" cy="3461751"/>
          </a:xfrm>
        </p:grpSpPr>
        <p:sp>
          <p:nvSpPr>
            <p:cNvPr id="37" name="TextBox 26"/>
            <p:cNvSpPr txBox="1"/>
            <p:nvPr/>
          </p:nvSpPr>
          <p:spPr>
            <a:xfrm>
              <a:off x="5222117" y="2366358"/>
              <a:ext cx="1673999" cy="307777"/>
            </a:xfrm>
            <a:prstGeom prst="rect">
              <a:avLst/>
            </a:prstGeom>
            <a:solidFill>
              <a:srgbClr val="FCEDB6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400" dirty="0"/>
                <a:t>Health </a:t>
              </a:r>
              <a:r>
                <a:rPr lang="en-US" altLang="ko-KR" sz="1400" dirty="0" smtClean="0"/>
                <a:t>care</a:t>
              </a:r>
              <a:endParaRPr lang="ko-KR" altLang="en-US" sz="1400" dirty="0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9021" y="3678152"/>
              <a:ext cx="750664" cy="697076"/>
            </a:xfrm>
            <a:prstGeom prst="rect">
              <a:avLst/>
            </a:prstGeom>
          </p:spPr>
        </p:pic>
        <p:pic>
          <p:nvPicPr>
            <p:cNvPr id="39" name="Picture 18" descr="C:\Users\psy\Documents\Optrontec\Aqua peel for home_ open (12-Jan-2018).png">
              <a:extLst>
                <a:ext uri="{FF2B5EF4-FFF2-40B4-BE49-F238E27FC236}">
                  <a16:creationId xmlns:a16="http://schemas.microsoft.com/office/drawing/2014/main" xmlns="" id="{32612133-02E2-4C0B-A13A-8F5BE059F3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11" t="9937" r="23023" b="3665"/>
            <a:stretch/>
          </p:blipFill>
          <p:spPr bwMode="auto">
            <a:xfrm>
              <a:off x="5991032" y="3647230"/>
              <a:ext cx="728419" cy="755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그림 74"/>
            <p:cNvPicPr>
              <a:picLocks noChangeAspect="1"/>
            </p:cNvPicPr>
            <p:nvPr/>
          </p:nvPicPr>
          <p:blipFill rotWithShape="1">
            <a:blip r:embed="rId13" cstate="print"/>
            <a:srcRect t="6528" b="5568"/>
            <a:stretch/>
          </p:blipFill>
          <p:spPr>
            <a:xfrm>
              <a:off x="5255778" y="2709547"/>
              <a:ext cx="1610040" cy="1051890"/>
            </a:xfrm>
            <a:prstGeom prst="rect">
              <a:avLst/>
            </a:prstGeom>
            <a:effectLst>
              <a:softEdge rad="127000"/>
            </a:effectLst>
          </p:spPr>
        </p:pic>
        <p:pic>
          <p:nvPicPr>
            <p:cNvPr id="41" name="Picture 3"/>
            <p:cNvPicPr>
              <a:picLocks noChangeAspect="1" noChangeArrowheads="1"/>
            </p:cNvPicPr>
            <p:nvPr/>
          </p:nvPicPr>
          <p:blipFill rotWithShape="1"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0" t="47415" r="56399" b="9799"/>
            <a:stretch/>
          </p:blipFill>
          <p:spPr bwMode="auto">
            <a:xfrm>
              <a:off x="5255778" y="4949931"/>
              <a:ext cx="717560" cy="69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6299" y="4769779"/>
              <a:ext cx="473237" cy="1058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096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사업추진방향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-489107" y="1123160"/>
            <a:ext cx="8715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eaLnBrk="0" latinLnBrk="0" hangingPunct="0">
              <a:buSzPct val="75000"/>
              <a:buFont typeface="Wingdings" panose="05000000000000000000" pitchFamily="2" charset="2"/>
              <a:buChar char="§"/>
            </a:pPr>
            <a:r>
              <a:rPr kumimoji="0" lang="en-US" altLang="ko-K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Business</a:t>
            </a:r>
            <a:r>
              <a:rPr kumimoji="0"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Synergy </a:t>
            </a:r>
            <a:r>
              <a:rPr kumimoji="0"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확대</a:t>
            </a:r>
            <a:r>
              <a:rPr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견고딕" pitchFamily="18" charset="-127"/>
                <a:ea typeface="HY견고딕" pitchFamily="18" charset="-127"/>
              </a:rPr>
              <a:t>를 통한 차세대 시장 선점</a:t>
            </a:r>
            <a:endParaRPr kumimoji="0" lang="ko-KR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Line 4"/>
          <p:cNvSpPr>
            <a:spLocks noChangeShapeType="1"/>
          </p:cNvSpPr>
          <p:nvPr/>
        </p:nvSpPr>
        <p:spPr bwMode="auto">
          <a:xfrm flipV="1">
            <a:off x="1154211" y="1857364"/>
            <a:ext cx="7262739" cy="4158092"/>
          </a:xfrm>
          <a:prstGeom prst="line">
            <a:avLst/>
          </a:prstGeom>
          <a:noFill/>
          <a:ln w="127000">
            <a:solidFill>
              <a:srgbClr val="FF6600"/>
            </a:solidFill>
            <a:round/>
            <a:headEnd/>
            <a:tailEnd type="triangle" w="sm" len="lg"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24" name="Line 13"/>
          <p:cNvSpPr>
            <a:spLocks noChangeShapeType="1"/>
          </p:cNvSpPr>
          <p:nvPr/>
        </p:nvSpPr>
        <p:spPr bwMode="auto">
          <a:xfrm flipH="1">
            <a:off x="4627884" y="3513463"/>
            <a:ext cx="572" cy="2597224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 flipV="1">
            <a:off x="1095461" y="1781657"/>
            <a:ext cx="0" cy="42989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sm" len="lg"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 rot="5400000">
            <a:off x="-527058" y="3112578"/>
            <a:ext cx="2857520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latinLnBrk="0" hangingPunct="0">
              <a:buSzPct val="75000"/>
              <a:buFont typeface="Wingdings" pitchFamily="2" charset="2"/>
              <a:buNone/>
            </a:pPr>
            <a:r>
              <a:rPr kumimoji="0" lang="en-US" altLang="ko-KR" sz="1600" b="1" dirty="0" smtClean="0">
                <a:solidFill>
                  <a:srgbClr val="000000"/>
                </a:solidFill>
                <a:latin typeface="+mn-ea"/>
              </a:rPr>
              <a:t>Company Value</a:t>
            </a:r>
            <a:endParaRPr kumimoji="0" lang="en-US" altLang="ko-KR" sz="16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733337" y="4733691"/>
            <a:ext cx="2841406" cy="1200329"/>
          </a:xfrm>
          <a:prstGeom prst="rect">
            <a:avLst/>
          </a:prstGeom>
          <a:solidFill>
            <a:srgbClr val="FFFFFF"/>
          </a:solidFill>
          <a:ln w="2857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"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성장기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성장기반 확보</a:t>
            </a:r>
            <a:endParaRPr lang="en-US" altLang="ko-KR" sz="1200" b="1" dirty="0" smtClean="0">
              <a:solidFill>
                <a:srgbClr val="FF0000"/>
              </a:solidFill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+mn-ea"/>
              </a:rPr>
              <a:t>중국 및 일본시장 거점 확보</a:t>
            </a:r>
            <a:endParaRPr lang="en-US" altLang="ko-KR" sz="1200" dirty="0" smtClean="0">
              <a:solidFill>
                <a:srgbClr val="000000"/>
              </a:solidFill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200" dirty="0" smtClean="0">
                <a:latin typeface="+mn-ea"/>
              </a:rPr>
              <a:t> Acoustic </a:t>
            </a:r>
            <a:r>
              <a:rPr lang="en-US" altLang="ko-KR" sz="1200" dirty="0">
                <a:latin typeface="+mn-ea"/>
              </a:rPr>
              <a:t>Vibrator </a:t>
            </a:r>
            <a:r>
              <a:rPr lang="ko-KR" altLang="en-US" sz="1200" dirty="0">
                <a:latin typeface="+mn-ea"/>
              </a:rPr>
              <a:t>기반 기술 </a:t>
            </a:r>
            <a:r>
              <a:rPr lang="ko-KR" altLang="en-US" sz="1200" dirty="0" smtClean="0">
                <a:latin typeface="+mn-ea"/>
              </a:rPr>
              <a:t>확보</a:t>
            </a:r>
            <a:endParaRPr lang="en-US" altLang="ko-KR" sz="1200" dirty="0" smtClea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5404210" y="2065368"/>
            <a:ext cx="4085294" cy="1200329"/>
          </a:xfrm>
          <a:prstGeom prst="rect">
            <a:avLst/>
          </a:prstGeom>
          <a:solidFill>
            <a:srgbClr val="FFFFFF"/>
          </a:solidFill>
          <a:ln w="2857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">
              <a:lnSpc>
                <a:spcPct val="200000"/>
              </a:lnSpc>
            </a:pP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확장기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완제품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Portfolio</a:t>
            </a: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 smtClean="0">
                <a:latin typeface="+mn-ea"/>
              </a:rPr>
              <a:t> </a:t>
            </a:r>
            <a:r>
              <a:rPr lang="en-US" altLang="ko-KR" sz="1200" b="1" dirty="0">
                <a:latin typeface="+mn-ea"/>
              </a:rPr>
              <a:t>E-Cigarette </a:t>
            </a:r>
            <a:r>
              <a:rPr lang="ko-KR" altLang="en-US" sz="1200" b="1" dirty="0" smtClean="0">
                <a:latin typeface="+mn-ea"/>
              </a:rPr>
              <a:t>사업다각화 </a:t>
            </a:r>
            <a:endParaRPr lang="en-US" altLang="ko-KR" sz="1200" b="1" dirty="0"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화장품 연계한 다양한</a:t>
            </a:r>
            <a:r>
              <a:rPr lang="en-US" altLang="ko-KR" sz="1200" dirty="0" smtClean="0">
                <a:latin typeface="+mn-ea"/>
              </a:rPr>
              <a:t> Healthcare </a:t>
            </a:r>
            <a:r>
              <a:rPr lang="ko-KR" altLang="en-US" sz="1200" dirty="0" smtClean="0">
                <a:latin typeface="+mn-ea"/>
              </a:rPr>
              <a:t>제품 출시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V="1">
            <a:off x="1095461" y="6088545"/>
            <a:ext cx="7578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sm" len="lg"/>
          </a:ln>
          <a:effectLst/>
        </p:spPr>
        <p:txBody>
          <a:bodyPr/>
          <a:lstStyle/>
          <a:p>
            <a:endParaRPr lang="ko-KR" altLang="en-US" sz="14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0" name="Text Box 20"/>
          <p:cNvSpPr txBox="1">
            <a:spLocks noChangeArrowheads="1"/>
          </p:cNvSpPr>
          <p:nvPr/>
        </p:nvSpPr>
        <p:spPr bwMode="auto">
          <a:xfrm>
            <a:off x="5759632" y="1621025"/>
            <a:ext cx="3847528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latinLnBrk="0" hangingPunct="0">
              <a:buSzPct val="75000"/>
              <a:buFont typeface="Wingdings" pitchFamily="2" charset="2"/>
              <a:buNone/>
            </a:pPr>
            <a:r>
              <a:rPr kumimoji="0" lang="en-US" altLang="ko-KR" sz="1600" b="1" dirty="0" smtClean="0">
                <a:solidFill>
                  <a:srgbClr val="1C0ED8"/>
                </a:solidFill>
                <a:latin typeface="+mn-ea"/>
              </a:rPr>
              <a:t>2020</a:t>
            </a:r>
            <a:r>
              <a:rPr kumimoji="0" lang="ko-KR" altLang="en-US" sz="1600" b="1" dirty="0" smtClean="0">
                <a:solidFill>
                  <a:srgbClr val="1C0ED8"/>
                </a:solidFill>
                <a:latin typeface="+mn-ea"/>
              </a:rPr>
              <a:t>년 매출 </a:t>
            </a:r>
            <a:r>
              <a:rPr kumimoji="0" lang="en-US" altLang="ko-KR" sz="1600" b="1" dirty="0" smtClean="0">
                <a:solidFill>
                  <a:srgbClr val="1C0ED8"/>
                </a:solidFill>
                <a:latin typeface="+mn-ea"/>
              </a:rPr>
              <a:t>3,</a:t>
            </a:r>
            <a:r>
              <a:rPr lang="en-US" altLang="ko-KR" sz="1600" b="1" dirty="0" smtClean="0">
                <a:solidFill>
                  <a:srgbClr val="1C0ED8"/>
                </a:solidFill>
                <a:latin typeface="+mn-ea"/>
              </a:rPr>
              <a:t>000</a:t>
            </a:r>
            <a:r>
              <a:rPr lang="ko-KR" altLang="en-US" sz="1600" b="1" dirty="0" smtClean="0">
                <a:solidFill>
                  <a:srgbClr val="1C0ED8"/>
                </a:solidFill>
                <a:latin typeface="+mn-ea"/>
              </a:rPr>
              <a:t>억 </a:t>
            </a:r>
            <a:r>
              <a:rPr lang="en-US" altLang="ko-KR" sz="1600" b="1" dirty="0" smtClean="0">
                <a:solidFill>
                  <a:srgbClr val="1C0ED8"/>
                </a:solidFill>
                <a:latin typeface="+mn-ea"/>
              </a:rPr>
              <a:t>/ GM 150</a:t>
            </a:r>
            <a:r>
              <a:rPr lang="ko-KR" altLang="en-US" sz="1600" b="1" dirty="0" smtClean="0">
                <a:solidFill>
                  <a:srgbClr val="1C0ED8"/>
                </a:solidFill>
                <a:latin typeface="+mn-ea"/>
              </a:rPr>
              <a:t>억 달성</a:t>
            </a:r>
            <a:endParaRPr kumimoji="0" lang="en-US" altLang="ko-KR" sz="1600" b="1" dirty="0" smtClean="0">
              <a:solidFill>
                <a:srgbClr val="1C0ED8"/>
              </a:solidFill>
              <a:latin typeface="+mn-ea"/>
            </a:endParaRP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2252192" y="6159983"/>
            <a:ext cx="1000132" cy="2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138" tIns="41275" rIns="84138" bIns="41275">
            <a:spAutoFit/>
          </a:bodyPr>
          <a:lstStyle/>
          <a:p>
            <a:pPr algn="ctr" defTabSz="788988" eaLnBrk="0" latinLnBrk="0" hangingPunct="0"/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~ </a:t>
            </a:r>
            <a:r>
              <a:rPr kumimoji="0"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2018</a:t>
            </a:r>
            <a:endParaRPr kumimoji="0"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100064" y="4725144"/>
            <a:ext cx="756592" cy="12088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Step 1</a:t>
            </a: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700464" y="2060848"/>
            <a:ext cx="750638" cy="120475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Step 3</a:t>
            </a: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060504" y="6152783"/>
            <a:ext cx="1000132" cy="2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138" tIns="41275" rIns="84138" bIns="41275">
            <a:spAutoFit/>
          </a:bodyPr>
          <a:lstStyle/>
          <a:p>
            <a:pPr algn="ctr" defTabSz="788988" eaLnBrk="0" latinLnBrk="0" hangingPunct="0"/>
            <a:r>
              <a:rPr kumimoji="0"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~ 2019</a:t>
            </a:r>
            <a:endParaRPr kumimoji="0"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Line 13"/>
          <p:cNvSpPr>
            <a:spLocks noChangeShapeType="1"/>
          </p:cNvSpPr>
          <p:nvPr/>
        </p:nvSpPr>
        <p:spPr bwMode="auto">
          <a:xfrm flipH="1">
            <a:off x="6566544" y="3491150"/>
            <a:ext cx="572" cy="2597224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3083801" y="3368852"/>
            <a:ext cx="3522708" cy="120032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prstMaterial="legacyMatte">
            <a:bevelT w="0" h="0" prst="angle"/>
            <a:bevelB w="0" h="0" prst="angle"/>
          </a:sp3d>
        </p:spPr>
        <p:txBody>
          <a:bodyPr wrap="square" anchor="ctr">
            <a:spAutoFit/>
            <a:flatTx/>
          </a:bodyPr>
          <a:lstStyle/>
          <a:p>
            <a:pPr marL="85725">
              <a:lnSpc>
                <a:spcPct val="200000"/>
              </a:lnSpc>
            </a:pP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도약기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新 성장동력 확보</a:t>
            </a:r>
            <a:endParaRPr lang="en-US" altLang="ko-KR" sz="1200" b="1" dirty="0" smtClean="0">
              <a:solidFill>
                <a:srgbClr val="FF0000"/>
              </a:solidFill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 smtClean="0">
                <a:latin typeface="+mn-ea"/>
              </a:rPr>
              <a:t> </a:t>
            </a:r>
            <a:r>
              <a:rPr lang="en-US" altLang="ko-KR" sz="1200" b="1" dirty="0" smtClean="0">
                <a:latin typeface="+mn-ea"/>
              </a:rPr>
              <a:t>E-Cigarette </a:t>
            </a:r>
            <a:r>
              <a:rPr lang="ko-KR" altLang="en-US" sz="1200" b="1" dirty="0">
                <a:latin typeface="+mn-ea"/>
              </a:rPr>
              <a:t>기술 확보 및 사업 </a:t>
            </a:r>
            <a:r>
              <a:rPr lang="ko-KR" altLang="en-US" sz="1200" b="1" dirty="0" smtClean="0">
                <a:latin typeface="+mn-ea"/>
              </a:rPr>
              <a:t>진출</a:t>
            </a:r>
            <a:endParaRPr lang="en-US" altLang="ko-KR" sz="1200" b="1" dirty="0" smtClean="0"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화장품 사업진출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396048" y="3356992"/>
            <a:ext cx="756592" cy="121218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Step 2</a:t>
            </a: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7228724" y="6165304"/>
            <a:ext cx="1000132" cy="2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138" tIns="41275" rIns="84138" bIns="41275">
            <a:spAutoFit/>
          </a:bodyPr>
          <a:lstStyle/>
          <a:p>
            <a:pPr algn="ctr" defTabSz="788988" eaLnBrk="0" latinLnBrk="0" hangingPunct="0"/>
            <a:r>
              <a:rPr kumimoji="0"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2020 ~</a:t>
            </a:r>
            <a:endParaRPr kumimoji="0"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999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사업추진방향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5" name="직선 화살표 연결선 42"/>
          <p:cNvCxnSpPr>
            <a:cxnSpLocks noChangeShapeType="1"/>
          </p:cNvCxnSpPr>
          <p:nvPr/>
        </p:nvCxnSpPr>
        <p:spPr bwMode="auto">
          <a:xfrm>
            <a:off x="2768539" y="5027046"/>
            <a:ext cx="4024873" cy="0"/>
          </a:xfrm>
          <a:prstGeom prst="straightConnector1">
            <a:avLst/>
          </a:prstGeom>
          <a:noFill/>
          <a:ln w="38100" algn="ctr">
            <a:solidFill>
              <a:srgbClr val="C00000">
                <a:alpha val="2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직선 화살표 연결선 181"/>
          <p:cNvCxnSpPr>
            <a:cxnSpLocks noChangeShapeType="1"/>
          </p:cNvCxnSpPr>
          <p:nvPr/>
        </p:nvCxnSpPr>
        <p:spPr bwMode="auto">
          <a:xfrm>
            <a:off x="5081814" y="5027046"/>
            <a:ext cx="2049514" cy="0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직선 화살표 연결선 44"/>
          <p:cNvCxnSpPr>
            <a:cxnSpLocks noChangeShapeType="1"/>
          </p:cNvCxnSpPr>
          <p:nvPr/>
        </p:nvCxnSpPr>
        <p:spPr bwMode="auto">
          <a:xfrm>
            <a:off x="2768539" y="4513482"/>
            <a:ext cx="3528038" cy="0"/>
          </a:xfrm>
          <a:prstGeom prst="straightConnector1">
            <a:avLst/>
          </a:prstGeom>
          <a:noFill/>
          <a:ln w="38100" algn="ctr">
            <a:solidFill>
              <a:srgbClr val="C00000">
                <a:alpha val="2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직선 화살표 연결선 45"/>
          <p:cNvCxnSpPr>
            <a:cxnSpLocks noChangeShapeType="1"/>
          </p:cNvCxnSpPr>
          <p:nvPr/>
        </p:nvCxnSpPr>
        <p:spPr bwMode="auto">
          <a:xfrm>
            <a:off x="5081814" y="4507385"/>
            <a:ext cx="2049512" cy="1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직선 화살표 연결선 48"/>
          <p:cNvCxnSpPr/>
          <p:nvPr/>
        </p:nvCxnSpPr>
        <p:spPr>
          <a:xfrm>
            <a:off x="2768538" y="3142838"/>
            <a:ext cx="1631027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  <a:alpha val="51000"/>
              </a:schemeClr>
            </a:solidFill>
            <a:prstDash val="solid"/>
            <a:tailEnd type="none"/>
          </a:ln>
          <a:effectLst/>
        </p:spPr>
      </p:cxnSp>
      <p:sp>
        <p:nvSpPr>
          <p:cNvPr id="50" name="모서리가 둥근 직사각형 49"/>
          <p:cNvSpPr/>
          <p:nvPr/>
        </p:nvSpPr>
        <p:spPr>
          <a:xfrm>
            <a:off x="1132493" y="4096942"/>
            <a:ext cx="1348316" cy="1346645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28575" cap="flat" cmpd="sng" algn="ctr">
            <a:solidFill>
              <a:srgbClr val="1C0ED8"/>
            </a:solidFill>
            <a:prstDash val="solid"/>
          </a:ln>
          <a:effectLst/>
        </p:spPr>
        <p:txBody>
          <a:bodyPr lIns="66160" tIns="33080" rIns="66160" bIns="33080" anchor="ctr"/>
          <a:lstStyle/>
          <a:p>
            <a:pPr algn="ctr">
              <a:defRPr/>
            </a:pPr>
            <a:endParaRPr lang="ko-KR" altLang="en-US" sz="1662" ker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83308" y="3789040"/>
            <a:ext cx="1046055" cy="282250"/>
          </a:xfrm>
          <a:prstGeom prst="rect">
            <a:avLst/>
          </a:prstGeom>
          <a:noFill/>
        </p:spPr>
        <p:txBody>
          <a:bodyPr lIns="0" tIns="33080" rIns="0" bIns="33080">
            <a:spAutoFit/>
          </a:bodyPr>
          <a:lstStyle/>
          <a:p>
            <a:pPr algn="ctr">
              <a:defRPr/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신 성장 동력</a:t>
            </a:r>
            <a:endParaRPr lang="ko-KR" altLang="en-US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614991" y="2676273"/>
            <a:ext cx="3506260" cy="251472"/>
          </a:xfrm>
          <a:prstGeom prst="rect">
            <a:avLst/>
          </a:prstGeom>
          <a:noFill/>
        </p:spPr>
        <p:txBody>
          <a:bodyPr lIns="66160" tIns="33080" rIns="66160" bIns="33080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해외시장 거점 구축 및  거래선 다변화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5" name="직선 화살표 연결선 94"/>
          <p:cNvCxnSpPr/>
          <p:nvPr/>
        </p:nvCxnSpPr>
        <p:spPr>
          <a:xfrm flipV="1">
            <a:off x="2768539" y="2587453"/>
            <a:ext cx="4362789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triangle"/>
          </a:ln>
          <a:effectLst/>
        </p:spPr>
      </p:cxnSp>
      <p:sp>
        <p:nvSpPr>
          <p:cNvPr id="96" name="모서리가 둥근 직사각형 95"/>
          <p:cNvSpPr/>
          <p:nvPr/>
        </p:nvSpPr>
        <p:spPr>
          <a:xfrm>
            <a:off x="7303647" y="2205932"/>
            <a:ext cx="1465777" cy="3383308"/>
          </a:xfrm>
          <a:prstGeom prst="roundRect">
            <a:avLst>
              <a:gd name="adj" fmla="val 8389"/>
            </a:avLst>
          </a:prstGeom>
          <a:ln>
            <a:noFill/>
          </a:ln>
          <a:effectLst>
            <a:glow rad="101600">
              <a:schemeClr val="accent1">
                <a:lumMod val="60000"/>
                <a:lumOff val="40000"/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6160" tIns="33080" rIns="66160" bIns="3308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新 성장동력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확보를 통한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제품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Portfolio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 구축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매출 및 손익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1C0ED8"/>
                </a:solidFill>
                <a:latin typeface="HY견고딕" pitchFamily="18" charset="-127"/>
                <a:ea typeface="HY견고딕" pitchFamily="18" charset="-127"/>
              </a:rPr>
              <a:t>극대화 실현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1C0ED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EA75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7" name="모서리가 둥근 직사각형 96"/>
          <p:cNvSpPr/>
          <p:nvPr/>
        </p:nvSpPr>
        <p:spPr bwMode="auto">
          <a:xfrm>
            <a:off x="1215246" y="4868186"/>
            <a:ext cx="1114117" cy="4499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1C0ED8"/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lIns="66160" tIns="33080" rIns="66160" bIns="33080" anchor="ctr"/>
          <a:lstStyle/>
          <a:p>
            <a:pPr algn="ctr">
              <a:defRPr/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C00000"/>
                </a:solidFill>
              </a:rPr>
              <a:t>화장품 </a:t>
            </a: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C00000"/>
                </a:solidFill>
              </a:rPr>
              <a:t>&amp;</a:t>
            </a:r>
          </a:p>
          <a:p>
            <a:pPr algn="ctr">
              <a:defRPr/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C00000"/>
                </a:solidFill>
              </a:rPr>
              <a:t>Health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C00000"/>
                </a:solidFill>
              </a:rPr>
              <a:t>Care</a:t>
            </a:r>
          </a:p>
        </p:txBody>
      </p:sp>
      <p:cxnSp>
        <p:nvCxnSpPr>
          <p:cNvPr id="98" name="직선 화살표 연결선 97"/>
          <p:cNvCxnSpPr/>
          <p:nvPr/>
        </p:nvCxnSpPr>
        <p:spPr>
          <a:xfrm>
            <a:off x="3944551" y="3142838"/>
            <a:ext cx="3186777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triangle"/>
          </a:ln>
          <a:effectLst/>
        </p:spPr>
      </p:cxnSp>
      <p:sp>
        <p:nvSpPr>
          <p:cNvPr id="99" name="모서리가 둥근 직사각형 98"/>
          <p:cNvSpPr/>
          <p:nvPr/>
        </p:nvSpPr>
        <p:spPr>
          <a:xfrm>
            <a:off x="1132493" y="2192659"/>
            <a:ext cx="1348316" cy="1346643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</a:ln>
          <a:effectLst/>
        </p:spPr>
        <p:txBody>
          <a:bodyPr lIns="66160" tIns="33080" rIns="66160" bIns="33080" anchor="ctr"/>
          <a:lstStyle/>
          <a:p>
            <a:pPr algn="ctr">
              <a:defRPr/>
            </a:pPr>
            <a:endParaRPr lang="ko-KR" altLang="en-US" sz="1662" ker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283308" y="1844824"/>
            <a:ext cx="1046055" cy="282250"/>
          </a:xfrm>
          <a:prstGeom prst="rect">
            <a:avLst/>
          </a:prstGeom>
          <a:noFill/>
        </p:spPr>
        <p:txBody>
          <a:bodyPr lIns="0" tIns="33080" rIns="0" bIns="33080">
            <a:spAutoFit/>
          </a:bodyPr>
          <a:lstStyle/>
          <a:p>
            <a:pPr algn="ctr">
              <a:defRPr/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기존사업</a:t>
            </a:r>
            <a:endParaRPr lang="ko-KR" altLang="en-US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1" name="모서리가 둥근 직사각형 100"/>
          <p:cNvSpPr/>
          <p:nvPr/>
        </p:nvSpPr>
        <p:spPr bwMode="auto">
          <a:xfrm>
            <a:off x="1249592" y="2944973"/>
            <a:ext cx="1114117" cy="39526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chemeClr val="bg2">
                <a:lumMod val="75000"/>
              </a:schemeClr>
            </a:solidFill>
            <a:prstDash val="solid"/>
          </a:ln>
          <a:effectLst>
            <a:glow rad="101600">
              <a:schemeClr val="bg2">
                <a:lumMod val="90000"/>
                <a:alpha val="60000"/>
              </a:schemeClr>
            </a:glow>
          </a:effectLst>
        </p:spPr>
        <p:txBody>
          <a:bodyPr lIns="66160" tIns="33080" rIns="66160" bIns="33080" anchor="ctr"/>
          <a:lstStyle/>
          <a:p>
            <a:pPr algn="ctr">
              <a:defRPr/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</a:rPr>
              <a:t>SPEAKER </a:t>
            </a:r>
          </a:p>
          <a:p>
            <a:pPr algn="ctr">
              <a:defRPr/>
            </a:pPr>
            <a:r>
              <a:rPr lang="ko-KR" altLang="en-US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</a:rPr>
              <a:t>음향기기</a:t>
            </a:r>
            <a:endParaRPr lang="ko-KR" altLang="en-US" sz="12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2" name="모서리가 둥근 직사각형 101"/>
          <p:cNvSpPr/>
          <p:nvPr/>
        </p:nvSpPr>
        <p:spPr bwMode="auto">
          <a:xfrm>
            <a:off x="1249592" y="2390055"/>
            <a:ext cx="1114117" cy="39526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chemeClr val="bg2">
                <a:lumMod val="75000"/>
              </a:schemeClr>
            </a:solidFill>
            <a:prstDash val="solid"/>
          </a:ln>
          <a:effectLst>
            <a:glow rad="101600">
              <a:schemeClr val="bg2">
                <a:lumMod val="90000"/>
                <a:alpha val="60000"/>
              </a:schemeClr>
            </a:glow>
          </a:effectLst>
        </p:spPr>
        <p:txBody>
          <a:bodyPr lIns="66160" tIns="33080" rIns="66160" bIns="33080" anchor="ctr"/>
          <a:lstStyle/>
          <a:p>
            <a:pPr algn="ctr"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</a:rPr>
              <a:t>IC</a:t>
            </a:r>
            <a:endParaRPr lang="ko-KR" altLang="en-US" sz="12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3" name="직선 연결선 102"/>
          <p:cNvCxnSpPr/>
          <p:nvPr/>
        </p:nvCxnSpPr>
        <p:spPr bwMode="auto">
          <a:xfrm>
            <a:off x="1132493" y="6036591"/>
            <a:ext cx="7635936" cy="0"/>
          </a:xfrm>
          <a:prstGeom prst="line">
            <a:avLst/>
          </a:prstGeom>
          <a:noFill/>
          <a:ln w="60325" cap="flat" cmpd="sng" algn="ctr">
            <a:solidFill>
              <a:schemeClr val="bg1">
                <a:lumMod val="50000"/>
              </a:schemeClr>
            </a:solidFill>
            <a:prstDash val="solid"/>
            <a:tailEnd type="triangle"/>
          </a:ln>
          <a:effectLst/>
        </p:spPr>
      </p:cxnSp>
      <p:sp>
        <p:nvSpPr>
          <p:cNvPr id="104" name="TextBox 103"/>
          <p:cNvSpPr txBox="1"/>
          <p:nvPr/>
        </p:nvSpPr>
        <p:spPr bwMode="auto">
          <a:xfrm>
            <a:off x="3512840" y="6036591"/>
            <a:ext cx="676315" cy="328218"/>
          </a:xfrm>
          <a:prstGeom prst="rect">
            <a:avLst/>
          </a:prstGeom>
          <a:noFill/>
        </p:spPr>
        <p:txBody>
          <a:bodyPr wrap="none" lIns="99937" tIns="49968" rIns="99937" bIns="49968">
            <a:spAutoFit/>
          </a:bodyPr>
          <a:lstStyle/>
          <a:p>
            <a:pPr>
              <a:defRPr/>
            </a:pPr>
            <a:r>
              <a:rPr lang="en-US" altLang="ko-KR" sz="1477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2A2E88"/>
                </a:solidFill>
                <a:latin typeface="HY견고딕" pitchFamily="18" charset="-127"/>
                <a:ea typeface="HY견고딕" pitchFamily="18" charset="-127"/>
              </a:rPr>
              <a:t>2018</a:t>
            </a:r>
            <a:endParaRPr lang="ko-KR" altLang="en-US" sz="1477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2A2E88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5" name="TextBox 104"/>
          <p:cNvSpPr txBox="1"/>
          <p:nvPr/>
        </p:nvSpPr>
        <p:spPr bwMode="auto">
          <a:xfrm>
            <a:off x="6940981" y="6021288"/>
            <a:ext cx="676315" cy="328218"/>
          </a:xfrm>
          <a:prstGeom prst="rect">
            <a:avLst/>
          </a:prstGeom>
          <a:noFill/>
        </p:spPr>
        <p:txBody>
          <a:bodyPr wrap="none" lIns="99937" tIns="49968" rIns="99937" bIns="49968">
            <a:spAutoFit/>
          </a:bodyPr>
          <a:lstStyle/>
          <a:p>
            <a:pPr>
              <a:defRPr/>
            </a:pPr>
            <a:r>
              <a:rPr lang="en-US" altLang="ko-KR" sz="1477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2020</a:t>
            </a:r>
            <a:endParaRPr lang="ko-KR" altLang="en-US" sz="1477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 bwMode="auto">
          <a:xfrm>
            <a:off x="5364074" y="6036591"/>
            <a:ext cx="678325" cy="328218"/>
          </a:xfrm>
          <a:prstGeom prst="rect">
            <a:avLst/>
          </a:prstGeom>
          <a:noFill/>
        </p:spPr>
        <p:txBody>
          <a:bodyPr wrap="square" lIns="99937" tIns="49968" rIns="99937" bIns="49968">
            <a:spAutoFit/>
          </a:bodyPr>
          <a:lstStyle/>
          <a:p>
            <a:pPr>
              <a:defRPr/>
            </a:pPr>
            <a:r>
              <a:rPr lang="en-US" altLang="ko-KR" sz="1477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2A2E88"/>
                </a:solidFill>
                <a:latin typeface="HY견고딕" pitchFamily="18" charset="-127"/>
                <a:ea typeface="HY견고딕" pitchFamily="18" charset="-127"/>
              </a:rPr>
              <a:t>2019</a:t>
            </a:r>
            <a:endParaRPr lang="ko-KR" altLang="en-US" sz="1477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2A2E88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07" name="그룹 48"/>
          <p:cNvGrpSpPr>
            <a:grpSpLocks/>
          </p:cNvGrpSpPr>
          <p:nvPr/>
        </p:nvGrpSpPr>
        <p:grpSpPr bwMode="auto">
          <a:xfrm>
            <a:off x="5511895" y="5962570"/>
            <a:ext cx="150556" cy="143729"/>
            <a:chOff x="5595942" y="5357826"/>
            <a:chExt cx="142876" cy="136436"/>
          </a:xfrm>
        </p:grpSpPr>
        <p:cxnSp>
          <p:nvCxnSpPr>
            <p:cNvPr id="108" name="직선 연결선 42"/>
            <p:cNvCxnSpPr>
              <a:cxnSpLocks noChangeShapeType="1"/>
            </p:cNvCxnSpPr>
            <p:nvPr/>
          </p:nvCxnSpPr>
          <p:spPr bwMode="auto">
            <a:xfrm>
              <a:off x="5738818" y="5357826"/>
              <a:ext cx="0" cy="136436"/>
            </a:xfrm>
            <a:prstGeom prst="line">
              <a:avLst/>
            </a:prstGeom>
            <a:noFill/>
            <a:ln w="3175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직선 연결선 43"/>
            <p:cNvCxnSpPr>
              <a:cxnSpLocks noChangeShapeType="1"/>
            </p:cNvCxnSpPr>
            <p:nvPr/>
          </p:nvCxnSpPr>
          <p:spPr bwMode="auto">
            <a:xfrm>
              <a:off x="5667380" y="5357826"/>
              <a:ext cx="0" cy="136436"/>
            </a:xfrm>
            <a:prstGeom prst="line">
              <a:avLst/>
            </a:prstGeom>
            <a:noFill/>
            <a:ln w="3175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0" name="직선 연결선 44"/>
            <p:cNvCxnSpPr>
              <a:cxnSpLocks noChangeShapeType="1"/>
            </p:cNvCxnSpPr>
            <p:nvPr/>
          </p:nvCxnSpPr>
          <p:spPr bwMode="auto">
            <a:xfrm>
              <a:off x="5595942" y="5357826"/>
              <a:ext cx="0" cy="136436"/>
            </a:xfrm>
            <a:prstGeom prst="line">
              <a:avLst/>
            </a:prstGeom>
            <a:noFill/>
            <a:ln w="3175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1" name="그룹 41"/>
          <p:cNvGrpSpPr>
            <a:grpSpLocks/>
          </p:cNvGrpSpPr>
          <p:nvPr/>
        </p:nvGrpSpPr>
        <p:grpSpPr bwMode="auto">
          <a:xfrm>
            <a:off x="1855048" y="5962570"/>
            <a:ext cx="150556" cy="143729"/>
            <a:chOff x="2146299" y="5357826"/>
            <a:chExt cx="142876" cy="136436"/>
          </a:xfrm>
        </p:grpSpPr>
        <p:cxnSp>
          <p:nvCxnSpPr>
            <p:cNvPr id="112" name="직선 연결선 45"/>
            <p:cNvCxnSpPr>
              <a:cxnSpLocks noChangeShapeType="1"/>
            </p:cNvCxnSpPr>
            <p:nvPr/>
          </p:nvCxnSpPr>
          <p:spPr bwMode="auto">
            <a:xfrm>
              <a:off x="2289175" y="5357826"/>
              <a:ext cx="0" cy="136436"/>
            </a:xfrm>
            <a:prstGeom prst="line">
              <a:avLst/>
            </a:prstGeom>
            <a:noFill/>
            <a:ln w="3175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직선 연결선 46"/>
            <p:cNvCxnSpPr>
              <a:cxnSpLocks noChangeShapeType="1"/>
            </p:cNvCxnSpPr>
            <p:nvPr/>
          </p:nvCxnSpPr>
          <p:spPr bwMode="auto">
            <a:xfrm>
              <a:off x="2217737" y="5357826"/>
              <a:ext cx="0" cy="136436"/>
            </a:xfrm>
            <a:prstGeom prst="line">
              <a:avLst/>
            </a:prstGeom>
            <a:noFill/>
            <a:ln w="3175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직선 연결선 47"/>
            <p:cNvCxnSpPr>
              <a:cxnSpLocks noChangeShapeType="1"/>
            </p:cNvCxnSpPr>
            <p:nvPr/>
          </p:nvCxnSpPr>
          <p:spPr bwMode="auto">
            <a:xfrm>
              <a:off x="2146299" y="5357826"/>
              <a:ext cx="0" cy="136436"/>
            </a:xfrm>
            <a:prstGeom prst="line">
              <a:avLst/>
            </a:prstGeom>
            <a:noFill/>
            <a:ln w="31750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5" name="TextBox 114"/>
          <p:cNvSpPr txBox="1"/>
          <p:nvPr/>
        </p:nvSpPr>
        <p:spPr>
          <a:xfrm>
            <a:off x="3680660" y="3217489"/>
            <a:ext cx="3440592" cy="251472"/>
          </a:xfrm>
          <a:prstGeom prst="rect">
            <a:avLst/>
          </a:prstGeom>
          <a:noFill/>
        </p:spPr>
        <p:txBody>
          <a:bodyPr lIns="66160" tIns="33080" rIns="66160" bIns="33080">
            <a:spAutoFit/>
          </a:bodyPr>
          <a:lstStyle/>
          <a:p>
            <a:pPr algn="r">
              <a:defRPr/>
            </a:pP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IC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기술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기반으로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고급형 스피커 사업 확대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263919" y="4624436"/>
            <a:ext cx="3857332" cy="227639"/>
          </a:xfrm>
          <a:prstGeom prst="rect">
            <a:avLst/>
          </a:prstGeom>
          <a:noFill/>
        </p:spPr>
        <p:txBody>
          <a:bodyPr lIns="66160" tIns="33080" rIns="66160" bIns="33080">
            <a:noAutofit/>
          </a:bodyPr>
          <a:lstStyle/>
          <a:p>
            <a:pPr algn="r">
              <a:defRPr/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전자담배 핵심기술 확보를 통한 제품 다각화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862204" y="5121757"/>
            <a:ext cx="4259047" cy="251472"/>
          </a:xfrm>
          <a:prstGeom prst="rect">
            <a:avLst/>
          </a:prstGeom>
          <a:noFill/>
        </p:spPr>
        <p:txBody>
          <a:bodyPr lIns="66160" tIns="33080" rIns="66160" bIns="33080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화장품 연계한 제품 다각화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8" name="Picture 2" descr="http://www.hankyung.com/news/app/imgview.php?aid=2010020434726&amp;photoid=201002049734&amp;size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3274">
            <a:off x="4283096" y="2073983"/>
            <a:ext cx="585929" cy="31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" name="TextBox 118"/>
          <p:cNvSpPr txBox="1"/>
          <p:nvPr/>
        </p:nvSpPr>
        <p:spPr>
          <a:xfrm>
            <a:off x="920552" y="118657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전자담배 및 화장품 연계한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Health Care Device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로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Biz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영역 확대</a:t>
            </a:r>
          </a:p>
        </p:txBody>
      </p:sp>
      <p:pic>
        <p:nvPicPr>
          <p:cNvPr id="12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t="21861" r="24907" b="11549"/>
          <a:stretch/>
        </p:blipFill>
        <p:spPr bwMode="auto">
          <a:xfrm>
            <a:off x="5246821" y="5289100"/>
            <a:ext cx="664628" cy="562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" name="Picture 4" descr="C:\Users\mck\Desktop\엔시트론 헬스케어\제품 누끼컷\누끼컷\SOUND WAVE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8" t="16522" r="26722" b="18032"/>
          <a:stretch/>
        </p:blipFill>
        <p:spPr bwMode="auto">
          <a:xfrm>
            <a:off x="4095834" y="5138353"/>
            <a:ext cx="585856" cy="5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77" y="4996960"/>
            <a:ext cx="782768" cy="85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" name="모서리가 둥근 직사각형 122"/>
          <p:cNvSpPr/>
          <p:nvPr/>
        </p:nvSpPr>
        <p:spPr bwMode="auto">
          <a:xfrm>
            <a:off x="1249592" y="4332070"/>
            <a:ext cx="1114117" cy="3930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1C0ED8"/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lIns="66160" tIns="33080" rIns="66160" bIns="33080" anchor="ctr"/>
          <a:lstStyle/>
          <a:p>
            <a:pPr algn="ctr">
              <a:defRPr/>
            </a:pPr>
            <a:r>
              <a:rPr lang="en-US" altLang="ko-KR" sz="1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rgbClr val="C00000"/>
                </a:solidFill>
              </a:rPr>
              <a:t>E-Cigarette</a:t>
            </a:r>
            <a:endParaRPr lang="en-US" altLang="ko-KR" sz="12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124" name="그림 1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046829" y="3925389"/>
            <a:ext cx="634490" cy="475604"/>
          </a:xfrm>
          <a:prstGeom prst="rect">
            <a:avLst/>
          </a:prstGeom>
        </p:spPr>
      </p:pic>
      <p:sp>
        <p:nvSpPr>
          <p:cNvPr id="125" name="오른쪽 화살표 124"/>
          <p:cNvSpPr/>
          <p:nvPr/>
        </p:nvSpPr>
        <p:spPr>
          <a:xfrm rot="5400000">
            <a:off x="7844702" y="3858157"/>
            <a:ext cx="360040" cy="50405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3"/>
            <a:ext cx="2311400" cy="365125"/>
          </a:xfrm>
        </p:spPr>
        <p:txBody>
          <a:bodyPr/>
          <a:lstStyle/>
          <a:p>
            <a:fld id="{AAEFD459-6D8D-481F-88A8-ED6B738A7071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"/>
          <a:stretch/>
        </p:blipFill>
        <p:spPr bwMode="auto">
          <a:xfrm>
            <a:off x="0" y="0"/>
            <a:ext cx="9906000" cy="686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53199" y="2224896"/>
            <a:ext cx="32070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회사소개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		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회사개요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              2.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경쟁력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              3.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사업분야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現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) 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             4. 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사업추진방향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</a:pPr>
            <a:endParaRPr lang="ko-KR" altLang="en-US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53198" y="6022070"/>
            <a:ext cx="3207052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Appendix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특허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및 인증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6338866" y="3933054"/>
            <a:ext cx="3071834" cy="2089015"/>
          </a:xfrm>
          <a:prstGeom prst="roundRect">
            <a:avLst>
              <a:gd name="adj" fmla="val 11547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  <a:p>
            <a:pPr marL="171450" indent="-1714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3198" y="3934505"/>
            <a:ext cx="32070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사업현황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	1. E-Cigarette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	2. </a:t>
            </a: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Health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Care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3. IC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4. Speaker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5.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화장품</a:t>
            </a:r>
            <a:endParaRPr lang="en-US" altLang="ko-KR" sz="14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458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시장 분석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아래로 구부러진 화살표 23"/>
          <p:cNvSpPr/>
          <p:nvPr/>
        </p:nvSpPr>
        <p:spPr>
          <a:xfrm flipV="1">
            <a:off x="3656856" y="836712"/>
            <a:ext cx="1800200" cy="792088"/>
          </a:xfrm>
          <a:prstGeom prst="curvedDown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081AD3-4638-4677-AA61-F47850C73A0E}"/>
              </a:ext>
            </a:extLst>
          </p:cNvPr>
          <p:cNvSpPr txBox="1"/>
          <p:nvPr/>
        </p:nvSpPr>
        <p:spPr>
          <a:xfrm>
            <a:off x="1136576" y="1446110"/>
            <a:ext cx="6631944" cy="37856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33CC"/>
              </a:buClr>
              <a:buFont typeface="Wingdings" pitchFamily="2" charset="2"/>
              <a:buChar char="l"/>
              <a:defRPr/>
            </a:pP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세계 시장규모 </a:t>
            </a:r>
            <a:endParaRPr lang="en-US" altLang="ko-KR" sz="1600" b="1" dirty="0">
              <a:solidFill>
                <a:schemeClr val="tx1"/>
              </a:solidFill>
              <a:latin typeface="+mj-ea"/>
              <a:ea typeface="+mj-ea"/>
              <a:cs typeface="Arial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‘16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년 </a:t>
            </a:r>
            <a:r>
              <a:rPr lang="ko-KR" altLang="en-US" sz="1600" dirty="0" err="1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필립모리스</a:t>
            </a: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(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美</a:t>
            </a: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)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 아이코스제품 일본 출시 후 폭발적 성장 </a:t>
            </a: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2017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년 </a:t>
            </a: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10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조에서 </a:t>
            </a: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2030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년 </a:t>
            </a: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50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조 규모로 확대 </a:t>
            </a: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(CAGR:13.2%)</a:t>
            </a:r>
            <a:r>
              <a:rPr lang="ko-KR" altLang="en-US" sz="1600" dirty="0">
                <a:solidFill>
                  <a:schemeClr val="tx1"/>
                </a:solidFill>
                <a:latin typeface="+mj-ea"/>
                <a:ea typeface="+mj-ea"/>
                <a:cs typeface="Arial" charset="0"/>
                <a:sym typeface="Wingdings" panose="05000000000000000000" pitchFamily="2" charset="2"/>
              </a:rPr>
              <a:t>  </a:t>
            </a: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1600" dirty="0">
              <a:solidFill>
                <a:schemeClr val="tx1"/>
              </a:solidFill>
              <a:latin typeface="+mj-ea"/>
              <a:ea typeface="+mj-ea"/>
              <a:cs typeface="Arial" charset="0"/>
              <a:sym typeface="Wingdings" panose="05000000000000000000" pitchFamily="2" charset="2"/>
            </a:endParaRPr>
          </a:p>
        </p:txBody>
      </p:sp>
      <p:pic>
        <p:nvPicPr>
          <p:cNvPr id="10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265" y="3171751"/>
            <a:ext cx="3767113" cy="292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68474" y="3778349"/>
            <a:ext cx="241935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1" y="3186210"/>
            <a:ext cx="1159967" cy="252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154433A-9C90-4F9F-86EA-25B14F8DA9DB}"/>
              </a:ext>
            </a:extLst>
          </p:cNvPr>
          <p:cNvSpPr txBox="1"/>
          <p:nvPr/>
        </p:nvSpPr>
        <p:spPr>
          <a:xfrm>
            <a:off x="6059514" y="5786162"/>
            <a:ext cx="34192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</a:rPr>
              <a:t>(PLOOMTECH </a:t>
            </a:r>
            <a:r>
              <a:rPr lang="ko-KR" altLang="en-US" sz="1400" dirty="0">
                <a:solidFill>
                  <a:schemeClr val="tx1"/>
                </a:solidFill>
              </a:rPr>
              <a:t>및 아이코스 신제품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42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시장 분석 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국내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일본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712640" y="1719174"/>
          <a:ext cx="6984774" cy="2185841"/>
        </p:xfrm>
        <a:graphic>
          <a:graphicData uri="http://schemas.openxmlformats.org/drawingml/2006/table">
            <a:tbl>
              <a:tblPr/>
              <a:tblGrid>
                <a:gridCol w="828702">
                  <a:extLst>
                    <a:ext uri="{9D8B030D-6E8A-4147-A177-3AD203B41FA5}">
                      <a16:colId xmlns:a16="http://schemas.microsoft.com/office/drawing/2014/main" xmlns="" val="755988137"/>
                    </a:ext>
                  </a:extLst>
                </a:gridCol>
                <a:gridCol w="733993">
                  <a:extLst>
                    <a:ext uri="{9D8B030D-6E8A-4147-A177-3AD203B41FA5}">
                      <a16:colId xmlns:a16="http://schemas.microsoft.com/office/drawing/2014/main" xmlns="" val="2756381145"/>
                    </a:ext>
                  </a:extLst>
                </a:gridCol>
                <a:gridCol w="923412">
                  <a:extLst>
                    <a:ext uri="{9D8B030D-6E8A-4147-A177-3AD203B41FA5}">
                      <a16:colId xmlns:a16="http://schemas.microsoft.com/office/drawing/2014/main" xmlns="" val="2279344556"/>
                    </a:ext>
                  </a:extLst>
                </a:gridCol>
                <a:gridCol w="733993">
                  <a:extLst>
                    <a:ext uri="{9D8B030D-6E8A-4147-A177-3AD203B41FA5}">
                      <a16:colId xmlns:a16="http://schemas.microsoft.com/office/drawing/2014/main" xmlns="" val="2691024953"/>
                    </a:ext>
                  </a:extLst>
                </a:gridCol>
                <a:gridCol w="733993">
                  <a:extLst>
                    <a:ext uri="{9D8B030D-6E8A-4147-A177-3AD203B41FA5}">
                      <a16:colId xmlns:a16="http://schemas.microsoft.com/office/drawing/2014/main" xmlns="" val="2147465113"/>
                    </a:ext>
                  </a:extLst>
                </a:gridCol>
                <a:gridCol w="733993">
                  <a:extLst>
                    <a:ext uri="{9D8B030D-6E8A-4147-A177-3AD203B41FA5}">
                      <a16:colId xmlns:a16="http://schemas.microsoft.com/office/drawing/2014/main" xmlns="" val="742927938"/>
                    </a:ext>
                  </a:extLst>
                </a:gridCol>
                <a:gridCol w="828702">
                  <a:extLst>
                    <a:ext uri="{9D8B030D-6E8A-4147-A177-3AD203B41FA5}">
                      <a16:colId xmlns:a16="http://schemas.microsoft.com/office/drawing/2014/main" xmlns="" val="1910583283"/>
                    </a:ext>
                  </a:extLst>
                </a:gridCol>
                <a:gridCol w="733993">
                  <a:extLst>
                    <a:ext uri="{9D8B030D-6E8A-4147-A177-3AD203B41FA5}">
                      <a16:colId xmlns:a16="http://schemas.microsoft.com/office/drawing/2014/main" xmlns="" val="760624433"/>
                    </a:ext>
                  </a:extLst>
                </a:gridCol>
                <a:gridCol w="733993">
                  <a:extLst>
                    <a:ext uri="{9D8B030D-6E8A-4147-A177-3AD203B41FA5}">
                      <a16:colId xmlns:a16="http://schemas.microsoft.com/office/drawing/2014/main" xmlns="" val="3702666024"/>
                    </a:ext>
                  </a:extLst>
                </a:gridCol>
              </a:tblGrid>
              <a:tr h="312263">
                <a:tc gridSpan="9"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백만갑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십억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13716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6599453"/>
                  </a:ext>
                </a:extLst>
              </a:tr>
              <a:tr h="3122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 국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본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661050"/>
                  </a:ext>
                </a:extLst>
              </a:tr>
              <a:tr h="31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일반담배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전자담배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일반담배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전자담배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9648523"/>
                  </a:ext>
                </a:extLst>
              </a:tr>
              <a:tr h="31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판매량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판매량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판매량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판매량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77199047"/>
                  </a:ext>
                </a:extLst>
              </a:tr>
              <a:tr h="312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16,376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8,800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39,850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2692824"/>
                  </a:ext>
                </a:extLst>
              </a:tr>
              <a:tr h="312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39,623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8826727"/>
                  </a:ext>
                </a:extLst>
              </a:tr>
              <a:tr h="312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19.1/4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9,806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2485182"/>
                  </a:ext>
                </a:extLst>
              </a:tr>
            </a:tbl>
          </a:graphicData>
        </a:graphic>
      </p:graphicFrame>
      <p:graphicFrame>
        <p:nvGraphicFramePr>
          <p:cNvPr id="23" name="차트 22"/>
          <p:cNvGraphicFramePr>
            <a:graphicFrameLocks/>
          </p:cNvGraphicFramePr>
          <p:nvPr/>
        </p:nvGraphicFramePr>
        <p:xfrm>
          <a:off x="1712640" y="4005064"/>
          <a:ext cx="583264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아래로 구부러진 화살표 23"/>
          <p:cNvSpPr/>
          <p:nvPr/>
        </p:nvSpPr>
        <p:spPr>
          <a:xfrm flipV="1">
            <a:off x="3656856" y="836712"/>
            <a:ext cx="1800200" cy="792088"/>
          </a:xfrm>
          <a:prstGeom prst="curvedDown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아래로 구부러진 화살표 24"/>
          <p:cNvSpPr/>
          <p:nvPr/>
        </p:nvSpPr>
        <p:spPr>
          <a:xfrm rot="20239946">
            <a:off x="5122369" y="5125817"/>
            <a:ext cx="1463114" cy="654368"/>
          </a:xfrm>
          <a:prstGeom prst="curvedDownArrow">
            <a:avLst/>
          </a:prstGeom>
          <a:solidFill>
            <a:srgbClr val="F9DF7B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5E70A68-B586-41CA-A04E-B6156BAF92D4}"/>
              </a:ext>
            </a:extLst>
          </p:cNvPr>
          <p:cNvSpPr txBox="1"/>
          <p:nvPr/>
        </p:nvSpPr>
        <p:spPr>
          <a:xfrm>
            <a:off x="880941" y="1200954"/>
            <a:ext cx="89773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1600" dirty="0" smtClean="0">
                <a:solidFill>
                  <a:srgbClr val="0033CC"/>
                </a:solidFill>
                <a:latin typeface="+mj-ea"/>
                <a:ea typeface="+mj-ea"/>
                <a:cs typeface="Arial" charset="0"/>
              </a:rPr>
              <a:t>일본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 담배시장은 </a:t>
            </a:r>
            <a:r>
              <a:rPr lang="ko-KR" altLang="en-US" sz="1600" dirty="0" err="1" smtClean="0">
                <a:latin typeface="+mj-ea"/>
                <a:ea typeface="+mj-ea"/>
                <a:cs typeface="Arial" charset="0"/>
              </a:rPr>
              <a:t>국내대비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 </a:t>
            </a:r>
            <a:r>
              <a:rPr lang="en-US" altLang="ko-KR" sz="1600" dirty="0" smtClean="0">
                <a:latin typeface="+mj-ea"/>
                <a:ea typeface="+mj-ea"/>
                <a:cs typeface="Arial" charset="0"/>
              </a:rPr>
              <a:t>2.4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배</a:t>
            </a:r>
            <a:r>
              <a:rPr lang="en-US" altLang="ko-KR" sz="1600" dirty="0" smtClean="0">
                <a:latin typeface="+mj-ea"/>
                <a:ea typeface="+mj-ea"/>
                <a:cs typeface="Arial" charset="0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+mj-ea"/>
                <a:ea typeface="+mj-ea"/>
                <a:cs typeface="Arial" charset="0"/>
              </a:rPr>
              <a:t>전자담배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는 </a:t>
            </a:r>
            <a:r>
              <a:rPr lang="en-US" altLang="ko-KR" sz="1600" dirty="0" smtClean="0">
                <a:latin typeface="+mj-ea"/>
                <a:ea typeface="+mj-ea"/>
                <a:cs typeface="Arial" charset="0"/>
              </a:rPr>
              <a:t>4.2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배로 </a:t>
            </a:r>
            <a:r>
              <a:rPr lang="en-US" altLang="ko-KR" sz="1600" dirty="0" smtClean="0">
                <a:latin typeface="+mj-ea"/>
                <a:ea typeface="+mj-ea"/>
                <a:cs typeface="Arial" charset="0"/>
              </a:rPr>
              <a:t>6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조 </a:t>
            </a:r>
            <a:r>
              <a:rPr lang="en-US" altLang="ko-KR" sz="1600" dirty="0" smtClean="0">
                <a:latin typeface="+mj-ea"/>
                <a:ea typeface="+mj-ea"/>
                <a:cs typeface="Arial" charset="0"/>
              </a:rPr>
              <a:t>4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천억 수준 </a:t>
            </a:r>
            <a:r>
              <a:rPr lang="en-US" altLang="ko-KR" sz="1600" dirty="0" smtClean="0">
                <a:latin typeface="+mj-ea"/>
                <a:ea typeface="+mj-ea"/>
                <a:cs typeface="Arial" charset="0"/>
              </a:rPr>
              <a:t>(=16%)</a:t>
            </a:r>
            <a:r>
              <a:rPr lang="ko-KR" altLang="en-US" sz="1600" dirty="0" smtClean="0">
                <a:latin typeface="+mj-ea"/>
                <a:ea typeface="+mj-ea"/>
                <a:cs typeface="Arial" charset="0"/>
              </a:rPr>
              <a:t> </a:t>
            </a:r>
            <a:endParaRPr lang="en-US" altLang="ko-KR" sz="1600" dirty="0">
              <a:latin typeface="+mj-ea"/>
              <a:ea typeface="+mj-ea"/>
              <a:cs typeface="Arial" charset="0"/>
            </a:endParaRPr>
          </a:p>
        </p:txBody>
      </p:sp>
      <p:sp>
        <p:nvSpPr>
          <p:cNvPr id="27" name="구름 모양 설명선 26"/>
          <p:cNvSpPr/>
          <p:nvPr/>
        </p:nvSpPr>
        <p:spPr>
          <a:xfrm>
            <a:off x="7113240" y="4797152"/>
            <a:ext cx="2016224" cy="792088"/>
          </a:xfrm>
          <a:prstGeom prst="cloudCallout">
            <a:avLst>
              <a:gd name="adj1" fmla="val -63563"/>
              <a:gd name="adj2" fmla="val 65265"/>
            </a:avLst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금액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:6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4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천억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CAGR:6.1%</a:t>
            </a:r>
            <a:endParaRPr lang="ko-KR" altLang="en-US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62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85824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경쟁사 신제품 비교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87090" y="5032629"/>
            <a:ext cx="1015380" cy="8123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5CA4767-5891-415F-88E2-EB082C523D5C}"/>
              </a:ext>
            </a:extLst>
          </p:cNvPr>
          <p:cNvSpPr txBox="1"/>
          <p:nvPr/>
        </p:nvSpPr>
        <p:spPr>
          <a:xfrm>
            <a:off x="632520" y="1305207"/>
            <a:ext cx="8922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108"/>
              </a:spcAft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JT “</a:t>
            </a:r>
            <a:r>
              <a:rPr lang="en-US" altLang="ko-KR" sz="1600" dirty="0" err="1">
                <a:latin typeface="+mn-ea"/>
              </a:rPr>
              <a:t>s</a:t>
            </a:r>
            <a:r>
              <a:rPr lang="en-US" altLang="ko-KR" sz="1600" dirty="0" err="1" smtClean="0">
                <a:latin typeface="+mn-ea"/>
              </a:rPr>
              <a:t>ton</a:t>
            </a:r>
            <a:r>
              <a:rPr lang="en-US" altLang="ko-KR" sz="1600" dirty="0" smtClean="0">
                <a:latin typeface="+mn-ea"/>
              </a:rPr>
              <a:t>”</a:t>
            </a:r>
            <a:r>
              <a:rPr lang="ko-KR" altLang="en-US" sz="1600" dirty="0" smtClean="0">
                <a:latin typeface="+mn-ea"/>
              </a:rPr>
              <a:t> 미래형 전자담배</a:t>
            </a:r>
            <a:r>
              <a:rPr lang="en-US" altLang="ko-KR" sz="1600" dirty="0" smtClean="0">
                <a:latin typeface="+mn-ea"/>
              </a:rPr>
              <a:t>   : </a:t>
            </a:r>
            <a:r>
              <a:rPr lang="ko-KR" altLang="en-US" sz="1600" dirty="0" smtClean="0">
                <a:latin typeface="+mn-ea"/>
              </a:rPr>
              <a:t>건강 </a:t>
            </a:r>
            <a:r>
              <a:rPr lang="ko-KR" altLang="en-US" sz="1600" dirty="0" err="1" smtClean="0">
                <a:latin typeface="+mn-ea"/>
              </a:rPr>
              <a:t>흡연제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( No </a:t>
            </a:r>
            <a:r>
              <a:rPr lang="ko-KR" altLang="en-US" sz="1600" dirty="0" smtClean="0">
                <a:latin typeface="+mn-ea"/>
              </a:rPr>
              <a:t>니코틴</a:t>
            </a:r>
            <a:r>
              <a:rPr lang="en-US" altLang="ko-KR" sz="1600" dirty="0" smtClean="0">
                <a:latin typeface="+mn-ea"/>
              </a:rPr>
              <a:t>/ </a:t>
            </a:r>
            <a:r>
              <a:rPr lang="ko-KR" altLang="en-US" sz="1600" dirty="0" smtClean="0">
                <a:latin typeface="+mn-ea"/>
              </a:rPr>
              <a:t>타르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  <a:sym typeface="Wingdings" panose="05000000000000000000" pitchFamily="2" charset="2"/>
              </a:rPr>
              <a:t> </a:t>
            </a:r>
            <a:r>
              <a:rPr lang="ko-KR" altLang="en-US" sz="1600" dirty="0" smtClean="0">
                <a:latin typeface="+mn-ea"/>
                <a:sym typeface="Wingdings" panose="05000000000000000000" pitchFamily="2" charset="2"/>
              </a:rPr>
              <a:t>활력 보조</a:t>
            </a:r>
            <a:r>
              <a:rPr lang="en-US" altLang="ko-KR" sz="1600" dirty="0" smtClean="0">
                <a:latin typeface="+mn-ea"/>
                <a:sym typeface="Wingdings" panose="05000000000000000000" pitchFamily="2" charset="2"/>
              </a:rPr>
              <a:t>/ </a:t>
            </a:r>
            <a:r>
              <a:rPr lang="ko-KR" altLang="en-US" sz="1600" dirty="0" smtClean="0">
                <a:latin typeface="+mn-ea"/>
                <a:sym typeface="Wingdings" panose="05000000000000000000" pitchFamily="2" charset="2"/>
              </a:rPr>
              <a:t>안정감 증대 </a:t>
            </a:r>
            <a:r>
              <a:rPr lang="en-US" altLang="ko-KR" sz="1600" dirty="0" smtClean="0">
                <a:latin typeface="+mn-ea"/>
                <a:sym typeface="Wingdings" panose="05000000000000000000" pitchFamily="2" charset="2"/>
              </a:rPr>
              <a:t>)</a:t>
            </a: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xmlns="" id="{06CEEFC1-3033-4ADC-91AD-9A96BD348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877275"/>
              </p:ext>
            </p:extLst>
          </p:nvPr>
        </p:nvGraphicFramePr>
        <p:xfrm>
          <a:off x="992560" y="1844824"/>
          <a:ext cx="8280922" cy="4101647"/>
        </p:xfrm>
        <a:graphic>
          <a:graphicData uri="http://schemas.openxmlformats.org/drawingml/2006/table">
            <a:tbl>
              <a:tblPr/>
              <a:tblGrid>
                <a:gridCol w="1641263">
                  <a:extLst>
                    <a:ext uri="{9D8B030D-6E8A-4147-A177-3AD203B41FA5}">
                      <a16:colId xmlns:a16="http://schemas.microsoft.com/office/drawing/2014/main" xmlns="" val="2328997993"/>
                    </a:ext>
                  </a:extLst>
                </a:gridCol>
                <a:gridCol w="1715867">
                  <a:extLst>
                    <a:ext uri="{9D8B030D-6E8A-4147-A177-3AD203B41FA5}">
                      <a16:colId xmlns:a16="http://schemas.microsoft.com/office/drawing/2014/main" xmlns="" val="1322464361"/>
                    </a:ext>
                  </a:extLst>
                </a:gridCol>
                <a:gridCol w="1655008">
                  <a:extLst>
                    <a:ext uri="{9D8B030D-6E8A-4147-A177-3AD203B41FA5}">
                      <a16:colId xmlns:a16="http://schemas.microsoft.com/office/drawing/2014/main" xmlns="" val="683110626"/>
                    </a:ext>
                  </a:extLst>
                </a:gridCol>
                <a:gridCol w="1670712">
                  <a:extLst>
                    <a:ext uri="{9D8B030D-6E8A-4147-A177-3AD203B41FA5}">
                      <a16:colId xmlns:a16="http://schemas.microsoft.com/office/drawing/2014/main" xmlns="" val="2367857455"/>
                    </a:ext>
                  </a:extLst>
                </a:gridCol>
                <a:gridCol w="1598072">
                  <a:extLst>
                    <a:ext uri="{9D8B030D-6E8A-4147-A177-3AD203B41FA5}">
                      <a16:colId xmlns:a16="http://schemas.microsoft.com/office/drawing/2014/main" xmlns="" val="2029081113"/>
                    </a:ext>
                  </a:extLst>
                </a:gridCol>
              </a:tblGrid>
              <a:tr h="3646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업체</a:t>
                      </a: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쥴랩스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필립모리스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KT&amp;G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Japan Tabaco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1401136"/>
                  </a:ext>
                </a:extLst>
              </a:tr>
              <a:tr h="2996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제품명</a:t>
                      </a:r>
                      <a:endParaRPr lang="ko-KR" altLang="en-US" sz="1200" dirty="0"/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쥴 </a:t>
                      </a:r>
                      <a:r>
                        <a:rPr lang="en-US" altLang="ko-KR" sz="1200" dirty="0" smtClean="0"/>
                        <a:t>(JUUL)</a:t>
                      </a:r>
                      <a:endParaRPr lang="ko-KR" altLang="en-US" sz="1200" dirty="0"/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/>
                        <a:t>아이코스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매쉬</a:t>
                      </a:r>
                      <a:endParaRPr lang="ko-KR" altLang="en-US" sz="1200" dirty="0"/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릴 </a:t>
                      </a:r>
                      <a:r>
                        <a:rPr lang="ko-KR" altLang="en-US" sz="1200" dirty="0" err="1" smtClean="0"/>
                        <a:t>베이퍼</a:t>
                      </a:r>
                      <a:endParaRPr lang="ko-KR" altLang="en-US" sz="1200" dirty="0"/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err="1" smtClean="0">
                          <a:solidFill>
                            <a:srgbClr val="1C0ED8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ston</a:t>
                      </a:r>
                      <a:endParaRPr lang="en-US" altLang="ko-KR" sz="1200" b="0" i="0" u="none" strike="noStrike" dirty="0">
                        <a:solidFill>
                          <a:srgbClr val="1C0ED8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0731252"/>
                  </a:ext>
                </a:extLst>
              </a:tr>
              <a:tr h="2996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발매일</a:t>
                      </a: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19.5.24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(’19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하반기 발매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19.5.27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‘19.8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73782003"/>
                  </a:ext>
                </a:extLst>
              </a:tr>
              <a:tr h="2996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기기 가격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(\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천원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미정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97989234"/>
                  </a:ext>
                </a:extLst>
              </a:tr>
              <a:tr h="2996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액상 가격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(\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천원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미정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64106898"/>
                  </a:ext>
                </a:extLst>
              </a:tr>
              <a:tr h="2946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충전시간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(H)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98579648"/>
                  </a:ext>
                </a:extLst>
              </a:tr>
              <a:tr h="2996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충전방식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본체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본체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본체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1C0ED8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본체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1C0ED8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1C0ED8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크레들</a:t>
                      </a:r>
                      <a:endParaRPr lang="ko-KR" altLang="en-US" sz="1200" b="0" i="0" u="none" strike="noStrike" dirty="0">
                        <a:solidFill>
                          <a:srgbClr val="1C0ED8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33507824"/>
                  </a:ext>
                </a:extLst>
              </a:tr>
              <a:tr h="29960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퍼핑가능수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횟수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99743475"/>
                  </a:ext>
                </a:extLst>
              </a:tr>
              <a:tr h="5992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특장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Slim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11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가지 다양한 맛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액상부족시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히팅방지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길이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17Cm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긴편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•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퍼프시그널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(1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개피진동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•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마우스 커버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• 250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 자동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Stop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기능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•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C0ED8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과열방지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C0ED8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1C0ED8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저전력소비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C0ED8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•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AL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재질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C0ED8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Edge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C0ED8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디자인</a:t>
                      </a:r>
                      <a:endParaRPr lang="ko-KR" altLang="en-US" sz="1200" b="0" i="0" u="none" strike="noStrike" dirty="0">
                        <a:solidFill>
                          <a:srgbClr val="1C0ED8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7474221"/>
                  </a:ext>
                </a:extLst>
              </a:tr>
              <a:tr h="104554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18024691"/>
                  </a:ext>
                </a:extLst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469" y="4931091"/>
            <a:ext cx="936104" cy="98353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9" y="4947015"/>
            <a:ext cx="864096" cy="98353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52" y="4931091"/>
            <a:ext cx="753452" cy="985860"/>
          </a:xfrm>
          <a:prstGeom prst="rect">
            <a:avLst/>
          </a:prstGeom>
        </p:spPr>
      </p:pic>
      <p:sp>
        <p:nvSpPr>
          <p:cNvPr id="15" name="구름 모양 설명선 14"/>
          <p:cNvSpPr/>
          <p:nvPr/>
        </p:nvSpPr>
        <p:spPr>
          <a:xfrm>
            <a:off x="5097016" y="5805264"/>
            <a:ext cx="2520280" cy="1052736"/>
          </a:xfrm>
          <a:prstGeom prst="cloudCallout">
            <a:avLst>
              <a:gd name="adj1" fmla="val 70413"/>
              <a:gd name="adj2" fmla="val -60647"/>
            </a:avLst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액상 </a:t>
            </a:r>
            <a:r>
              <a:rPr lang="ko-KR" altLang="en-US" sz="12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무해성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/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고급화디자인우수로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시장지배력 강화</a:t>
            </a:r>
          </a:p>
        </p:txBody>
      </p:sp>
    </p:spTree>
    <p:extLst>
      <p:ext uri="{BB962C8B-B14F-4D97-AF65-F5344CB8AC3E}">
        <p14:creationId xmlns:p14="http://schemas.microsoft.com/office/powerpoint/2010/main" val="29599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2413173" y="1907099"/>
            <a:ext cx="5151661" cy="4445905"/>
            <a:chOff x="2449610" y="1939423"/>
            <a:chExt cx="4716547" cy="4372746"/>
          </a:xfrm>
        </p:grpSpPr>
        <p:sp>
          <p:nvSpPr>
            <p:cNvPr id="2" name="직사각형 1"/>
            <p:cNvSpPr/>
            <p:nvPr/>
          </p:nvSpPr>
          <p:spPr>
            <a:xfrm>
              <a:off x="2449610" y="1939423"/>
              <a:ext cx="4716547" cy="4372746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tlCol="0" anchor="ctr"/>
            <a:lstStyle/>
            <a:p>
              <a:pPr marL="171450" indent="-171450" algn="ctr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endParaRPr lang="ko-KR" altLang="en-US" sz="9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962710" y="2427352"/>
              <a:ext cx="3718481" cy="3281783"/>
            </a:xfrm>
            <a:prstGeom prst="rect">
              <a:avLst/>
            </a:prstGeom>
            <a:solidFill>
              <a:schemeClr val="bg1">
                <a:lumMod val="85000"/>
                <a:alpha val="1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tlCol="0" anchor="ctr"/>
            <a:lstStyle/>
            <a:p>
              <a:pPr marL="171450" indent="-171450" algn="ctr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endParaRPr lang="ko-KR" altLang="en-US" sz="9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450799" y="2954866"/>
              <a:ext cx="2722213" cy="2274995"/>
            </a:xfrm>
            <a:prstGeom prst="rect">
              <a:avLst/>
            </a:prstGeom>
            <a:solidFill>
              <a:schemeClr val="bg1">
                <a:lumMod val="85000"/>
                <a:alpha val="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tlCol="0" anchor="ctr"/>
            <a:lstStyle/>
            <a:p>
              <a:pPr marL="171450" indent="-171450" algn="ctr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endParaRPr lang="ko-KR" altLang="en-US" sz="9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899587" y="3305970"/>
              <a:ext cx="1651443" cy="1560477"/>
            </a:xfrm>
            <a:prstGeom prst="rect">
              <a:avLst/>
            </a:prstGeom>
            <a:solidFill>
              <a:schemeClr val="bg1">
                <a:lumMod val="85000"/>
                <a:alpha val="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tlCol="0" anchor="ctr"/>
            <a:lstStyle/>
            <a:p>
              <a:pPr marL="171450" indent="-171450" algn="ctr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endParaRPr lang="ko-KR" altLang="en-US" sz="9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_ </a:t>
            </a:r>
            <a:r>
              <a:rPr lang="en-US" altLang="ko-KR" sz="20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Ston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제품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주요사양 및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특징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7950ADF-B47B-4529-9957-DD58891E73E8}"/>
              </a:ext>
            </a:extLst>
          </p:cNvPr>
          <p:cNvSpPr txBox="1"/>
          <p:nvPr/>
        </p:nvSpPr>
        <p:spPr>
          <a:xfrm>
            <a:off x="704528" y="1062747"/>
            <a:ext cx="59458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33CC"/>
              </a:buClr>
              <a:buFont typeface="Wingdings" pitchFamily="2" charset="2"/>
              <a:buChar char="l"/>
              <a:defRPr/>
            </a:pP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다양한 고객 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Needs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파악 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신규고객 창출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  <a:cs typeface="Arial" charset="0"/>
              </a:rPr>
              <a:t>지속 서비스 제공</a:t>
            </a:r>
            <a:endParaRPr lang="en-US" altLang="ko-KR" sz="1600" b="1" dirty="0">
              <a:solidFill>
                <a:schemeClr val="tx1"/>
              </a:solidFill>
              <a:latin typeface="+mj-ea"/>
              <a:ea typeface="+mj-ea"/>
              <a:cs typeface="Arial" charset="0"/>
            </a:endParaRPr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auto">
          <a:xfrm flipV="1">
            <a:off x="2288704" y="4040110"/>
            <a:ext cx="540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sm" len="lg"/>
          </a:ln>
          <a:effectLst/>
        </p:spPr>
        <p:txBody>
          <a:bodyPr/>
          <a:lstStyle/>
          <a:p>
            <a:endParaRPr lang="ko-KR" altLang="en-US" sz="14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V="1">
            <a:off x="4880992" y="1789067"/>
            <a:ext cx="0" cy="466594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sm" len="lg"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15233" y="149829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Emotional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215233" y="644244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Functional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368361" y="3834591"/>
            <a:ext cx="1135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General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702883" y="3810687"/>
            <a:ext cx="1135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Special</a:t>
            </a:r>
            <a:endParaRPr lang="ko-KR" altLang="en-US" dirty="0"/>
          </a:p>
        </p:txBody>
      </p:sp>
      <p:sp>
        <p:nvSpPr>
          <p:cNvPr id="24" name="자유형 23"/>
          <p:cNvSpPr/>
          <p:nvPr/>
        </p:nvSpPr>
        <p:spPr>
          <a:xfrm>
            <a:off x="4936809" y="5140690"/>
            <a:ext cx="1553520" cy="1142651"/>
          </a:xfrm>
          <a:custGeom>
            <a:avLst/>
            <a:gdLst>
              <a:gd name="connsiteX0" fmla="*/ 168812 w 1413803"/>
              <a:gd name="connsiteY0" fmla="*/ 886264 h 1491175"/>
              <a:gd name="connsiteX1" fmla="*/ 168812 w 1413803"/>
              <a:gd name="connsiteY1" fmla="*/ 886264 h 1491175"/>
              <a:gd name="connsiteX2" fmla="*/ 119576 w 1413803"/>
              <a:gd name="connsiteY2" fmla="*/ 815926 h 1491175"/>
              <a:gd name="connsiteX3" fmla="*/ 105508 w 1413803"/>
              <a:gd name="connsiteY3" fmla="*/ 794824 h 1491175"/>
              <a:gd name="connsiteX4" fmla="*/ 98474 w 1413803"/>
              <a:gd name="connsiteY4" fmla="*/ 773723 h 1491175"/>
              <a:gd name="connsiteX5" fmla="*/ 70339 w 1413803"/>
              <a:gd name="connsiteY5" fmla="*/ 731520 h 1491175"/>
              <a:gd name="connsiteX6" fmla="*/ 56271 w 1413803"/>
              <a:gd name="connsiteY6" fmla="*/ 689317 h 1491175"/>
              <a:gd name="connsiteX7" fmla="*/ 42203 w 1413803"/>
              <a:gd name="connsiteY7" fmla="*/ 668215 h 1491175"/>
              <a:gd name="connsiteX8" fmla="*/ 28136 w 1413803"/>
              <a:gd name="connsiteY8" fmla="*/ 626012 h 1491175"/>
              <a:gd name="connsiteX9" fmla="*/ 14068 w 1413803"/>
              <a:gd name="connsiteY9" fmla="*/ 583809 h 1491175"/>
              <a:gd name="connsiteX10" fmla="*/ 0 w 1413803"/>
              <a:gd name="connsiteY10" fmla="*/ 520504 h 1491175"/>
              <a:gd name="connsiteX11" fmla="*/ 7034 w 1413803"/>
              <a:gd name="connsiteY11" fmla="*/ 337624 h 1491175"/>
              <a:gd name="connsiteX12" fmla="*/ 28136 w 1413803"/>
              <a:gd name="connsiteY12" fmla="*/ 260252 h 1491175"/>
              <a:gd name="connsiteX13" fmla="*/ 42203 w 1413803"/>
              <a:gd name="connsiteY13" fmla="*/ 232117 h 1491175"/>
              <a:gd name="connsiteX14" fmla="*/ 49237 w 1413803"/>
              <a:gd name="connsiteY14" fmla="*/ 211015 h 1491175"/>
              <a:gd name="connsiteX15" fmla="*/ 63305 w 1413803"/>
              <a:gd name="connsiteY15" fmla="*/ 175846 h 1491175"/>
              <a:gd name="connsiteX16" fmla="*/ 70339 w 1413803"/>
              <a:gd name="connsiteY16" fmla="*/ 154744 h 1491175"/>
              <a:gd name="connsiteX17" fmla="*/ 91440 w 1413803"/>
              <a:gd name="connsiteY17" fmla="*/ 133643 h 1491175"/>
              <a:gd name="connsiteX18" fmla="*/ 126609 w 1413803"/>
              <a:gd name="connsiteY18" fmla="*/ 91440 h 1491175"/>
              <a:gd name="connsiteX19" fmla="*/ 147711 w 1413803"/>
              <a:gd name="connsiteY19" fmla="*/ 84406 h 1491175"/>
              <a:gd name="connsiteX20" fmla="*/ 189914 w 1413803"/>
              <a:gd name="connsiteY20" fmla="*/ 49237 h 1491175"/>
              <a:gd name="connsiteX21" fmla="*/ 211016 w 1413803"/>
              <a:gd name="connsiteY21" fmla="*/ 42203 h 1491175"/>
              <a:gd name="connsiteX22" fmla="*/ 232117 w 1413803"/>
              <a:gd name="connsiteY22" fmla="*/ 28135 h 1491175"/>
              <a:gd name="connsiteX23" fmla="*/ 295422 w 1413803"/>
              <a:gd name="connsiteY23" fmla="*/ 14067 h 1491175"/>
              <a:gd name="connsiteX24" fmla="*/ 337625 w 1413803"/>
              <a:gd name="connsiteY24" fmla="*/ 0 h 1491175"/>
              <a:gd name="connsiteX25" fmla="*/ 471268 w 1413803"/>
              <a:gd name="connsiteY25" fmla="*/ 14067 h 1491175"/>
              <a:gd name="connsiteX26" fmla="*/ 499403 w 1413803"/>
              <a:gd name="connsiteY26" fmla="*/ 28135 h 1491175"/>
              <a:gd name="connsiteX27" fmla="*/ 534572 w 1413803"/>
              <a:gd name="connsiteY27" fmla="*/ 35169 h 1491175"/>
              <a:gd name="connsiteX28" fmla="*/ 576776 w 1413803"/>
              <a:gd name="connsiteY28" fmla="*/ 49237 h 1491175"/>
              <a:gd name="connsiteX29" fmla="*/ 597877 w 1413803"/>
              <a:gd name="connsiteY29" fmla="*/ 56271 h 1491175"/>
              <a:gd name="connsiteX30" fmla="*/ 668216 w 1413803"/>
              <a:gd name="connsiteY30" fmla="*/ 112541 h 1491175"/>
              <a:gd name="connsiteX31" fmla="*/ 703385 w 1413803"/>
              <a:gd name="connsiteY31" fmla="*/ 154744 h 1491175"/>
              <a:gd name="connsiteX32" fmla="*/ 724486 w 1413803"/>
              <a:gd name="connsiteY32" fmla="*/ 196947 h 1491175"/>
              <a:gd name="connsiteX33" fmla="*/ 731520 w 1413803"/>
              <a:gd name="connsiteY33" fmla="*/ 218049 h 1491175"/>
              <a:gd name="connsiteX34" fmla="*/ 745588 w 1413803"/>
              <a:gd name="connsiteY34" fmla="*/ 239151 h 1491175"/>
              <a:gd name="connsiteX35" fmla="*/ 780757 w 1413803"/>
              <a:gd name="connsiteY35" fmla="*/ 302455 h 1491175"/>
              <a:gd name="connsiteX36" fmla="*/ 829994 w 1413803"/>
              <a:gd name="connsiteY36" fmla="*/ 351692 h 1491175"/>
              <a:gd name="connsiteX37" fmla="*/ 865163 w 1413803"/>
              <a:gd name="connsiteY37" fmla="*/ 379827 h 1491175"/>
              <a:gd name="connsiteX38" fmla="*/ 907366 w 1413803"/>
              <a:gd name="connsiteY38" fmla="*/ 407963 h 1491175"/>
              <a:gd name="connsiteX39" fmla="*/ 949569 w 1413803"/>
              <a:gd name="connsiteY39" fmla="*/ 422031 h 1491175"/>
              <a:gd name="connsiteX40" fmla="*/ 991772 w 1413803"/>
              <a:gd name="connsiteY40" fmla="*/ 450166 h 1491175"/>
              <a:gd name="connsiteX41" fmla="*/ 1033976 w 1413803"/>
              <a:gd name="connsiteY41" fmla="*/ 471267 h 1491175"/>
              <a:gd name="connsiteX42" fmla="*/ 1097280 w 1413803"/>
              <a:gd name="connsiteY42" fmla="*/ 520504 h 1491175"/>
              <a:gd name="connsiteX43" fmla="*/ 1139483 w 1413803"/>
              <a:gd name="connsiteY43" fmla="*/ 534572 h 1491175"/>
              <a:gd name="connsiteX44" fmla="*/ 1153551 w 1413803"/>
              <a:gd name="connsiteY44" fmla="*/ 555674 h 1491175"/>
              <a:gd name="connsiteX45" fmla="*/ 1174652 w 1413803"/>
              <a:gd name="connsiteY45" fmla="*/ 569741 h 1491175"/>
              <a:gd name="connsiteX46" fmla="*/ 1230923 w 1413803"/>
              <a:gd name="connsiteY46" fmla="*/ 618978 h 1491175"/>
              <a:gd name="connsiteX47" fmla="*/ 1287194 w 1413803"/>
              <a:gd name="connsiteY47" fmla="*/ 717452 h 1491175"/>
              <a:gd name="connsiteX48" fmla="*/ 1301262 w 1413803"/>
              <a:gd name="connsiteY48" fmla="*/ 752621 h 1491175"/>
              <a:gd name="connsiteX49" fmla="*/ 1322363 w 1413803"/>
              <a:gd name="connsiteY49" fmla="*/ 787791 h 1491175"/>
              <a:gd name="connsiteX50" fmla="*/ 1336431 w 1413803"/>
              <a:gd name="connsiteY50" fmla="*/ 815926 h 1491175"/>
              <a:gd name="connsiteX51" fmla="*/ 1343465 w 1413803"/>
              <a:gd name="connsiteY51" fmla="*/ 851095 h 1491175"/>
              <a:gd name="connsiteX52" fmla="*/ 1371600 w 1413803"/>
              <a:gd name="connsiteY52" fmla="*/ 907366 h 1491175"/>
              <a:gd name="connsiteX53" fmla="*/ 1385668 w 1413803"/>
              <a:gd name="connsiteY53" fmla="*/ 977704 h 1491175"/>
              <a:gd name="connsiteX54" fmla="*/ 1392702 w 1413803"/>
              <a:gd name="connsiteY54" fmla="*/ 1005840 h 1491175"/>
              <a:gd name="connsiteX55" fmla="*/ 1399736 w 1413803"/>
              <a:gd name="connsiteY55" fmla="*/ 1041009 h 1491175"/>
              <a:gd name="connsiteX56" fmla="*/ 1413803 w 1413803"/>
              <a:gd name="connsiteY56" fmla="*/ 1118381 h 1491175"/>
              <a:gd name="connsiteX57" fmla="*/ 1399736 w 1413803"/>
              <a:gd name="connsiteY57" fmla="*/ 1336431 h 1491175"/>
              <a:gd name="connsiteX58" fmla="*/ 1378634 w 1413803"/>
              <a:gd name="connsiteY58" fmla="*/ 1378634 h 1491175"/>
              <a:gd name="connsiteX59" fmla="*/ 1336431 w 1413803"/>
              <a:gd name="connsiteY59" fmla="*/ 1420837 h 1491175"/>
              <a:gd name="connsiteX60" fmla="*/ 1315329 w 1413803"/>
              <a:gd name="connsiteY60" fmla="*/ 1441938 h 1491175"/>
              <a:gd name="connsiteX61" fmla="*/ 1294228 w 1413803"/>
              <a:gd name="connsiteY61" fmla="*/ 1448972 h 1491175"/>
              <a:gd name="connsiteX62" fmla="*/ 1244991 w 1413803"/>
              <a:gd name="connsiteY62" fmla="*/ 1470074 h 1491175"/>
              <a:gd name="connsiteX63" fmla="*/ 1209822 w 1413803"/>
              <a:gd name="connsiteY63" fmla="*/ 1477107 h 1491175"/>
              <a:gd name="connsiteX64" fmla="*/ 1167619 w 1413803"/>
              <a:gd name="connsiteY64" fmla="*/ 1491175 h 1491175"/>
              <a:gd name="connsiteX65" fmla="*/ 844062 w 1413803"/>
              <a:gd name="connsiteY65" fmla="*/ 1484141 h 1491175"/>
              <a:gd name="connsiteX66" fmla="*/ 801859 w 1413803"/>
              <a:gd name="connsiteY66" fmla="*/ 1463040 h 1491175"/>
              <a:gd name="connsiteX67" fmla="*/ 731520 w 1413803"/>
              <a:gd name="connsiteY67" fmla="*/ 1434904 h 1491175"/>
              <a:gd name="connsiteX68" fmla="*/ 689317 w 1413803"/>
              <a:gd name="connsiteY68" fmla="*/ 1413803 h 1491175"/>
              <a:gd name="connsiteX69" fmla="*/ 668216 w 1413803"/>
              <a:gd name="connsiteY69" fmla="*/ 1399735 h 1491175"/>
              <a:gd name="connsiteX70" fmla="*/ 640080 w 1413803"/>
              <a:gd name="connsiteY70" fmla="*/ 1385667 h 1491175"/>
              <a:gd name="connsiteX71" fmla="*/ 618979 w 1413803"/>
              <a:gd name="connsiteY71" fmla="*/ 1364566 h 1491175"/>
              <a:gd name="connsiteX72" fmla="*/ 562708 w 1413803"/>
              <a:gd name="connsiteY72" fmla="*/ 1322363 h 1491175"/>
              <a:gd name="connsiteX73" fmla="*/ 527539 w 1413803"/>
              <a:gd name="connsiteY73" fmla="*/ 1301261 h 1491175"/>
              <a:gd name="connsiteX74" fmla="*/ 506437 w 1413803"/>
              <a:gd name="connsiteY74" fmla="*/ 1280160 h 1491175"/>
              <a:gd name="connsiteX75" fmla="*/ 485336 w 1413803"/>
              <a:gd name="connsiteY75" fmla="*/ 1266092 h 1491175"/>
              <a:gd name="connsiteX76" fmla="*/ 443132 w 1413803"/>
              <a:gd name="connsiteY76" fmla="*/ 1230923 h 1491175"/>
              <a:gd name="connsiteX77" fmla="*/ 393896 w 1413803"/>
              <a:gd name="connsiteY77" fmla="*/ 1167618 h 1491175"/>
              <a:gd name="connsiteX78" fmla="*/ 365760 w 1413803"/>
              <a:gd name="connsiteY78" fmla="*/ 1125415 h 1491175"/>
              <a:gd name="connsiteX79" fmla="*/ 323557 w 1413803"/>
              <a:gd name="connsiteY79" fmla="*/ 1062111 h 1491175"/>
              <a:gd name="connsiteX80" fmla="*/ 309489 w 1413803"/>
              <a:gd name="connsiteY80" fmla="*/ 1041009 h 1491175"/>
              <a:gd name="connsiteX81" fmla="*/ 295422 w 1413803"/>
              <a:gd name="connsiteY81" fmla="*/ 1019907 h 1491175"/>
              <a:gd name="connsiteX82" fmla="*/ 274320 w 1413803"/>
              <a:gd name="connsiteY82" fmla="*/ 998806 h 1491175"/>
              <a:gd name="connsiteX83" fmla="*/ 246185 w 1413803"/>
              <a:gd name="connsiteY83" fmla="*/ 949569 h 1491175"/>
              <a:gd name="connsiteX84" fmla="*/ 225083 w 1413803"/>
              <a:gd name="connsiteY84" fmla="*/ 928467 h 1491175"/>
              <a:gd name="connsiteX85" fmla="*/ 196948 w 1413803"/>
              <a:gd name="connsiteY85" fmla="*/ 886264 h 1491175"/>
              <a:gd name="connsiteX86" fmla="*/ 182880 w 1413803"/>
              <a:gd name="connsiteY86" fmla="*/ 865163 h 1491175"/>
              <a:gd name="connsiteX87" fmla="*/ 168812 w 1413803"/>
              <a:gd name="connsiteY87" fmla="*/ 844061 h 1491175"/>
              <a:gd name="connsiteX88" fmla="*/ 147711 w 1413803"/>
              <a:gd name="connsiteY88" fmla="*/ 822960 h 1491175"/>
              <a:gd name="connsiteX89" fmla="*/ 126609 w 1413803"/>
              <a:gd name="connsiteY89" fmla="*/ 801858 h 1491175"/>
              <a:gd name="connsiteX90" fmla="*/ 133643 w 1413803"/>
              <a:gd name="connsiteY90" fmla="*/ 822960 h 149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413803" h="1491175">
                <a:moveTo>
                  <a:pt x="168812" y="886264"/>
                </a:moveTo>
                <a:lnTo>
                  <a:pt x="168812" y="886264"/>
                </a:lnTo>
                <a:lnTo>
                  <a:pt x="119576" y="815926"/>
                </a:lnTo>
                <a:cubicBezTo>
                  <a:pt x="114764" y="808975"/>
                  <a:pt x="108181" y="802844"/>
                  <a:pt x="105508" y="794824"/>
                </a:cubicBezTo>
                <a:cubicBezTo>
                  <a:pt x="103163" y="787790"/>
                  <a:pt x="102075" y="780204"/>
                  <a:pt x="98474" y="773723"/>
                </a:cubicBezTo>
                <a:cubicBezTo>
                  <a:pt x="90263" y="758943"/>
                  <a:pt x="75686" y="747560"/>
                  <a:pt x="70339" y="731520"/>
                </a:cubicBezTo>
                <a:cubicBezTo>
                  <a:pt x="65650" y="717452"/>
                  <a:pt x="64496" y="701655"/>
                  <a:pt x="56271" y="689317"/>
                </a:cubicBezTo>
                <a:cubicBezTo>
                  <a:pt x="51582" y="682283"/>
                  <a:pt x="45636" y="675940"/>
                  <a:pt x="42203" y="668215"/>
                </a:cubicBezTo>
                <a:cubicBezTo>
                  <a:pt x="36181" y="654664"/>
                  <a:pt x="32825" y="640080"/>
                  <a:pt x="28136" y="626012"/>
                </a:cubicBezTo>
                <a:lnTo>
                  <a:pt x="14068" y="583809"/>
                </a:lnTo>
                <a:cubicBezTo>
                  <a:pt x="5815" y="534292"/>
                  <a:pt x="11544" y="555136"/>
                  <a:pt x="0" y="520504"/>
                </a:cubicBezTo>
                <a:cubicBezTo>
                  <a:pt x="2345" y="459544"/>
                  <a:pt x="3106" y="398503"/>
                  <a:pt x="7034" y="337624"/>
                </a:cubicBezTo>
                <a:cubicBezTo>
                  <a:pt x="8177" y="319900"/>
                  <a:pt x="21201" y="274123"/>
                  <a:pt x="28136" y="260252"/>
                </a:cubicBezTo>
                <a:cubicBezTo>
                  <a:pt x="32825" y="250874"/>
                  <a:pt x="38073" y="241754"/>
                  <a:pt x="42203" y="232117"/>
                </a:cubicBezTo>
                <a:cubicBezTo>
                  <a:pt x="45124" y="225302"/>
                  <a:pt x="46634" y="217957"/>
                  <a:pt x="49237" y="211015"/>
                </a:cubicBezTo>
                <a:cubicBezTo>
                  <a:pt x="53670" y="199193"/>
                  <a:pt x="58872" y="187668"/>
                  <a:pt x="63305" y="175846"/>
                </a:cubicBezTo>
                <a:cubicBezTo>
                  <a:pt x="65908" y="168904"/>
                  <a:pt x="66226" y="160913"/>
                  <a:pt x="70339" y="154744"/>
                </a:cubicBezTo>
                <a:cubicBezTo>
                  <a:pt x="75857" y="146467"/>
                  <a:pt x="85072" y="141285"/>
                  <a:pt x="91440" y="133643"/>
                </a:cubicBezTo>
                <a:cubicBezTo>
                  <a:pt x="107659" y="114181"/>
                  <a:pt x="103492" y="106851"/>
                  <a:pt x="126609" y="91440"/>
                </a:cubicBezTo>
                <a:cubicBezTo>
                  <a:pt x="132778" y="87327"/>
                  <a:pt x="140677" y="86751"/>
                  <a:pt x="147711" y="84406"/>
                </a:cubicBezTo>
                <a:cubicBezTo>
                  <a:pt x="163269" y="68847"/>
                  <a:pt x="170325" y="59031"/>
                  <a:pt x="189914" y="49237"/>
                </a:cubicBezTo>
                <a:cubicBezTo>
                  <a:pt x="196546" y="45921"/>
                  <a:pt x="203982" y="44548"/>
                  <a:pt x="211016" y="42203"/>
                </a:cubicBezTo>
                <a:cubicBezTo>
                  <a:pt x="218050" y="37514"/>
                  <a:pt x="224556" y="31916"/>
                  <a:pt x="232117" y="28135"/>
                </a:cubicBezTo>
                <a:cubicBezTo>
                  <a:pt x="252240" y="18073"/>
                  <a:pt x="273812" y="19469"/>
                  <a:pt x="295422" y="14067"/>
                </a:cubicBezTo>
                <a:cubicBezTo>
                  <a:pt x="309808" y="10471"/>
                  <a:pt x="337625" y="0"/>
                  <a:pt x="337625" y="0"/>
                </a:cubicBezTo>
                <a:cubicBezTo>
                  <a:pt x="350569" y="996"/>
                  <a:pt x="442165" y="5336"/>
                  <a:pt x="471268" y="14067"/>
                </a:cubicBezTo>
                <a:cubicBezTo>
                  <a:pt x="481311" y="17080"/>
                  <a:pt x="489456" y="24819"/>
                  <a:pt x="499403" y="28135"/>
                </a:cubicBezTo>
                <a:cubicBezTo>
                  <a:pt x="510745" y="31916"/>
                  <a:pt x="523038" y="32023"/>
                  <a:pt x="534572" y="35169"/>
                </a:cubicBezTo>
                <a:cubicBezTo>
                  <a:pt x="548878" y="39071"/>
                  <a:pt x="562708" y="44548"/>
                  <a:pt x="576776" y="49237"/>
                </a:cubicBezTo>
                <a:cubicBezTo>
                  <a:pt x="583810" y="51582"/>
                  <a:pt x="591708" y="52159"/>
                  <a:pt x="597877" y="56271"/>
                </a:cubicBezTo>
                <a:cubicBezTo>
                  <a:pt x="622876" y="72936"/>
                  <a:pt x="648739" y="89168"/>
                  <a:pt x="668216" y="112541"/>
                </a:cubicBezTo>
                <a:cubicBezTo>
                  <a:pt x="717179" y="171297"/>
                  <a:pt x="641735" y="93097"/>
                  <a:pt x="703385" y="154744"/>
                </a:cubicBezTo>
                <a:cubicBezTo>
                  <a:pt x="721066" y="207786"/>
                  <a:pt x="697216" y="142405"/>
                  <a:pt x="724486" y="196947"/>
                </a:cubicBezTo>
                <a:cubicBezTo>
                  <a:pt x="727802" y="203579"/>
                  <a:pt x="728204" y="211417"/>
                  <a:pt x="731520" y="218049"/>
                </a:cubicBezTo>
                <a:cubicBezTo>
                  <a:pt x="735301" y="225610"/>
                  <a:pt x="742155" y="231426"/>
                  <a:pt x="745588" y="239151"/>
                </a:cubicBezTo>
                <a:cubicBezTo>
                  <a:pt x="790143" y="339398"/>
                  <a:pt x="730830" y="238262"/>
                  <a:pt x="780757" y="302455"/>
                </a:cubicBezTo>
                <a:cubicBezTo>
                  <a:pt x="820261" y="353246"/>
                  <a:pt x="789670" y="338251"/>
                  <a:pt x="829994" y="351692"/>
                </a:cubicBezTo>
                <a:cubicBezTo>
                  <a:pt x="855989" y="390684"/>
                  <a:pt x="829189" y="359841"/>
                  <a:pt x="865163" y="379827"/>
                </a:cubicBezTo>
                <a:cubicBezTo>
                  <a:pt x="879943" y="388038"/>
                  <a:pt x="891326" y="402616"/>
                  <a:pt x="907366" y="407963"/>
                </a:cubicBezTo>
                <a:lnTo>
                  <a:pt x="949569" y="422031"/>
                </a:lnTo>
                <a:cubicBezTo>
                  <a:pt x="989572" y="462032"/>
                  <a:pt x="951054" y="429806"/>
                  <a:pt x="991772" y="450166"/>
                </a:cubicBezTo>
                <a:cubicBezTo>
                  <a:pt x="1046303" y="477432"/>
                  <a:pt x="980946" y="453593"/>
                  <a:pt x="1033976" y="471267"/>
                </a:cubicBezTo>
                <a:cubicBezTo>
                  <a:pt x="1052184" y="489475"/>
                  <a:pt x="1072037" y="512090"/>
                  <a:pt x="1097280" y="520504"/>
                </a:cubicBezTo>
                <a:lnTo>
                  <a:pt x="1139483" y="534572"/>
                </a:lnTo>
                <a:cubicBezTo>
                  <a:pt x="1144172" y="541606"/>
                  <a:pt x="1147573" y="549696"/>
                  <a:pt x="1153551" y="555674"/>
                </a:cubicBezTo>
                <a:cubicBezTo>
                  <a:pt x="1159528" y="561651"/>
                  <a:pt x="1167889" y="564669"/>
                  <a:pt x="1174652" y="569741"/>
                </a:cubicBezTo>
                <a:cubicBezTo>
                  <a:pt x="1188051" y="579790"/>
                  <a:pt x="1218777" y="603362"/>
                  <a:pt x="1230923" y="618978"/>
                </a:cubicBezTo>
                <a:cubicBezTo>
                  <a:pt x="1251826" y="645853"/>
                  <a:pt x="1274898" y="686713"/>
                  <a:pt x="1287194" y="717452"/>
                </a:cubicBezTo>
                <a:cubicBezTo>
                  <a:pt x="1291883" y="729175"/>
                  <a:pt x="1295615" y="741328"/>
                  <a:pt x="1301262" y="752621"/>
                </a:cubicBezTo>
                <a:cubicBezTo>
                  <a:pt x="1307376" y="764849"/>
                  <a:pt x="1315724" y="775840"/>
                  <a:pt x="1322363" y="787791"/>
                </a:cubicBezTo>
                <a:cubicBezTo>
                  <a:pt x="1327455" y="796957"/>
                  <a:pt x="1331742" y="806548"/>
                  <a:pt x="1336431" y="815926"/>
                </a:cubicBezTo>
                <a:cubicBezTo>
                  <a:pt x="1338776" y="827649"/>
                  <a:pt x="1339025" y="839995"/>
                  <a:pt x="1343465" y="851095"/>
                </a:cubicBezTo>
                <a:cubicBezTo>
                  <a:pt x="1378675" y="939121"/>
                  <a:pt x="1354660" y="848076"/>
                  <a:pt x="1371600" y="907366"/>
                </a:cubicBezTo>
                <a:cubicBezTo>
                  <a:pt x="1382492" y="945488"/>
                  <a:pt x="1376456" y="931643"/>
                  <a:pt x="1385668" y="977704"/>
                </a:cubicBezTo>
                <a:cubicBezTo>
                  <a:pt x="1387564" y="987184"/>
                  <a:pt x="1390605" y="996403"/>
                  <a:pt x="1392702" y="1005840"/>
                </a:cubicBezTo>
                <a:cubicBezTo>
                  <a:pt x="1395295" y="1017510"/>
                  <a:pt x="1397597" y="1029247"/>
                  <a:pt x="1399736" y="1041009"/>
                </a:cubicBezTo>
                <a:cubicBezTo>
                  <a:pt x="1417734" y="1140001"/>
                  <a:pt x="1396428" y="1031508"/>
                  <a:pt x="1413803" y="1118381"/>
                </a:cubicBezTo>
                <a:cubicBezTo>
                  <a:pt x="1409536" y="1233584"/>
                  <a:pt x="1421654" y="1259713"/>
                  <a:pt x="1399736" y="1336431"/>
                </a:cubicBezTo>
                <a:cubicBezTo>
                  <a:pt x="1394591" y="1354440"/>
                  <a:pt x="1391613" y="1364033"/>
                  <a:pt x="1378634" y="1378634"/>
                </a:cubicBezTo>
                <a:cubicBezTo>
                  <a:pt x="1365417" y="1393503"/>
                  <a:pt x="1350499" y="1406769"/>
                  <a:pt x="1336431" y="1420837"/>
                </a:cubicBezTo>
                <a:cubicBezTo>
                  <a:pt x="1329397" y="1427871"/>
                  <a:pt x="1324766" y="1438792"/>
                  <a:pt x="1315329" y="1441938"/>
                </a:cubicBezTo>
                <a:cubicBezTo>
                  <a:pt x="1308295" y="1444283"/>
                  <a:pt x="1300859" y="1445656"/>
                  <a:pt x="1294228" y="1448972"/>
                </a:cubicBezTo>
                <a:cubicBezTo>
                  <a:pt x="1250777" y="1470698"/>
                  <a:pt x="1297686" y="1458365"/>
                  <a:pt x="1244991" y="1470074"/>
                </a:cubicBezTo>
                <a:cubicBezTo>
                  <a:pt x="1233321" y="1472667"/>
                  <a:pt x="1221356" y="1473961"/>
                  <a:pt x="1209822" y="1477107"/>
                </a:cubicBezTo>
                <a:cubicBezTo>
                  <a:pt x="1195516" y="1481009"/>
                  <a:pt x="1167619" y="1491175"/>
                  <a:pt x="1167619" y="1491175"/>
                </a:cubicBezTo>
                <a:lnTo>
                  <a:pt x="844062" y="1484141"/>
                </a:lnTo>
                <a:cubicBezTo>
                  <a:pt x="826327" y="1483417"/>
                  <a:pt x="816147" y="1470978"/>
                  <a:pt x="801859" y="1463040"/>
                </a:cubicBezTo>
                <a:cubicBezTo>
                  <a:pt x="760253" y="1439925"/>
                  <a:pt x="769233" y="1444332"/>
                  <a:pt x="731520" y="1434904"/>
                </a:cubicBezTo>
                <a:cubicBezTo>
                  <a:pt x="671040" y="1394585"/>
                  <a:pt x="747567" y="1442929"/>
                  <a:pt x="689317" y="1413803"/>
                </a:cubicBezTo>
                <a:cubicBezTo>
                  <a:pt x="681756" y="1410022"/>
                  <a:pt x="675556" y="1403929"/>
                  <a:pt x="668216" y="1399735"/>
                </a:cubicBezTo>
                <a:cubicBezTo>
                  <a:pt x="659112" y="1394533"/>
                  <a:pt x="648613" y="1391762"/>
                  <a:pt x="640080" y="1385667"/>
                </a:cubicBezTo>
                <a:cubicBezTo>
                  <a:pt x="631986" y="1379885"/>
                  <a:pt x="626678" y="1370865"/>
                  <a:pt x="618979" y="1364566"/>
                </a:cubicBezTo>
                <a:cubicBezTo>
                  <a:pt x="600833" y="1349719"/>
                  <a:pt x="582813" y="1334426"/>
                  <a:pt x="562708" y="1322363"/>
                </a:cubicBezTo>
                <a:cubicBezTo>
                  <a:pt x="550985" y="1315329"/>
                  <a:pt x="538476" y="1309464"/>
                  <a:pt x="527539" y="1301261"/>
                </a:cubicBezTo>
                <a:cubicBezTo>
                  <a:pt x="519581" y="1295293"/>
                  <a:pt x="514079" y="1286528"/>
                  <a:pt x="506437" y="1280160"/>
                </a:cubicBezTo>
                <a:cubicBezTo>
                  <a:pt x="499943" y="1274748"/>
                  <a:pt x="491830" y="1271504"/>
                  <a:pt x="485336" y="1266092"/>
                </a:cubicBezTo>
                <a:cubicBezTo>
                  <a:pt x="431183" y="1220964"/>
                  <a:pt x="495519" y="1265848"/>
                  <a:pt x="443132" y="1230923"/>
                </a:cubicBezTo>
                <a:cubicBezTo>
                  <a:pt x="423917" y="1173269"/>
                  <a:pt x="457151" y="1262498"/>
                  <a:pt x="393896" y="1167618"/>
                </a:cubicBezTo>
                <a:lnTo>
                  <a:pt x="365760" y="1125415"/>
                </a:lnTo>
                <a:lnTo>
                  <a:pt x="323557" y="1062111"/>
                </a:lnTo>
                <a:lnTo>
                  <a:pt x="309489" y="1041009"/>
                </a:lnTo>
                <a:cubicBezTo>
                  <a:pt x="304800" y="1033975"/>
                  <a:pt x="301400" y="1025884"/>
                  <a:pt x="295422" y="1019907"/>
                </a:cubicBezTo>
                <a:cubicBezTo>
                  <a:pt x="288388" y="1012873"/>
                  <a:pt x="280688" y="1006448"/>
                  <a:pt x="274320" y="998806"/>
                </a:cubicBezTo>
                <a:cubicBezTo>
                  <a:pt x="241094" y="958936"/>
                  <a:pt x="280580" y="997723"/>
                  <a:pt x="246185" y="949569"/>
                </a:cubicBezTo>
                <a:cubicBezTo>
                  <a:pt x="240403" y="941474"/>
                  <a:pt x="231190" y="936319"/>
                  <a:pt x="225083" y="928467"/>
                </a:cubicBezTo>
                <a:cubicBezTo>
                  <a:pt x="214703" y="915121"/>
                  <a:pt x="206326" y="900332"/>
                  <a:pt x="196948" y="886264"/>
                </a:cubicBezTo>
                <a:lnTo>
                  <a:pt x="182880" y="865163"/>
                </a:lnTo>
                <a:cubicBezTo>
                  <a:pt x="178191" y="858129"/>
                  <a:pt x="174790" y="850039"/>
                  <a:pt x="168812" y="844061"/>
                </a:cubicBezTo>
                <a:cubicBezTo>
                  <a:pt x="161778" y="837027"/>
                  <a:pt x="155353" y="829328"/>
                  <a:pt x="147711" y="822960"/>
                </a:cubicBezTo>
                <a:cubicBezTo>
                  <a:pt x="124658" y="803749"/>
                  <a:pt x="126609" y="818411"/>
                  <a:pt x="126609" y="801858"/>
                </a:cubicBezTo>
                <a:lnTo>
                  <a:pt x="133643" y="822960"/>
                </a:lnTo>
              </a:path>
            </a:pathLst>
          </a:custGeom>
          <a:gradFill>
            <a:gsLst>
              <a:gs pos="0">
                <a:srgbClr val="1C0ED8"/>
              </a:gs>
              <a:gs pos="5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대기소모전력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최소화</a:t>
            </a:r>
            <a:endParaRPr lang="ko-KR" altLang="en-US" sz="1200" dirty="0"/>
          </a:p>
        </p:txBody>
      </p:sp>
      <p:sp>
        <p:nvSpPr>
          <p:cNvPr id="30" name="자유형 29"/>
          <p:cNvSpPr/>
          <p:nvPr/>
        </p:nvSpPr>
        <p:spPr>
          <a:xfrm>
            <a:off x="776037" y="5293895"/>
            <a:ext cx="1124952" cy="1221205"/>
          </a:xfrm>
          <a:custGeom>
            <a:avLst/>
            <a:gdLst>
              <a:gd name="connsiteX0" fmla="*/ 1094874 w 1124952"/>
              <a:gd name="connsiteY0" fmla="*/ 433137 h 1221205"/>
              <a:gd name="connsiteX1" fmla="*/ 1094874 w 1124952"/>
              <a:gd name="connsiteY1" fmla="*/ 433137 h 1221205"/>
              <a:gd name="connsiteX2" fmla="*/ 1058779 w 1124952"/>
              <a:gd name="connsiteY2" fmla="*/ 378994 h 1221205"/>
              <a:gd name="connsiteX3" fmla="*/ 1040731 w 1124952"/>
              <a:gd name="connsiteY3" fmla="*/ 366963 h 1221205"/>
              <a:gd name="connsiteX4" fmla="*/ 1016668 w 1124952"/>
              <a:gd name="connsiteY4" fmla="*/ 330868 h 1221205"/>
              <a:gd name="connsiteX5" fmla="*/ 980574 w 1124952"/>
              <a:gd name="connsiteY5" fmla="*/ 294773 h 1221205"/>
              <a:gd name="connsiteX6" fmla="*/ 974558 w 1124952"/>
              <a:gd name="connsiteY6" fmla="*/ 276726 h 1221205"/>
              <a:gd name="connsiteX7" fmla="*/ 950495 w 1124952"/>
              <a:gd name="connsiteY7" fmla="*/ 240631 h 1221205"/>
              <a:gd name="connsiteX8" fmla="*/ 932447 w 1124952"/>
              <a:gd name="connsiteY8" fmla="*/ 204537 h 1221205"/>
              <a:gd name="connsiteX9" fmla="*/ 914400 w 1124952"/>
              <a:gd name="connsiteY9" fmla="*/ 162426 h 1221205"/>
              <a:gd name="connsiteX10" fmla="*/ 908384 w 1124952"/>
              <a:gd name="connsiteY10" fmla="*/ 144379 h 1221205"/>
              <a:gd name="connsiteX11" fmla="*/ 890337 w 1124952"/>
              <a:gd name="connsiteY11" fmla="*/ 132347 h 1221205"/>
              <a:gd name="connsiteX12" fmla="*/ 884321 w 1124952"/>
              <a:gd name="connsiteY12" fmla="*/ 114300 h 1221205"/>
              <a:gd name="connsiteX13" fmla="*/ 830179 w 1124952"/>
              <a:gd name="connsiteY13" fmla="*/ 72189 h 1221205"/>
              <a:gd name="connsiteX14" fmla="*/ 812131 w 1124952"/>
              <a:gd name="connsiteY14" fmla="*/ 60158 h 1221205"/>
              <a:gd name="connsiteX15" fmla="*/ 794084 w 1124952"/>
              <a:gd name="connsiteY15" fmla="*/ 54142 h 1221205"/>
              <a:gd name="connsiteX16" fmla="*/ 776037 w 1124952"/>
              <a:gd name="connsiteY16" fmla="*/ 42110 h 1221205"/>
              <a:gd name="connsiteX17" fmla="*/ 715879 w 1124952"/>
              <a:gd name="connsiteY17" fmla="*/ 30079 h 1221205"/>
              <a:gd name="connsiteX18" fmla="*/ 691816 w 1124952"/>
              <a:gd name="connsiteY18" fmla="*/ 24063 h 1221205"/>
              <a:gd name="connsiteX19" fmla="*/ 625642 w 1124952"/>
              <a:gd name="connsiteY19" fmla="*/ 18047 h 1221205"/>
              <a:gd name="connsiteX20" fmla="*/ 559468 w 1124952"/>
              <a:gd name="connsiteY20" fmla="*/ 6016 h 1221205"/>
              <a:gd name="connsiteX21" fmla="*/ 523374 w 1124952"/>
              <a:gd name="connsiteY21" fmla="*/ 0 h 1221205"/>
              <a:gd name="connsiteX22" fmla="*/ 282742 w 1124952"/>
              <a:gd name="connsiteY22" fmla="*/ 6016 h 1221205"/>
              <a:gd name="connsiteX23" fmla="*/ 264695 w 1124952"/>
              <a:gd name="connsiteY23" fmla="*/ 12031 h 1221205"/>
              <a:gd name="connsiteX24" fmla="*/ 240631 w 1124952"/>
              <a:gd name="connsiteY24" fmla="*/ 24063 h 1221205"/>
              <a:gd name="connsiteX25" fmla="*/ 210552 w 1124952"/>
              <a:gd name="connsiteY25" fmla="*/ 36094 h 1221205"/>
              <a:gd name="connsiteX26" fmla="*/ 174458 w 1124952"/>
              <a:gd name="connsiteY26" fmla="*/ 66173 h 1221205"/>
              <a:gd name="connsiteX27" fmla="*/ 156410 w 1124952"/>
              <a:gd name="connsiteY27" fmla="*/ 78205 h 1221205"/>
              <a:gd name="connsiteX28" fmla="*/ 144379 w 1124952"/>
              <a:gd name="connsiteY28" fmla="*/ 114300 h 1221205"/>
              <a:gd name="connsiteX29" fmla="*/ 120316 w 1124952"/>
              <a:gd name="connsiteY29" fmla="*/ 162426 h 1221205"/>
              <a:gd name="connsiteX30" fmla="*/ 114300 w 1124952"/>
              <a:gd name="connsiteY30" fmla="*/ 180473 h 1221205"/>
              <a:gd name="connsiteX31" fmla="*/ 108284 w 1124952"/>
              <a:gd name="connsiteY31" fmla="*/ 204537 h 1221205"/>
              <a:gd name="connsiteX32" fmla="*/ 96252 w 1124952"/>
              <a:gd name="connsiteY32" fmla="*/ 222584 h 1221205"/>
              <a:gd name="connsiteX33" fmla="*/ 72189 w 1124952"/>
              <a:gd name="connsiteY33" fmla="*/ 276726 h 1221205"/>
              <a:gd name="connsiteX34" fmla="*/ 60158 w 1124952"/>
              <a:gd name="connsiteY34" fmla="*/ 366963 h 1221205"/>
              <a:gd name="connsiteX35" fmla="*/ 48126 w 1124952"/>
              <a:gd name="connsiteY35" fmla="*/ 427121 h 1221205"/>
              <a:gd name="connsiteX36" fmla="*/ 36095 w 1124952"/>
              <a:gd name="connsiteY36" fmla="*/ 511342 h 1221205"/>
              <a:gd name="connsiteX37" fmla="*/ 24063 w 1124952"/>
              <a:gd name="connsiteY37" fmla="*/ 577516 h 1221205"/>
              <a:gd name="connsiteX38" fmla="*/ 18047 w 1124952"/>
              <a:gd name="connsiteY38" fmla="*/ 619626 h 1221205"/>
              <a:gd name="connsiteX39" fmla="*/ 12031 w 1124952"/>
              <a:gd name="connsiteY39" fmla="*/ 649705 h 1221205"/>
              <a:gd name="connsiteX40" fmla="*/ 0 w 1124952"/>
              <a:gd name="connsiteY40" fmla="*/ 757989 h 1221205"/>
              <a:gd name="connsiteX41" fmla="*/ 6016 w 1124952"/>
              <a:gd name="connsiteY41" fmla="*/ 980573 h 1221205"/>
              <a:gd name="connsiteX42" fmla="*/ 18047 w 1124952"/>
              <a:gd name="connsiteY42" fmla="*/ 1016668 h 1221205"/>
              <a:gd name="connsiteX43" fmla="*/ 48126 w 1124952"/>
              <a:gd name="connsiteY43" fmla="*/ 1100889 h 1221205"/>
              <a:gd name="connsiteX44" fmla="*/ 90237 w 1124952"/>
              <a:gd name="connsiteY44" fmla="*/ 1155031 h 1221205"/>
              <a:gd name="connsiteX45" fmla="*/ 150395 w 1124952"/>
              <a:gd name="connsiteY45" fmla="*/ 1179094 h 1221205"/>
              <a:gd name="connsiteX46" fmla="*/ 180474 w 1124952"/>
              <a:gd name="connsiteY46" fmla="*/ 1185110 h 1221205"/>
              <a:gd name="connsiteX47" fmla="*/ 216568 w 1124952"/>
              <a:gd name="connsiteY47" fmla="*/ 1197142 h 1221205"/>
              <a:gd name="connsiteX48" fmla="*/ 505326 w 1124952"/>
              <a:gd name="connsiteY48" fmla="*/ 1203158 h 1221205"/>
              <a:gd name="connsiteX49" fmla="*/ 565484 w 1124952"/>
              <a:gd name="connsiteY49" fmla="*/ 1221205 h 1221205"/>
              <a:gd name="connsiteX50" fmla="*/ 920416 w 1124952"/>
              <a:gd name="connsiteY50" fmla="*/ 1215189 h 1221205"/>
              <a:gd name="connsiteX51" fmla="*/ 944479 w 1124952"/>
              <a:gd name="connsiteY51" fmla="*/ 1209173 h 1221205"/>
              <a:gd name="connsiteX52" fmla="*/ 974558 w 1124952"/>
              <a:gd name="connsiteY52" fmla="*/ 1167063 h 1221205"/>
              <a:gd name="connsiteX53" fmla="*/ 980574 w 1124952"/>
              <a:gd name="connsiteY53" fmla="*/ 1149016 h 1221205"/>
              <a:gd name="connsiteX54" fmla="*/ 992605 w 1124952"/>
              <a:gd name="connsiteY54" fmla="*/ 1124952 h 1221205"/>
              <a:gd name="connsiteX55" fmla="*/ 998621 w 1124952"/>
              <a:gd name="connsiteY55" fmla="*/ 1100889 h 1221205"/>
              <a:gd name="connsiteX56" fmla="*/ 1010652 w 1124952"/>
              <a:gd name="connsiteY56" fmla="*/ 1076826 h 1221205"/>
              <a:gd name="connsiteX57" fmla="*/ 1016668 w 1124952"/>
              <a:gd name="connsiteY57" fmla="*/ 1052763 h 1221205"/>
              <a:gd name="connsiteX58" fmla="*/ 1028700 w 1124952"/>
              <a:gd name="connsiteY58" fmla="*/ 1028700 h 1221205"/>
              <a:gd name="connsiteX59" fmla="*/ 1052763 w 1124952"/>
              <a:gd name="connsiteY59" fmla="*/ 968542 h 1221205"/>
              <a:gd name="connsiteX60" fmla="*/ 1064795 w 1124952"/>
              <a:gd name="connsiteY60" fmla="*/ 914400 h 1221205"/>
              <a:gd name="connsiteX61" fmla="*/ 1076826 w 1124952"/>
              <a:gd name="connsiteY61" fmla="*/ 896352 h 1221205"/>
              <a:gd name="connsiteX62" fmla="*/ 1088858 w 1124952"/>
              <a:gd name="connsiteY62" fmla="*/ 854242 h 1221205"/>
              <a:gd name="connsiteX63" fmla="*/ 1094874 w 1124952"/>
              <a:gd name="connsiteY63" fmla="*/ 794084 h 1221205"/>
              <a:gd name="connsiteX64" fmla="*/ 1106905 w 1124952"/>
              <a:gd name="connsiteY64" fmla="*/ 565484 h 1221205"/>
              <a:gd name="connsiteX65" fmla="*/ 1112921 w 1124952"/>
              <a:gd name="connsiteY65" fmla="*/ 505326 h 1221205"/>
              <a:gd name="connsiteX66" fmla="*/ 1124952 w 1124952"/>
              <a:gd name="connsiteY66" fmla="*/ 439152 h 1221205"/>
              <a:gd name="connsiteX67" fmla="*/ 1118937 w 1124952"/>
              <a:gd name="connsiteY67" fmla="*/ 385010 h 1221205"/>
              <a:gd name="connsiteX68" fmla="*/ 1094874 w 1124952"/>
              <a:gd name="connsiteY68" fmla="*/ 378994 h 1221205"/>
              <a:gd name="connsiteX69" fmla="*/ 1058779 w 1124952"/>
              <a:gd name="connsiteY69" fmla="*/ 366963 h 1221205"/>
              <a:gd name="connsiteX70" fmla="*/ 1040731 w 1124952"/>
              <a:gd name="connsiteY70" fmla="*/ 348916 h 1221205"/>
              <a:gd name="connsiteX71" fmla="*/ 1016668 w 1124952"/>
              <a:gd name="connsiteY71" fmla="*/ 330868 h 1221205"/>
              <a:gd name="connsiteX72" fmla="*/ 1070810 w 1124952"/>
              <a:gd name="connsiteY72" fmla="*/ 378994 h 122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124952" h="1221205">
                <a:moveTo>
                  <a:pt x="1094874" y="433137"/>
                </a:moveTo>
                <a:lnTo>
                  <a:pt x="1094874" y="433137"/>
                </a:lnTo>
                <a:cubicBezTo>
                  <a:pt x="1082842" y="415089"/>
                  <a:pt x="1072514" y="395781"/>
                  <a:pt x="1058779" y="378994"/>
                </a:cubicBezTo>
                <a:cubicBezTo>
                  <a:pt x="1054201" y="373398"/>
                  <a:pt x="1045492" y="372404"/>
                  <a:pt x="1040731" y="366963"/>
                </a:cubicBezTo>
                <a:cubicBezTo>
                  <a:pt x="1031209" y="356081"/>
                  <a:pt x="1026893" y="341093"/>
                  <a:pt x="1016668" y="330868"/>
                </a:cubicBezTo>
                <a:lnTo>
                  <a:pt x="980574" y="294773"/>
                </a:lnTo>
                <a:cubicBezTo>
                  <a:pt x="978569" y="288757"/>
                  <a:pt x="977638" y="282269"/>
                  <a:pt x="974558" y="276726"/>
                </a:cubicBezTo>
                <a:cubicBezTo>
                  <a:pt x="967535" y="264086"/>
                  <a:pt x="955068" y="254349"/>
                  <a:pt x="950495" y="240631"/>
                </a:cubicBezTo>
                <a:cubicBezTo>
                  <a:pt x="942193" y="215725"/>
                  <a:pt x="947997" y="227860"/>
                  <a:pt x="932447" y="204537"/>
                </a:cubicBezTo>
                <a:cubicBezTo>
                  <a:pt x="919927" y="154457"/>
                  <a:pt x="935171" y="203969"/>
                  <a:pt x="914400" y="162426"/>
                </a:cubicBezTo>
                <a:cubicBezTo>
                  <a:pt x="911564" y="156754"/>
                  <a:pt x="912345" y="149331"/>
                  <a:pt x="908384" y="144379"/>
                </a:cubicBezTo>
                <a:cubicBezTo>
                  <a:pt x="903867" y="138733"/>
                  <a:pt x="896353" y="136358"/>
                  <a:pt x="890337" y="132347"/>
                </a:cubicBezTo>
                <a:cubicBezTo>
                  <a:pt x="888332" y="126331"/>
                  <a:pt x="888214" y="119305"/>
                  <a:pt x="884321" y="114300"/>
                </a:cubicBezTo>
                <a:cubicBezTo>
                  <a:pt x="839041" y="56083"/>
                  <a:pt x="866120" y="90159"/>
                  <a:pt x="830179" y="72189"/>
                </a:cubicBezTo>
                <a:cubicBezTo>
                  <a:pt x="823712" y="68956"/>
                  <a:pt x="818598" y="63391"/>
                  <a:pt x="812131" y="60158"/>
                </a:cubicBezTo>
                <a:cubicBezTo>
                  <a:pt x="806459" y="57322"/>
                  <a:pt x="799756" y="56978"/>
                  <a:pt x="794084" y="54142"/>
                </a:cubicBezTo>
                <a:cubicBezTo>
                  <a:pt x="787617" y="50908"/>
                  <a:pt x="782504" y="45343"/>
                  <a:pt x="776037" y="42110"/>
                </a:cubicBezTo>
                <a:cubicBezTo>
                  <a:pt x="758387" y="33285"/>
                  <a:pt x="733299" y="33246"/>
                  <a:pt x="715879" y="30079"/>
                </a:cubicBezTo>
                <a:cubicBezTo>
                  <a:pt x="707744" y="28600"/>
                  <a:pt x="700011" y="25156"/>
                  <a:pt x="691816" y="24063"/>
                </a:cubicBezTo>
                <a:cubicBezTo>
                  <a:pt x="669861" y="21136"/>
                  <a:pt x="647655" y="20493"/>
                  <a:pt x="625642" y="18047"/>
                </a:cubicBezTo>
                <a:cubicBezTo>
                  <a:pt x="556841" y="10402"/>
                  <a:pt x="608078" y="15738"/>
                  <a:pt x="559468" y="6016"/>
                </a:cubicBezTo>
                <a:cubicBezTo>
                  <a:pt x="547508" y="3624"/>
                  <a:pt x="535405" y="2005"/>
                  <a:pt x="523374" y="0"/>
                </a:cubicBezTo>
                <a:cubicBezTo>
                  <a:pt x="443163" y="2005"/>
                  <a:pt x="362891" y="2288"/>
                  <a:pt x="282742" y="6016"/>
                </a:cubicBezTo>
                <a:cubicBezTo>
                  <a:pt x="276408" y="6311"/>
                  <a:pt x="270523" y="9533"/>
                  <a:pt x="264695" y="12031"/>
                </a:cubicBezTo>
                <a:cubicBezTo>
                  <a:pt x="256452" y="15564"/>
                  <a:pt x="248826" y="20421"/>
                  <a:pt x="240631" y="24063"/>
                </a:cubicBezTo>
                <a:cubicBezTo>
                  <a:pt x="230763" y="28449"/>
                  <a:pt x="220211" y="31265"/>
                  <a:pt x="210552" y="36094"/>
                </a:cubicBezTo>
                <a:cubicBezTo>
                  <a:pt x="188151" y="47295"/>
                  <a:pt x="194412" y="49545"/>
                  <a:pt x="174458" y="66173"/>
                </a:cubicBezTo>
                <a:cubicBezTo>
                  <a:pt x="168903" y="70802"/>
                  <a:pt x="162426" y="74194"/>
                  <a:pt x="156410" y="78205"/>
                </a:cubicBezTo>
                <a:cubicBezTo>
                  <a:pt x="152400" y="90237"/>
                  <a:pt x="151414" y="103748"/>
                  <a:pt x="144379" y="114300"/>
                </a:cubicBezTo>
                <a:cubicBezTo>
                  <a:pt x="127763" y="139222"/>
                  <a:pt x="132931" y="128785"/>
                  <a:pt x="120316" y="162426"/>
                </a:cubicBezTo>
                <a:cubicBezTo>
                  <a:pt x="118090" y="168363"/>
                  <a:pt x="116042" y="174376"/>
                  <a:pt x="114300" y="180473"/>
                </a:cubicBezTo>
                <a:cubicBezTo>
                  <a:pt x="112029" y="188423"/>
                  <a:pt x="111541" y="196937"/>
                  <a:pt x="108284" y="204537"/>
                </a:cubicBezTo>
                <a:cubicBezTo>
                  <a:pt x="105436" y="211182"/>
                  <a:pt x="100263" y="216568"/>
                  <a:pt x="96252" y="222584"/>
                </a:cubicBezTo>
                <a:cubicBezTo>
                  <a:pt x="81935" y="265538"/>
                  <a:pt x="91256" y="248127"/>
                  <a:pt x="72189" y="276726"/>
                </a:cubicBezTo>
                <a:cubicBezTo>
                  <a:pt x="55082" y="362274"/>
                  <a:pt x="81265" y="226252"/>
                  <a:pt x="60158" y="366963"/>
                </a:cubicBezTo>
                <a:cubicBezTo>
                  <a:pt x="57124" y="387187"/>
                  <a:pt x="51488" y="406949"/>
                  <a:pt x="48126" y="427121"/>
                </a:cubicBezTo>
                <a:cubicBezTo>
                  <a:pt x="43464" y="455094"/>
                  <a:pt x="39613" y="483202"/>
                  <a:pt x="36095" y="511342"/>
                </a:cubicBezTo>
                <a:cubicBezTo>
                  <a:pt x="29292" y="565760"/>
                  <a:pt x="35191" y="544131"/>
                  <a:pt x="24063" y="577516"/>
                </a:cubicBezTo>
                <a:cubicBezTo>
                  <a:pt x="22058" y="591553"/>
                  <a:pt x="20378" y="605640"/>
                  <a:pt x="18047" y="619626"/>
                </a:cubicBezTo>
                <a:cubicBezTo>
                  <a:pt x="16366" y="629712"/>
                  <a:pt x="13226" y="639550"/>
                  <a:pt x="12031" y="649705"/>
                </a:cubicBezTo>
                <a:cubicBezTo>
                  <a:pt x="-4837" y="793088"/>
                  <a:pt x="14956" y="668253"/>
                  <a:pt x="0" y="757989"/>
                </a:cubicBezTo>
                <a:cubicBezTo>
                  <a:pt x="2005" y="832184"/>
                  <a:pt x="850" y="906531"/>
                  <a:pt x="6016" y="980573"/>
                </a:cubicBezTo>
                <a:cubicBezTo>
                  <a:pt x="6899" y="993225"/>
                  <a:pt x="14971" y="1004364"/>
                  <a:pt x="18047" y="1016668"/>
                </a:cubicBezTo>
                <a:cubicBezTo>
                  <a:pt x="29432" y="1062205"/>
                  <a:pt x="25865" y="1062726"/>
                  <a:pt x="48126" y="1100889"/>
                </a:cubicBezTo>
                <a:cubicBezTo>
                  <a:pt x="57013" y="1116125"/>
                  <a:pt x="73669" y="1143197"/>
                  <a:pt x="90237" y="1155031"/>
                </a:cubicBezTo>
                <a:cubicBezTo>
                  <a:pt x="102717" y="1163945"/>
                  <a:pt x="138215" y="1176658"/>
                  <a:pt x="150395" y="1179094"/>
                </a:cubicBezTo>
                <a:cubicBezTo>
                  <a:pt x="160421" y="1181099"/>
                  <a:pt x="170609" y="1182420"/>
                  <a:pt x="180474" y="1185110"/>
                </a:cubicBezTo>
                <a:cubicBezTo>
                  <a:pt x="192709" y="1188447"/>
                  <a:pt x="203889" y="1196878"/>
                  <a:pt x="216568" y="1197142"/>
                </a:cubicBezTo>
                <a:lnTo>
                  <a:pt x="505326" y="1203158"/>
                </a:lnTo>
                <a:cubicBezTo>
                  <a:pt x="549265" y="1217803"/>
                  <a:pt x="529117" y="1212113"/>
                  <a:pt x="565484" y="1221205"/>
                </a:cubicBezTo>
                <a:lnTo>
                  <a:pt x="920416" y="1215189"/>
                </a:lnTo>
                <a:cubicBezTo>
                  <a:pt x="928680" y="1214927"/>
                  <a:pt x="937300" y="1213275"/>
                  <a:pt x="944479" y="1209173"/>
                </a:cubicBezTo>
                <a:cubicBezTo>
                  <a:pt x="960092" y="1200251"/>
                  <a:pt x="967971" y="1182432"/>
                  <a:pt x="974558" y="1167063"/>
                </a:cubicBezTo>
                <a:cubicBezTo>
                  <a:pt x="977056" y="1161235"/>
                  <a:pt x="978076" y="1154844"/>
                  <a:pt x="980574" y="1149016"/>
                </a:cubicBezTo>
                <a:cubicBezTo>
                  <a:pt x="984107" y="1140773"/>
                  <a:pt x="989456" y="1133349"/>
                  <a:pt x="992605" y="1124952"/>
                </a:cubicBezTo>
                <a:cubicBezTo>
                  <a:pt x="995508" y="1117211"/>
                  <a:pt x="995718" y="1108630"/>
                  <a:pt x="998621" y="1100889"/>
                </a:cubicBezTo>
                <a:cubicBezTo>
                  <a:pt x="1001770" y="1092492"/>
                  <a:pt x="1007503" y="1085223"/>
                  <a:pt x="1010652" y="1076826"/>
                </a:cubicBezTo>
                <a:cubicBezTo>
                  <a:pt x="1013555" y="1069085"/>
                  <a:pt x="1013765" y="1060504"/>
                  <a:pt x="1016668" y="1052763"/>
                </a:cubicBezTo>
                <a:cubicBezTo>
                  <a:pt x="1019817" y="1044366"/>
                  <a:pt x="1025369" y="1037026"/>
                  <a:pt x="1028700" y="1028700"/>
                </a:cubicBezTo>
                <a:cubicBezTo>
                  <a:pt x="1058435" y="954363"/>
                  <a:pt x="1024546" y="1024974"/>
                  <a:pt x="1052763" y="968542"/>
                </a:cubicBezTo>
                <a:cubicBezTo>
                  <a:pt x="1053834" y="963187"/>
                  <a:pt x="1061609" y="921835"/>
                  <a:pt x="1064795" y="914400"/>
                </a:cubicBezTo>
                <a:cubicBezTo>
                  <a:pt x="1067643" y="907754"/>
                  <a:pt x="1072816" y="902368"/>
                  <a:pt x="1076826" y="896352"/>
                </a:cubicBezTo>
                <a:cubicBezTo>
                  <a:pt x="1080837" y="882315"/>
                  <a:pt x="1086321" y="868618"/>
                  <a:pt x="1088858" y="854242"/>
                </a:cubicBezTo>
                <a:cubicBezTo>
                  <a:pt x="1092360" y="834396"/>
                  <a:pt x="1093617" y="814197"/>
                  <a:pt x="1094874" y="794084"/>
                </a:cubicBezTo>
                <a:cubicBezTo>
                  <a:pt x="1099634" y="717927"/>
                  <a:pt x="1102145" y="641641"/>
                  <a:pt x="1106905" y="565484"/>
                </a:cubicBezTo>
                <a:cubicBezTo>
                  <a:pt x="1108162" y="545371"/>
                  <a:pt x="1110695" y="525355"/>
                  <a:pt x="1112921" y="505326"/>
                </a:cubicBezTo>
                <a:cubicBezTo>
                  <a:pt x="1118590" y="454310"/>
                  <a:pt x="1114270" y="471203"/>
                  <a:pt x="1124952" y="439152"/>
                </a:cubicBezTo>
                <a:cubicBezTo>
                  <a:pt x="1122947" y="421105"/>
                  <a:pt x="1127057" y="401251"/>
                  <a:pt x="1118937" y="385010"/>
                </a:cubicBezTo>
                <a:cubicBezTo>
                  <a:pt x="1115240" y="377615"/>
                  <a:pt x="1102793" y="381370"/>
                  <a:pt x="1094874" y="378994"/>
                </a:cubicBezTo>
                <a:cubicBezTo>
                  <a:pt x="1082726" y="375350"/>
                  <a:pt x="1058779" y="366963"/>
                  <a:pt x="1058779" y="366963"/>
                </a:cubicBezTo>
                <a:cubicBezTo>
                  <a:pt x="1052763" y="360947"/>
                  <a:pt x="1047810" y="353635"/>
                  <a:pt x="1040731" y="348916"/>
                </a:cubicBezTo>
                <a:cubicBezTo>
                  <a:pt x="1012855" y="330332"/>
                  <a:pt x="1029462" y="356456"/>
                  <a:pt x="1016668" y="330868"/>
                </a:cubicBezTo>
                <a:lnTo>
                  <a:pt x="1070810" y="378994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902040" y="4944979"/>
            <a:ext cx="1047076" cy="1218596"/>
          </a:xfrm>
          <a:custGeom>
            <a:avLst/>
            <a:gdLst>
              <a:gd name="connsiteX0" fmla="*/ 950823 w 1047076"/>
              <a:gd name="connsiteY0" fmla="*/ 246647 h 1218596"/>
              <a:gd name="connsiteX1" fmla="*/ 950823 w 1047076"/>
              <a:gd name="connsiteY1" fmla="*/ 246647 h 1218596"/>
              <a:gd name="connsiteX2" fmla="*/ 932776 w 1047076"/>
              <a:gd name="connsiteY2" fmla="*/ 192505 h 1218596"/>
              <a:gd name="connsiteX3" fmla="*/ 896681 w 1047076"/>
              <a:gd name="connsiteY3" fmla="*/ 156410 h 1218596"/>
              <a:gd name="connsiteX4" fmla="*/ 842539 w 1047076"/>
              <a:gd name="connsiteY4" fmla="*/ 114300 h 1218596"/>
              <a:gd name="connsiteX5" fmla="*/ 806444 w 1047076"/>
              <a:gd name="connsiteY5" fmla="*/ 102268 h 1218596"/>
              <a:gd name="connsiteX6" fmla="*/ 782381 w 1047076"/>
              <a:gd name="connsiteY6" fmla="*/ 90237 h 1218596"/>
              <a:gd name="connsiteX7" fmla="*/ 764334 w 1047076"/>
              <a:gd name="connsiteY7" fmla="*/ 78205 h 1218596"/>
              <a:gd name="connsiteX8" fmla="*/ 740271 w 1047076"/>
              <a:gd name="connsiteY8" fmla="*/ 72189 h 1218596"/>
              <a:gd name="connsiteX9" fmla="*/ 722223 w 1047076"/>
              <a:gd name="connsiteY9" fmla="*/ 60158 h 1218596"/>
              <a:gd name="connsiteX10" fmla="*/ 704176 w 1047076"/>
              <a:gd name="connsiteY10" fmla="*/ 54142 h 1218596"/>
              <a:gd name="connsiteX11" fmla="*/ 668081 w 1047076"/>
              <a:gd name="connsiteY11" fmla="*/ 24063 h 1218596"/>
              <a:gd name="connsiteX12" fmla="*/ 583860 w 1047076"/>
              <a:gd name="connsiteY12" fmla="*/ 12032 h 1218596"/>
              <a:gd name="connsiteX13" fmla="*/ 481592 w 1047076"/>
              <a:gd name="connsiteY13" fmla="*/ 0 h 1218596"/>
              <a:gd name="connsiteX14" fmla="*/ 397371 w 1047076"/>
              <a:gd name="connsiteY14" fmla="*/ 6016 h 1218596"/>
              <a:gd name="connsiteX15" fmla="*/ 379323 w 1047076"/>
              <a:gd name="connsiteY15" fmla="*/ 12032 h 1218596"/>
              <a:gd name="connsiteX16" fmla="*/ 349244 w 1047076"/>
              <a:gd name="connsiteY16" fmla="*/ 18047 h 1218596"/>
              <a:gd name="connsiteX17" fmla="*/ 313149 w 1047076"/>
              <a:gd name="connsiteY17" fmla="*/ 42110 h 1218596"/>
              <a:gd name="connsiteX18" fmla="*/ 259007 w 1047076"/>
              <a:gd name="connsiteY18" fmla="*/ 60158 h 1218596"/>
              <a:gd name="connsiteX19" fmla="*/ 240960 w 1047076"/>
              <a:gd name="connsiteY19" fmla="*/ 66174 h 1218596"/>
              <a:gd name="connsiteX20" fmla="*/ 222913 w 1047076"/>
              <a:gd name="connsiteY20" fmla="*/ 78205 h 1218596"/>
              <a:gd name="connsiteX21" fmla="*/ 204865 w 1047076"/>
              <a:gd name="connsiteY21" fmla="*/ 84221 h 1218596"/>
              <a:gd name="connsiteX22" fmla="*/ 156739 w 1047076"/>
              <a:gd name="connsiteY22" fmla="*/ 108284 h 1218596"/>
              <a:gd name="connsiteX23" fmla="*/ 114628 w 1047076"/>
              <a:gd name="connsiteY23" fmla="*/ 162426 h 1218596"/>
              <a:gd name="connsiteX24" fmla="*/ 102597 w 1047076"/>
              <a:gd name="connsiteY24" fmla="*/ 180474 h 1218596"/>
              <a:gd name="connsiteX25" fmla="*/ 90565 w 1047076"/>
              <a:gd name="connsiteY25" fmla="*/ 204537 h 1218596"/>
              <a:gd name="connsiteX26" fmla="*/ 78534 w 1047076"/>
              <a:gd name="connsiteY26" fmla="*/ 222584 h 1218596"/>
              <a:gd name="connsiteX27" fmla="*/ 66502 w 1047076"/>
              <a:gd name="connsiteY27" fmla="*/ 258679 h 1218596"/>
              <a:gd name="connsiteX28" fmla="*/ 60486 w 1047076"/>
              <a:gd name="connsiteY28" fmla="*/ 276726 h 1218596"/>
              <a:gd name="connsiteX29" fmla="*/ 48455 w 1047076"/>
              <a:gd name="connsiteY29" fmla="*/ 300789 h 1218596"/>
              <a:gd name="connsiteX30" fmla="*/ 42439 w 1047076"/>
              <a:gd name="connsiteY30" fmla="*/ 324853 h 1218596"/>
              <a:gd name="connsiteX31" fmla="*/ 36423 w 1047076"/>
              <a:gd name="connsiteY31" fmla="*/ 342900 h 1218596"/>
              <a:gd name="connsiteX32" fmla="*/ 18376 w 1047076"/>
              <a:gd name="connsiteY32" fmla="*/ 409074 h 1218596"/>
              <a:gd name="connsiteX33" fmla="*/ 12360 w 1047076"/>
              <a:gd name="connsiteY33" fmla="*/ 463216 h 1218596"/>
              <a:gd name="connsiteX34" fmla="*/ 328 w 1047076"/>
              <a:gd name="connsiteY34" fmla="*/ 535405 h 1218596"/>
              <a:gd name="connsiteX35" fmla="*/ 6344 w 1047076"/>
              <a:gd name="connsiteY35" fmla="*/ 800100 h 1218596"/>
              <a:gd name="connsiteX36" fmla="*/ 12360 w 1047076"/>
              <a:gd name="connsiteY36" fmla="*/ 872289 h 1218596"/>
              <a:gd name="connsiteX37" fmla="*/ 24392 w 1047076"/>
              <a:gd name="connsiteY37" fmla="*/ 908384 h 1218596"/>
              <a:gd name="connsiteX38" fmla="*/ 30407 w 1047076"/>
              <a:gd name="connsiteY38" fmla="*/ 926432 h 1218596"/>
              <a:gd name="connsiteX39" fmla="*/ 36423 w 1047076"/>
              <a:gd name="connsiteY39" fmla="*/ 944479 h 1218596"/>
              <a:gd name="connsiteX40" fmla="*/ 60486 w 1047076"/>
              <a:gd name="connsiteY40" fmla="*/ 980574 h 1218596"/>
              <a:gd name="connsiteX41" fmla="*/ 78534 w 1047076"/>
              <a:gd name="connsiteY41" fmla="*/ 1040732 h 1218596"/>
              <a:gd name="connsiteX42" fmla="*/ 114628 w 1047076"/>
              <a:gd name="connsiteY42" fmla="*/ 1088858 h 1218596"/>
              <a:gd name="connsiteX43" fmla="*/ 138692 w 1047076"/>
              <a:gd name="connsiteY43" fmla="*/ 1124953 h 1218596"/>
              <a:gd name="connsiteX44" fmla="*/ 150723 w 1047076"/>
              <a:gd name="connsiteY44" fmla="*/ 1143000 h 1218596"/>
              <a:gd name="connsiteX45" fmla="*/ 186818 w 1047076"/>
              <a:gd name="connsiteY45" fmla="*/ 1161047 h 1218596"/>
              <a:gd name="connsiteX46" fmla="*/ 222913 w 1047076"/>
              <a:gd name="connsiteY46" fmla="*/ 1173079 h 1218596"/>
              <a:gd name="connsiteX47" fmla="*/ 240960 w 1047076"/>
              <a:gd name="connsiteY47" fmla="*/ 1179095 h 1218596"/>
              <a:gd name="connsiteX48" fmla="*/ 259007 w 1047076"/>
              <a:gd name="connsiteY48" fmla="*/ 1185110 h 1218596"/>
              <a:gd name="connsiteX49" fmla="*/ 277055 w 1047076"/>
              <a:gd name="connsiteY49" fmla="*/ 1191126 h 1218596"/>
              <a:gd name="connsiteX50" fmla="*/ 379323 w 1047076"/>
              <a:gd name="connsiteY50" fmla="*/ 1203158 h 1218596"/>
              <a:gd name="connsiteX51" fmla="*/ 397371 w 1047076"/>
              <a:gd name="connsiteY51" fmla="*/ 1209174 h 1218596"/>
              <a:gd name="connsiteX52" fmla="*/ 680113 w 1047076"/>
              <a:gd name="connsiteY52" fmla="*/ 1209174 h 1218596"/>
              <a:gd name="connsiteX53" fmla="*/ 752302 w 1047076"/>
              <a:gd name="connsiteY53" fmla="*/ 1197142 h 1218596"/>
              <a:gd name="connsiteX54" fmla="*/ 794413 w 1047076"/>
              <a:gd name="connsiteY54" fmla="*/ 1185110 h 1218596"/>
              <a:gd name="connsiteX55" fmla="*/ 830507 w 1047076"/>
              <a:gd name="connsiteY55" fmla="*/ 1167063 h 1218596"/>
              <a:gd name="connsiteX56" fmla="*/ 884649 w 1047076"/>
              <a:gd name="connsiteY56" fmla="*/ 1124953 h 1218596"/>
              <a:gd name="connsiteX57" fmla="*/ 902697 w 1047076"/>
              <a:gd name="connsiteY57" fmla="*/ 1112921 h 1218596"/>
              <a:gd name="connsiteX58" fmla="*/ 914728 w 1047076"/>
              <a:gd name="connsiteY58" fmla="*/ 1094874 h 1218596"/>
              <a:gd name="connsiteX59" fmla="*/ 932776 w 1047076"/>
              <a:gd name="connsiteY59" fmla="*/ 1082842 h 1218596"/>
              <a:gd name="connsiteX60" fmla="*/ 944807 w 1047076"/>
              <a:gd name="connsiteY60" fmla="*/ 1058779 h 1218596"/>
              <a:gd name="connsiteX61" fmla="*/ 968871 w 1047076"/>
              <a:gd name="connsiteY61" fmla="*/ 1022684 h 1218596"/>
              <a:gd name="connsiteX62" fmla="*/ 986918 w 1047076"/>
              <a:gd name="connsiteY62" fmla="*/ 986589 h 1218596"/>
              <a:gd name="connsiteX63" fmla="*/ 998949 w 1047076"/>
              <a:gd name="connsiteY63" fmla="*/ 938463 h 1218596"/>
              <a:gd name="connsiteX64" fmla="*/ 1010981 w 1047076"/>
              <a:gd name="connsiteY64" fmla="*/ 902368 h 1218596"/>
              <a:gd name="connsiteX65" fmla="*/ 1023013 w 1047076"/>
              <a:gd name="connsiteY65" fmla="*/ 842210 h 1218596"/>
              <a:gd name="connsiteX66" fmla="*/ 1029028 w 1047076"/>
              <a:gd name="connsiteY66" fmla="*/ 764005 h 1218596"/>
              <a:gd name="connsiteX67" fmla="*/ 1047076 w 1047076"/>
              <a:gd name="connsiteY67" fmla="*/ 571500 h 1218596"/>
              <a:gd name="connsiteX68" fmla="*/ 1041060 w 1047076"/>
              <a:gd name="connsiteY68" fmla="*/ 300789 h 1218596"/>
              <a:gd name="connsiteX69" fmla="*/ 1010981 w 1047076"/>
              <a:gd name="connsiteY69" fmla="*/ 246647 h 1218596"/>
              <a:gd name="connsiteX70" fmla="*/ 974886 w 1047076"/>
              <a:gd name="connsiteY70" fmla="*/ 228600 h 1218596"/>
              <a:gd name="connsiteX71" fmla="*/ 950823 w 1047076"/>
              <a:gd name="connsiteY71" fmla="*/ 210553 h 1218596"/>
              <a:gd name="connsiteX72" fmla="*/ 938792 w 1047076"/>
              <a:gd name="connsiteY72" fmla="*/ 192505 h 1218596"/>
              <a:gd name="connsiteX73" fmla="*/ 920744 w 1047076"/>
              <a:gd name="connsiteY73" fmla="*/ 174458 h 1218596"/>
              <a:gd name="connsiteX74" fmla="*/ 920744 w 1047076"/>
              <a:gd name="connsiteY74" fmla="*/ 174458 h 1218596"/>
              <a:gd name="connsiteX75" fmla="*/ 920744 w 1047076"/>
              <a:gd name="connsiteY75" fmla="*/ 174458 h 1218596"/>
              <a:gd name="connsiteX76" fmla="*/ 938792 w 1047076"/>
              <a:gd name="connsiteY76" fmla="*/ 174458 h 121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47076" h="1218596">
                <a:moveTo>
                  <a:pt x="950823" y="246647"/>
                </a:moveTo>
                <a:lnTo>
                  <a:pt x="950823" y="246647"/>
                </a:lnTo>
                <a:cubicBezTo>
                  <a:pt x="944807" y="228600"/>
                  <a:pt x="942563" y="208818"/>
                  <a:pt x="932776" y="192505"/>
                </a:cubicBezTo>
                <a:cubicBezTo>
                  <a:pt x="924022" y="177914"/>
                  <a:pt x="908713" y="168442"/>
                  <a:pt x="896681" y="156410"/>
                </a:cubicBezTo>
                <a:cubicBezTo>
                  <a:pt x="881109" y="140838"/>
                  <a:pt x="864127" y="121496"/>
                  <a:pt x="842539" y="114300"/>
                </a:cubicBezTo>
                <a:cubicBezTo>
                  <a:pt x="830507" y="110289"/>
                  <a:pt x="817788" y="107940"/>
                  <a:pt x="806444" y="102268"/>
                </a:cubicBezTo>
                <a:cubicBezTo>
                  <a:pt x="798423" y="98258"/>
                  <a:pt x="790167" y="94686"/>
                  <a:pt x="782381" y="90237"/>
                </a:cubicBezTo>
                <a:cubicBezTo>
                  <a:pt x="776104" y="86650"/>
                  <a:pt x="770979" y="81053"/>
                  <a:pt x="764334" y="78205"/>
                </a:cubicBezTo>
                <a:cubicBezTo>
                  <a:pt x="756735" y="74948"/>
                  <a:pt x="748292" y="74194"/>
                  <a:pt x="740271" y="72189"/>
                </a:cubicBezTo>
                <a:cubicBezTo>
                  <a:pt x="734255" y="68179"/>
                  <a:pt x="728690" y="63391"/>
                  <a:pt x="722223" y="60158"/>
                </a:cubicBezTo>
                <a:cubicBezTo>
                  <a:pt x="716551" y="57322"/>
                  <a:pt x="709452" y="57659"/>
                  <a:pt x="704176" y="54142"/>
                </a:cubicBezTo>
                <a:cubicBezTo>
                  <a:pt x="692690" y="46484"/>
                  <a:pt x="683286" y="27641"/>
                  <a:pt x="668081" y="24063"/>
                </a:cubicBezTo>
                <a:cubicBezTo>
                  <a:pt x="640476" y="17568"/>
                  <a:pt x="611372" y="18910"/>
                  <a:pt x="583860" y="12032"/>
                </a:cubicBezTo>
                <a:cubicBezTo>
                  <a:pt x="534432" y="-325"/>
                  <a:pt x="568041" y="6650"/>
                  <a:pt x="481592" y="0"/>
                </a:cubicBezTo>
                <a:cubicBezTo>
                  <a:pt x="453518" y="2005"/>
                  <a:pt x="425323" y="2727"/>
                  <a:pt x="397371" y="6016"/>
                </a:cubicBezTo>
                <a:cubicBezTo>
                  <a:pt x="391073" y="6757"/>
                  <a:pt x="385475" y="10494"/>
                  <a:pt x="379323" y="12032"/>
                </a:cubicBezTo>
                <a:cubicBezTo>
                  <a:pt x="369403" y="14512"/>
                  <a:pt x="359270" y="16042"/>
                  <a:pt x="349244" y="18047"/>
                </a:cubicBezTo>
                <a:cubicBezTo>
                  <a:pt x="337212" y="26068"/>
                  <a:pt x="326867" y="37537"/>
                  <a:pt x="313149" y="42110"/>
                </a:cubicBezTo>
                <a:lnTo>
                  <a:pt x="259007" y="60158"/>
                </a:lnTo>
                <a:cubicBezTo>
                  <a:pt x="252991" y="62163"/>
                  <a:pt x="246236" y="62657"/>
                  <a:pt x="240960" y="66174"/>
                </a:cubicBezTo>
                <a:cubicBezTo>
                  <a:pt x="234944" y="70184"/>
                  <a:pt x="229380" y="74972"/>
                  <a:pt x="222913" y="78205"/>
                </a:cubicBezTo>
                <a:cubicBezTo>
                  <a:pt x="217241" y="81041"/>
                  <a:pt x="210638" y="81597"/>
                  <a:pt x="204865" y="84221"/>
                </a:cubicBezTo>
                <a:cubicBezTo>
                  <a:pt x="188537" y="91643"/>
                  <a:pt x="156739" y="108284"/>
                  <a:pt x="156739" y="108284"/>
                </a:cubicBezTo>
                <a:cubicBezTo>
                  <a:pt x="128470" y="136555"/>
                  <a:pt x="143407" y="119257"/>
                  <a:pt x="114628" y="162426"/>
                </a:cubicBezTo>
                <a:cubicBezTo>
                  <a:pt x="110617" y="168442"/>
                  <a:pt x="105831" y="174007"/>
                  <a:pt x="102597" y="180474"/>
                </a:cubicBezTo>
                <a:cubicBezTo>
                  <a:pt x="98586" y="188495"/>
                  <a:pt x="95014" y="196751"/>
                  <a:pt x="90565" y="204537"/>
                </a:cubicBezTo>
                <a:cubicBezTo>
                  <a:pt x="86978" y="210814"/>
                  <a:pt x="81470" y="215977"/>
                  <a:pt x="78534" y="222584"/>
                </a:cubicBezTo>
                <a:cubicBezTo>
                  <a:pt x="73383" y="234173"/>
                  <a:pt x="70513" y="246647"/>
                  <a:pt x="66502" y="258679"/>
                </a:cubicBezTo>
                <a:cubicBezTo>
                  <a:pt x="64497" y="264695"/>
                  <a:pt x="63322" y="271054"/>
                  <a:pt x="60486" y="276726"/>
                </a:cubicBezTo>
                <a:cubicBezTo>
                  <a:pt x="56476" y="284747"/>
                  <a:pt x="51604" y="292392"/>
                  <a:pt x="48455" y="300789"/>
                </a:cubicBezTo>
                <a:cubicBezTo>
                  <a:pt x="45552" y="308531"/>
                  <a:pt x="44710" y="316903"/>
                  <a:pt x="42439" y="324853"/>
                </a:cubicBezTo>
                <a:cubicBezTo>
                  <a:pt x="40697" y="330950"/>
                  <a:pt x="38091" y="336782"/>
                  <a:pt x="36423" y="342900"/>
                </a:cubicBezTo>
                <a:cubicBezTo>
                  <a:pt x="16067" y="417538"/>
                  <a:pt x="32224" y="367531"/>
                  <a:pt x="18376" y="409074"/>
                </a:cubicBezTo>
                <a:cubicBezTo>
                  <a:pt x="16371" y="427121"/>
                  <a:pt x="14928" y="445240"/>
                  <a:pt x="12360" y="463216"/>
                </a:cubicBezTo>
                <a:cubicBezTo>
                  <a:pt x="8910" y="487366"/>
                  <a:pt x="764" y="511014"/>
                  <a:pt x="328" y="535405"/>
                </a:cubicBezTo>
                <a:cubicBezTo>
                  <a:pt x="-1248" y="623645"/>
                  <a:pt x="3194" y="711902"/>
                  <a:pt x="6344" y="800100"/>
                </a:cubicBezTo>
                <a:cubicBezTo>
                  <a:pt x="7206" y="824231"/>
                  <a:pt x="8390" y="848471"/>
                  <a:pt x="12360" y="872289"/>
                </a:cubicBezTo>
                <a:cubicBezTo>
                  <a:pt x="14445" y="884799"/>
                  <a:pt x="20382" y="896352"/>
                  <a:pt x="24392" y="908384"/>
                </a:cubicBezTo>
                <a:lnTo>
                  <a:pt x="30407" y="926432"/>
                </a:lnTo>
                <a:cubicBezTo>
                  <a:pt x="32412" y="932448"/>
                  <a:pt x="32906" y="939203"/>
                  <a:pt x="36423" y="944479"/>
                </a:cubicBezTo>
                <a:lnTo>
                  <a:pt x="60486" y="980574"/>
                </a:lnTo>
                <a:cubicBezTo>
                  <a:pt x="63610" y="993071"/>
                  <a:pt x="73042" y="1033409"/>
                  <a:pt x="78534" y="1040732"/>
                </a:cubicBezTo>
                <a:cubicBezTo>
                  <a:pt x="90565" y="1056774"/>
                  <a:pt x="103505" y="1072174"/>
                  <a:pt x="114628" y="1088858"/>
                </a:cubicBezTo>
                <a:lnTo>
                  <a:pt x="138692" y="1124953"/>
                </a:lnTo>
                <a:cubicBezTo>
                  <a:pt x="142702" y="1130969"/>
                  <a:pt x="143864" y="1140714"/>
                  <a:pt x="150723" y="1143000"/>
                </a:cubicBezTo>
                <a:cubicBezTo>
                  <a:pt x="216542" y="1164940"/>
                  <a:pt x="116850" y="1129950"/>
                  <a:pt x="186818" y="1161047"/>
                </a:cubicBezTo>
                <a:cubicBezTo>
                  <a:pt x="198407" y="1166198"/>
                  <a:pt x="210881" y="1169068"/>
                  <a:pt x="222913" y="1173079"/>
                </a:cubicBezTo>
                <a:lnTo>
                  <a:pt x="240960" y="1179095"/>
                </a:lnTo>
                <a:lnTo>
                  <a:pt x="259007" y="1185110"/>
                </a:lnTo>
                <a:cubicBezTo>
                  <a:pt x="265023" y="1187115"/>
                  <a:pt x="270752" y="1190426"/>
                  <a:pt x="277055" y="1191126"/>
                </a:cubicBezTo>
                <a:cubicBezTo>
                  <a:pt x="347265" y="1198927"/>
                  <a:pt x="313179" y="1194890"/>
                  <a:pt x="379323" y="1203158"/>
                </a:cubicBezTo>
                <a:cubicBezTo>
                  <a:pt x="385339" y="1205163"/>
                  <a:pt x="391181" y="1207798"/>
                  <a:pt x="397371" y="1209174"/>
                </a:cubicBezTo>
                <a:cubicBezTo>
                  <a:pt x="488176" y="1229352"/>
                  <a:pt x="599349" y="1211144"/>
                  <a:pt x="680113" y="1209174"/>
                </a:cubicBezTo>
                <a:cubicBezTo>
                  <a:pt x="768107" y="1199397"/>
                  <a:pt x="707408" y="1209969"/>
                  <a:pt x="752302" y="1197142"/>
                </a:cubicBezTo>
                <a:cubicBezTo>
                  <a:pt x="761297" y="1194572"/>
                  <a:pt x="784797" y="1189918"/>
                  <a:pt x="794413" y="1185110"/>
                </a:cubicBezTo>
                <a:cubicBezTo>
                  <a:pt x="841063" y="1161786"/>
                  <a:pt x="785142" y="1182186"/>
                  <a:pt x="830507" y="1167063"/>
                </a:cubicBezTo>
                <a:cubicBezTo>
                  <a:pt x="858780" y="1138792"/>
                  <a:pt x="841477" y="1153735"/>
                  <a:pt x="884649" y="1124953"/>
                </a:cubicBezTo>
                <a:lnTo>
                  <a:pt x="902697" y="1112921"/>
                </a:lnTo>
                <a:cubicBezTo>
                  <a:pt x="906707" y="1106905"/>
                  <a:pt x="909616" y="1099986"/>
                  <a:pt x="914728" y="1094874"/>
                </a:cubicBezTo>
                <a:cubicBezTo>
                  <a:pt x="919841" y="1089761"/>
                  <a:pt x="928147" y="1088397"/>
                  <a:pt x="932776" y="1082842"/>
                </a:cubicBezTo>
                <a:cubicBezTo>
                  <a:pt x="938517" y="1075953"/>
                  <a:pt x="940193" y="1066469"/>
                  <a:pt x="944807" y="1058779"/>
                </a:cubicBezTo>
                <a:cubicBezTo>
                  <a:pt x="952247" y="1046379"/>
                  <a:pt x="968871" y="1022684"/>
                  <a:pt x="968871" y="1022684"/>
                </a:cubicBezTo>
                <a:cubicBezTo>
                  <a:pt x="983987" y="977330"/>
                  <a:pt x="963598" y="1033228"/>
                  <a:pt x="986918" y="986589"/>
                </a:cubicBezTo>
                <a:cubicBezTo>
                  <a:pt x="994221" y="971983"/>
                  <a:pt x="994829" y="953571"/>
                  <a:pt x="998949" y="938463"/>
                </a:cubicBezTo>
                <a:cubicBezTo>
                  <a:pt x="1002286" y="926227"/>
                  <a:pt x="1008494" y="914804"/>
                  <a:pt x="1010981" y="902368"/>
                </a:cubicBezTo>
                <a:lnTo>
                  <a:pt x="1023013" y="842210"/>
                </a:lnTo>
                <a:cubicBezTo>
                  <a:pt x="1025018" y="816142"/>
                  <a:pt x="1026713" y="790048"/>
                  <a:pt x="1029028" y="764005"/>
                </a:cubicBezTo>
                <a:cubicBezTo>
                  <a:pt x="1034734" y="699808"/>
                  <a:pt x="1047076" y="571500"/>
                  <a:pt x="1047076" y="571500"/>
                </a:cubicBezTo>
                <a:cubicBezTo>
                  <a:pt x="1045071" y="481263"/>
                  <a:pt x="1044818" y="390970"/>
                  <a:pt x="1041060" y="300789"/>
                </a:cubicBezTo>
                <a:cubicBezTo>
                  <a:pt x="1040433" y="285744"/>
                  <a:pt x="1015844" y="249889"/>
                  <a:pt x="1010981" y="246647"/>
                </a:cubicBezTo>
                <a:cubicBezTo>
                  <a:pt x="987658" y="231098"/>
                  <a:pt x="999793" y="236902"/>
                  <a:pt x="974886" y="228600"/>
                </a:cubicBezTo>
                <a:cubicBezTo>
                  <a:pt x="966865" y="222584"/>
                  <a:pt x="957912" y="217643"/>
                  <a:pt x="950823" y="210553"/>
                </a:cubicBezTo>
                <a:cubicBezTo>
                  <a:pt x="945711" y="205440"/>
                  <a:pt x="943904" y="197617"/>
                  <a:pt x="938792" y="192505"/>
                </a:cubicBezTo>
                <a:cubicBezTo>
                  <a:pt x="919075" y="172788"/>
                  <a:pt x="920744" y="189527"/>
                  <a:pt x="920744" y="174458"/>
                </a:cubicBezTo>
                <a:lnTo>
                  <a:pt x="920744" y="174458"/>
                </a:lnTo>
                <a:lnTo>
                  <a:pt x="920744" y="174458"/>
                </a:lnTo>
                <a:lnTo>
                  <a:pt x="938792" y="174458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227815" y="4969747"/>
            <a:ext cx="1853648" cy="1166358"/>
          </a:xfrm>
          <a:custGeom>
            <a:avLst/>
            <a:gdLst>
              <a:gd name="connsiteX0" fmla="*/ 187274 w 1853648"/>
              <a:gd name="connsiteY0" fmla="*/ 41406 h 1166358"/>
              <a:gd name="connsiteX1" fmla="*/ 187274 w 1853648"/>
              <a:gd name="connsiteY1" fmla="*/ 41406 h 1166358"/>
              <a:gd name="connsiteX2" fmla="*/ 620411 w 1853648"/>
              <a:gd name="connsiteY2" fmla="*/ 11327 h 1166358"/>
              <a:gd name="connsiteX3" fmla="*/ 836980 w 1853648"/>
              <a:gd name="connsiteY3" fmla="*/ 11327 h 1166358"/>
              <a:gd name="connsiteX4" fmla="*/ 879090 w 1853648"/>
              <a:gd name="connsiteY4" fmla="*/ 23358 h 1166358"/>
              <a:gd name="connsiteX5" fmla="*/ 933232 w 1853648"/>
              <a:gd name="connsiteY5" fmla="*/ 35390 h 1166358"/>
              <a:gd name="connsiteX6" fmla="*/ 999406 w 1853648"/>
              <a:gd name="connsiteY6" fmla="*/ 53437 h 1166358"/>
              <a:gd name="connsiteX7" fmla="*/ 1035501 w 1853648"/>
              <a:gd name="connsiteY7" fmla="*/ 65469 h 1166358"/>
              <a:gd name="connsiteX8" fmla="*/ 1083627 w 1853648"/>
              <a:gd name="connsiteY8" fmla="*/ 77500 h 1166358"/>
              <a:gd name="connsiteX9" fmla="*/ 1143785 w 1853648"/>
              <a:gd name="connsiteY9" fmla="*/ 95548 h 1166358"/>
              <a:gd name="connsiteX10" fmla="*/ 1167848 w 1853648"/>
              <a:gd name="connsiteY10" fmla="*/ 101564 h 1166358"/>
              <a:gd name="connsiteX11" fmla="*/ 1234022 w 1853648"/>
              <a:gd name="connsiteY11" fmla="*/ 119611 h 1166358"/>
              <a:gd name="connsiteX12" fmla="*/ 1258085 w 1853648"/>
              <a:gd name="connsiteY12" fmla="*/ 131642 h 1166358"/>
              <a:gd name="connsiteX13" fmla="*/ 1288164 w 1853648"/>
              <a:gd name="connsiteY13" fmla="*/ 137658 h 1166358"/>
              <a:gd name="connsiteX14" fmla="*/ 1306211 w 1853648"/>
              <a:gd name="connsiteY14" fmla="*/ 143674 h 1166358"/>
              <a:gd name="connsiteX15" fmla="*/ 1330274 w 1853648"/>
              <a:gd name="connsiteY15" fmla="*/ 149690 h 1166358"/>
              <a:gd name="connsiteX16" fmla="*/ 1366369 w 1853648"/>
              <a:gd name="connsiteY16" fmla="*/ 161721 h 1166358"/>
              <a:gd name="connsiteX17" fmla="*/ 1426527 w 1853648"/>
              <a:gd name="connsiteY17" fmla="*/ 185785 h 1166358"/>
              <a:gd name="connsiteX18" fmla="*/ 1450590 w 1853648"/>
              <a:gd name="connsiteY18" fmla="*/ 191800 h 1166358"/>
              <a:gd name="connsiteX19" fmla="*/ 1498717 w 1853648"/>
              <a:gd name="connsiteY19" fmla="*/ 215864 h 1166358"/>
              <a:gd name="connsiteX20" fmla="*/ 1522780 w 1853648"/>
              <a:gd name="connsiteY20" fmla="*/ 227895 h 1166358"/>
              <a:gd name="connsiteX21" fmla="*/ 1570906 w 1853648"/>
              <a:gd name="connsiteY21" fmla="*/ 251958 h 1166358"/>
              <a:gd name="connsiteX22" fmla="*/ 1594969 w 1853648"/>
              <a:gd name="connsiteY22" fmla="*/ 270006 h 1166358"/>
              <a:gd name="connsiteX23" fmla="*/ 1613017 w 1853648"/>
              <a:gd name="connsiteY23" fmla="*/ 282037 h 1166358"/>
              <a:gd name="connsiteX24" fmla="*/ 1637080 w 1853648"/>
              <a:gd name="connsiteY24" fmla="*/ 306100 h 1166358"/>
              <a:gd name="connsiteX25" fmla="*/ 1661143 w 1853648"/>
              <a:gd name="connsiteY25" fmla="*/ 318132 h 1166358"/>
              <a:gd name="connsiteX26" fmla="*/ 1721301 w 1853648"/>
              <a:gd name="connsiteY26" fmla="*/ 384306 h 1166358"/>
              <a:gd name="connsiteX27" fmla="*/ 1745364 w 1853648"/>
              <a:gd name="connsiteY27" fmla="*/ 432432 h 1166358"/>
              <a:gd name="connsiteX28" fmla="*/ 1763411 w 1853648"/>
              <a:gd name="connsiteY28" fmla="*/ 462511 h 1166358"/>
              <a:gd name="connsiteX29" fmla="*/ 1781459 w 1853648"/>
              <a:gd name="connsiteY29" fmla="*/ 504621 h 1166358"/>
              <a:gd name="connsiteX30" fmla="*/ 1799506 w 1853648"/>
              <a:gd name="connsiteY30" fmla="*/ 558764 h 1166358"/>
              <a:gd name="connsiteX31" fmla="*/ 1805522 w 1853648"/>
              <a:gd name="connsiteY31" fmla="*/ 576811 h 1166358"/>
              <a:gd name="connsiteX32" fmla="*/ 1817553 w 1853648"/>
              <a:gd name="connsiteY32" fmla="*/ 594858 h 1166358"/>
              <a:gd name="connsiteX33" fmla="*/ 1823569 w 1853648"/>
              <a:gd name="connsiteY33" fmla="*/ 618921 h 1166358"/>
              <a:gd name="connsiteX34" fmla="*/ 1835601 w 1853648"/>
              <a:gd name="connsiteY34" fmla="*/ 642985 h 1166358"/>
              <a:gd name="connsiteX35" fmla="*/ 1841617 w 1853648"/>
              <a:gd name="connsiteY35" fmla="*/ 673064 h 1166358"/>
              <a:gd name="connsiteX36" fmla="*/ 1853648 w 1853648"/>
              <a:gd name="connsiteY36" fmla="*/ 715174 h 1166358"/>
              <a:gd name="connsiteX37" fmla="*/ 1847632 w 1853648"/>
              <a:gd name="connsiteY37" fmla="*/ 883616 h 1166358"/>
              <a:gd name="connsiteX38" fmla="*/ 1835601 w 1853648"/>
              <a:gd name="connsiteY38" fmla="*/ 919711 h 1166358"/>
              <a:gd name="connsiteX39" fmla="*/ 1817553 w 1853648"/>
              <a:gd name="connsiteY39" fmla="*/ 949790 h 1166358"/>
              <a:gd name="connsiteX40" fmla="*/ 1811538 w 1853648"/>
              <a:gd name="connsiteY40" fmla="*/ 973853 h 1166358"/>
              <a:gd name="connsiteX41" fmla="*/ 1793490 w 1853648"/>
              <a:gd name="connsiteY41" fmla="*/ 991900 h 1166358"/>
              <a:gd name="connsiteX42" fmla="*/ 1781459 w 1853648"/>
              <a:gd name="connsiteY42" fmla="*/ 1009948 h 1166358"/>
              <a:gd name="connsiteX43" fmla="*/ 1733332 w 1853648"/>
              <a:gd name="connsiteY43" fmla="*/ 1052058 h 1166358"/>
              <a:gd name="connsiteX44" fmla="*/ 1715285 w 1853648"/>
              <a:gd name="connsiteY44" fmla="*/ 1058074 h 1166358"/>
              <a:gd name="connsiteX45" fmla="*/ 1697238 w 1853648"/>
              <a:gd name="connsiteY45" fmla="*/ 1070106 h 1166358"/>
              <a:gd name="connsiteX46" fmla="*/ 1679190 w 1853648"/>
              <a:gd name="connsiteY46" fmla="*/ 1088153 h 1166358"/>
              <a:gd name="connsiteX47" fmla="*/ 1655127 w 1853648"/>
              <a:gd name="connsiteY47" fmla="*/ 1094169 h 1166358"/>
              <a:gd name="connsiteX48" fmla="*/ 1600985 w 1853648"/>
              <a:gd name="connsiteY48" fmla="*/ 1130264 h 1166358"/>
              <a:gd name="connsiteX49" fmla="*/ 1552859 w 1853648"/>
              <a:gd name="connsiteY49" fmla="*/ 1142295 h 1166358"/>
              <a:gd name="connsiteX50" fmla="*/ 1516764 w 1853648"/>
              <a:gd name="connsiteY50" fmla="*/ 1154327 h 1166358"/>
              <a:gd name="connsiteX51" fmla="*/ 1480669 w 1853648"/>
              <a:gd name="connsiteY51" fmla="*/ 1166358 h 1166358"/>
              <a:gd name="connsiteX52" fmla="*/ 686585 w 1853648"/>
              <a:gd name="connsiteY52" fmla="*/ 1160342 h 1166358"/>
              <a:gd name="connsiteX53" fmla="*/ 632443 w 1853648"/>
              <a:gd name="connsiteY53" fmla="*/ 1148311 h 1166358"/>
              <a:gd name="connsiteX54" fmla="*/ 590332 w 1853648"/>
              <a:gd name="connsiteY54" fmla="*/ 1142295 h 1166358"/>
              <a:gd name="connsiteX55" fmla="*/ 554238 w 1853648"/>
              <a:gd name="connsiteY55" fmla="*/ 1124248 h 1166358"/>
              <a:gd name="connsiteX56" fmla="*/ 470017 w 1853648"/>
              <a:gd name="connsiteY56" fmla="*/ 1100185 h 1166358"/>
              <a:gd name="connsiteX57" fmla="*/ 427906 w 1853648"/>
              <a:gd name="connsiteY57" fmla="*/ 1076121 h 1166358"/>
              <a:gd name="connsiteX58" fmla="*/ 403843 w 1853648"/>
              <a:gd name="connsiteY58" fmla="*/ 1064090 h 1166358"/>
              <a:gd name="connsiteX59" fmla="*/ 343685 w 1853648"/>
              <a:gd name="connsiteY59" fmla="*/ 1027995 h 1166358"/>
              <a:gd name="connsiteX60" fmla="*/ 307590 w 1853648"/>
              <a:gd name="connsiteY60" fmla="*/ 991900 h 1166358"/>
              <a:gd name="connsiteX61" fmla="*/ 301574 w 1853648"/>
              <a:gd name="connsiteY61" fmla="*/ 961821 h 1166358"/>
              <a:gd name="connsiteX62" fmla="*/ 283527 w 1853648"/>
              <a:gd name="connsiteY62" fmla="*/ 925727 h 1166358"/>
              <a:gd name="connsiteX63" fmla="*/ 265480 w 1853648"/>
              <a:gd name="connsiteY63" fmla="*/ 877600 h 1166358"/>
              <a:gd name="connsiteX64" fmla="*/ 247432 w 1853648"/>
              <a:gd name="connsiteY64" fmla="*/ 823458 h 1166358"/>
              <a:gd name="connsiteX65" fmla="*/ 229385 w 1853648"/>
              <a:gd name="connsiteY65" fmla="*/ 715174 h 1166358"/>
              <a:gd name="connsiteX66" fmla="*/ 217353 w 1853648"/>
              <a:gd name="connsiteY66" fmla="*/ 642985 h 1166358"/>
              <a:gd name="connsiteX67" fmla="*/ 175243 w 1853648"/>
              <a:gd name="connsiteY67" fmla="*/ 618921 h 1166358"/>
              <a:gd name="connsiteX68" fmla="*/ 145164 w 1853648"/>
              <a:gd name="connsiteY68" fmla="*/ 606890 h 1166358"/>
              <a:gd name="connsiteX69" fmla="*/ 109069 w 1853648"/>
              <a:gd name="connsiteY69" fmla="*/ 600874 h 1166358"/>
              <a:gd name="connsiteX70" fmla="*/ 54927 w 1853648"/>
              <a:gd name="connsiteY70" fmla="*/ 582827 h 1166358"/>
              <a:gd name="connsiteX71" fmla="*/ 12817 w 1853648"/>
              <a:gd name="connsiteY71" fmla="*/ 558764 h 1166358"/>
              <a:gd name="connsiteX72" fmla="*/ 785 w 1853648"/>
              <a:gd name="connsiteY72" fmla="*/ 498606 h 1166358"/>
              <a:gd name="connsiteX73" fmla="*/ 187274 w 1853648"/>
              <a:gd name="connsiteY73" fmla="*/ 41406 h 116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853648" h="1166358">
                <a:moveTo>
                  <a:pt x="187274" y="41406"/>
                </a:moveTo>
                <a:lnTo>
                  <a:pt x="187274" y="41406"/>
                </a:lnTo>
                <a:cubicBezTo>
                  <a:pt x="528059" y="13586"/>
                  <a:pt x="383556" y="21624"/>
                  <a:pt x="620411" y="11327"/>
                </a:cubicBezTo>
                <a:cubicBezTo>
                  <a:pt x="706065" y="-5804"/>
                  <a:pt x="673193" y="-1603"/>
                  <a:pt x="836980" y="11327"/>
                </a:cubicBezTo>
                <a:cubicBezTo>
                  <a:pt x="851533" y="12476"/>
                  <a:pt x="865006" y="19517"/>
                  <a:pt x="879090" y="23358"/>
                </a:cubicBezTo>
                <a:cubicBezTo>
                  <a:pt x="902458" y="29731"/>
                  <a:pt x="908173" y="30378"/>
                  <a:pt x="933232" y="35390"/>
                </a:cubicBezTo>
                <a:cubicBezTo>
                  <a:pt x="980511" y="59027"/>
                  <a:pt x="931766" y="37827"/>
                  <a:pt x="999406" y="53437"/>
                </a:cubicBezTo>
                <a:cubicBezTo>
                  <a:pt x="1011764" y="56289"/>
                  <a:pt x="1023306" y="61985"/>
                  <a:pt x="1035501" y="65469"/>
                </a:cubicBezTo>
                <a:cubicBezTo>
                  <a:pt x="1051400" y="70012"/>
                  <a:pt x="1067940" y="72271"/>
                  <a:pt x="1083627" y="77500"/>
                </a:cubicBezTo>
                <a:cubicBezTo>
                  <a:pt x="1111038" y="86637"/>
                  <a:pt x="1105904" y="85217"/>
                  <a:pt x="1143785" y="95548"/>
                </a:cubicBezTo>
                <a:cubicBezTo>
                  <a:pt x="1151762" y="97723"/>
                  <a:pt x="1159929" y="99188"/>
                  <a:pt x="1167848" y="101564"/>
                </a:cubicBezTo>
                <a:cubicBezTo>
                  <a:pt x="1228905" y="119881"/>
                  <a:pt x="1179202" y="108647"/>
                  <a:pt x="1234022" y="119611"/>
                </a:cubicBezTo>
                <a:cubicBezTo>
                  <a:pt x="1242043" y="123621"/>
                  <a:pt x="1249577" y="128806"/>
                  <a:pt x="1258085" y="131642"/>
                </a:cubicBezTo>
                <a:cubicBezTo>
                  <a:pt x="1267785" y="134875"/>
                  <a:pt x="1278244" y="135178"/>
                  <a:pt x="1288164" y="137658"/>
                </a:cubicBezTo>
                <a:cubicBezTo>
                  <a:pt x="1294316" y="139196"/>
                  <a:pt x="1300114" y="141932"/>
                  <a:pt x="1306211" y="143674"/>
                </a:cubicBezTo>
                <a:cubicBezTo>
                  <a:pt x="1314161" y="145945"/>
                  <a:pt x="1322355" y="147314"/>
                  <a:pt x="1330274" y="149690"/>
                </a:cubicBezTo>
                <a:cubicBezTo>
                  <a:pt x="1342422" y="153334"/>
                  <a:pt x="1354494" y="157268"/>
                  <a:pt x="1366369" y="161721"/>
                </a:cubicBezTo>
                <a:cubicBezTo>
                  <a:pt x="1386591" y="169304"/>
                  <a:pt x="1405574" y="180547"/>
                  <a:pt x="1426527" y="185785"/>
                </a:cubicBezTo>
                <a:lnTo>
                  <a:pt x="1450590" y="191800"/>
                </a:lnTo>
                <a:lnTo>
                  <a:pt x="1498717" y="215864"/>
                </a:lnTo>
                <a:cubicBezTo>
                  <a:pt x="1506738" y="219874"/>
                  <a:pt x="1515606" y="222514"/>
                  <a:pt x="1522780" y="227895"/>
                </a:cubicBezTo>
                <a:cubicBezTo>
                  <a:pt x="1553457" y="250903"/>
                  <a:pt x="1537116" y="243510"/>
                  <a:pt x="1570906" y="251958"/>
                </a:cubicBezTo>
                <a:cubicBezTo>
                  <a:pt x="1578927" y="257974"/>
                  <a:pt x="1586810" y="264178"/>
                  <a:pt x="1594969" y="270006"/>
                </a:cubicBezTo>
                <a:cubicBezTo>
                  <a:pt x="1600852" y="274208"/>
                  <a:pt x="1607527" y="277332"/>
                  <a:pt x="1613017" y="282037"/>
                </a:cubicBezTo>
                <a:cubicBezTo>
                  <a:pt x="1621630" y="289419"/>
                  <a:pt x="1628005" y="299294"/>
                  <a:pt x="1637080" y="306100"/>
                </a:cubicBezTo>
                <a:cubicBezTo>
                  <a:pt x="1644254" y="311481"/>
                  <a:pt x="1654140" y="312530"/>
                  <a:pt x="1661143" y="318132"/>
                </a:cubicBezTo>
                <a:cubicBezTo>
                  <a:pt x="1674469" y="328793"/>
                  <a:pt x="1710641" y="366984"/>
                  <a:pt x="1721301" y="384306"/>
                </a:cubicBezTo>
                <a:cubicBezTo>
                  <a:pt x="1730701" y="399581"/>
                  <a:pt x="1736136" y="417052"/>
                  <a:pt x="1745364" y="432432"/>
                </a:cubicBezTo>
                <a:lnTo>
                  <a:pt x="1763411" y="462511"/>
                </a:lnTo>
                <a:cubicBezTo>
                  <a:pt x="1781873" y="536354"/>
                  <a:pt x="1755491" y="442297"/>
                  <a:pt x="1781459" y="504621"/>
                </a:cubicBezTo>
                <a:cubicBezTo>
                  <a:pt x="1788776" y="522181"/>
                  <a:pt x="1793490" y="540716"/>
                  <a:pt x="1799506" y="558764"/>
                </a:cubicBezTo>
                <a:cubicBezTo>
                  <a:pt x="1801511" y="564780"/>
                  <a:pt x="1802005" y="571535"/>
                  <a:pt x="1805522" y="576811"/>
                </a:cubicBezTo>
                <a:lnTo>
                  <a:pt x="1817553" y="594858"/>
                </a:lnTo>
                <a:cubicBezTo>
                  <a:pt x="1819558" y="602879"/>
                  <a:pt x="1820666" y="611180"/>
                  <a:pt x="1823569" y="618921"/>
                </a:cubicBezTo>
                <a:cubicBezTo>
                  <a:pt x="1826718" y="627318"/>
                  <a:pt x="1832765" y="634477"/>
                  <a:pt x="1835601" y="642985"/>
                </a:cubicBezTo>
                <a:cubicBezTo>
                  <a:pt x="1838834" y="652685"/>
                  <a:pt x="1839399" y="663083"/>
                  <a:pt x="1841617" y="673064"/>
                </a:cubicBezTo>
                <a:cubicBezTo>
                  <a:pt x="1846654" y="695733"/>
                  <a:pt x="1846947" y="695071"/>
                  <a:pt x="1853648" y="715174"/>
                </a:cubicBezTo>
                <a:cubicBezTo>
                  <a:pt x="1851643" y="771321"/>
                  <a:pt x="1852570" y="827650"/>
                  <a:pt x="1847632" y="883616"/>
                </a:cubicBezTo>
                <a:cubicBezTo>
                  <a:pt x="1846517" y="896249"/>
                  <a:pt x="1842126" y="908836"/>
                  <a:pt x="1835601" y="919711"/>
                </a:cubicBezTo>
                <a:lnTo>
                  <a:pt x="1817553" y="949790"/>
                </a:lnTo>
                <a:cubicBezTo>
                  <a:pt x="1815548" y="957811"/>
                  <a:pt x="1815640" y="966675"/>
                  <a:pt x="1811538" y="973853"/>
                </a:cubicBezTo>
                <a:cubicBezTo>
                  <a:pt x="1807317" y="981240"/>
                  <a:pt x="1798936" y="985364"/>
                  <a:pt x="1793490" y="991900"/>
                </a:cubicBezTo>
                <a:cubicBezTo>
                  <a:pt x="1788861" y="997454"/>
                  <a:pt x="1786164" y="1004458"/>
                  <a:pt x="1781459" y="1009948"/>
                </a:cubicBezTo>
                <a:cubicBezTo>
                  <a:pt x="1770275" y="1022997"/>
                  <a:pt x="1748821" y="1043208"/>
                  <a:pt x="1733332" y="1052058"/>
                </a:cubicBezTo>
                <a:cubicBezTo>
                  <a:pt x="1727826" y="1055204"/>
                  <a:pt x="1720957" y="1055238"/>
                  <a:pt x="1715285" y="1058074"/>
                </a:cubicBezTo>
                <a:cubicBezTo>
                  <a:pt x="1708818" y="1061308"/>
                  <a:pt x="1702792" y="1065477"/>
                  <a:pt x="1697238" y="1070106"/>
                </a:cubicBezTo>
                <a:cubicBezTo>
                  <a:pt x="1690702" y="1075552"/>
                  <a:pt x="1686577" y="1083932"/>
                  <a:pt x="1679190" y="1088153"/>
                </a:cubicBezTo>
                <a:cubicBezTo>
                  <a:pt x="1672011" y="1092255"/>
                  <a:pt x="1663148" y="1092164"/>
                  <a:pt x="1655127" y="1094169"/>
                </a:cubicBezTo>
                <a:cubicBezTo>
                  <a:pt x="1641261" y="1104568"/>
                  <a:pt x="1616860" y="1124158"/>
                  <a:pt x="1600985" y="1130264"/>
                </a:cubicBezTo>
                <a:cubicBezTo>
                  <a:pt x="1585552" y="1136200"/>
                  <a:pt x="1568546" y="1137066"/>
                  <a:pt x="1552859" y="1142295"/>
                </a:cubicBezTo>
                <a:lnTo>
                  <a:pt x="1516764" y="1154327"/>
                </a:lnTo>
                <a:lnTo>
                  <a:pt x="1480669" y="1166358"/>
                </a:lnTo>
                <a:lnTo>
                  <a:pt x="686585" y="1160342"/>
                </a:lnTo>
                <a:cubicBezTo>
                  <a:pt x="638017" y="1159638"/>
                  <a:pt x="665294" y="1154881"/>
                  <a:pt x="632443" y="1148311"/>
                </a:cubicBezTo>
                <a:cubicBezTo>
                  <a:pt x="618539" y="1145530"/>
                  <a:pt x="604369" y="1144300"/>
                  <a:pt x="590332" y="1142295"/>
                </a:cubicBezTo>
                <a:cubicBezTo>
                  <a:pt x="578301" y="1136279"/>
                  <a:pt x="566934" y="1128692"/>
                  <a:pt x="554238" y="1124248"/>
                </a:cubicBezTo>
                <a:cubicBezTo>
                  <a:pt x="526680" y="1114603"/>
                  <a:pt x="470017" y="1100185"/>
                  <a:pt x="470017" y="1100185"/>
                </a:cubicBezTo>
                <a:cubicBezTo>
                  <a:pt x="455980" y="1092164"/>
                  <a:pt x="442099" y="1083863"/>
                  <a:pt x="427906" y="1076121"/>
                </a:cubicBezTo>
                <a:cubicBezTo>
                  <a:pt x="420033" y="1071827"/>
                  <a:pt x="411629" y="1068539"/>
                  <a:pt x="403843" y="1064090"/>
                </a:cubicBezTo>
                <a:cubicBezTo>
                  <a:pt x="383539" y="1052488"/>
                  <a:pt x="360221" y="1044531"/>
                  <a:pt x="343685" y="1027995"/>
                </a:cubicBezTo>
                <a:lnTo>
                  <a:pt x="307590" y="991900"/>
                </a:lnTo>
                <a:cubicBezTo>
                  <a:pt x="305585" y="981874"/>
                  <a:pt x="305068" y="971430"/>
                  <a:pt x="301574" y="961821"/>
                </a:cubicBezTo>
                <a:cubicBezTo>
                  <a:pt x="296977" y="949179"/>
                  <a:pt x="288826" y="938091"/>
                  <a:pt x="283527" y="925727"/>
                </a:cubicBezTo>
                <a:cubicBezTo>
                  <a:pt x="276778" y="909979"/>
                  <a:pt x="270519" y="893976"/>
                  <a:pt x="265480" y="877600"/>
                </a:cubicBezTo>
                <a:cubicBezTo>
                  <a:pt x="246823" y="816964"/>
                  <a:pt x="273581" y="875754"/>
                  <a:pt x="247432" y="823458"/>
                </a:cubicBezTo>
                <a:lnTo>
                  <a:pt x="229385" y="715174"/>
                </a:lnTo>
                <a:cubicBezTo>
                  <a:pt x="225374" y="691111"/>
                  <a:pt x="237650" y="656517"/>
                  <a:pt x="217353" y="642985"/>
                </a:cubicBezTo>
                <a:cubicBezTo>
                  <a:pt x="197999" y="630082"/>
                  <a:pt x="198138" y="629097"/>
                  <a:pt x="175243" y="618921"/>
                </a:cubicBezTo>
                <a:cubicBezTo>
                  <a:pt x="165375" y="614535"/>
                  <a:pt x="155582" y="609731"/>
                  <a:pt x="145164" y="606890"/>
                </a:cubicBezTo>
                <a:cubicBezTo>
                  <a:pt x="133396" y="603681"/>
                  <a:pt x="121101" y="602879"/>
                  <a:pt x="109069" y="600874"/>
                </a:cubicBezTo>
                <a:cubicBezTo>
                  <a:pt x="48586" y="570631"/>
                  <a:pt x="124898" y="606150"/>
                  <a:pt x="54927" y="582827"/>
                </a:cubicBezTo>
                <a:cubicBezTo>
                  <a:pt x="39665" y="577740"/>
                  <a:pt x="26017" y="567564"/>
                  <a:pt x="12817" y="558764"/>
                </a:cubicBezTo>
                <a:cubicBezTo>
                  <a:pt x="-4596" y="523939"/>
                  <a:pt x="785" y="543668"/>
                  <a:pt x="785" y="498606"/>
                </a:cubicBezTo>
                <a:lnTo>
                  <a:pt x="187274" y="41406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2613734" y="5518569"/>
            <a:ext cx="1610911" cy="752647"/>
          </a:xfrm>
          <a:custGeom>
            <a:avLst/>
            <a:gdLst>
              <a:gd name="connsiteX0" fmla="*/ 710579 w 2167260"/>
              <a:gd name="connsiteY0" fmla="*/ 17 h 1365601"/>
              <a:gd name="connsiteX1" fmla="*/ 710579 w 2167260"/>
              <a:gd name="connsiteY1" fmla="*/ 17 h 1365601"/>
              <a:gd name="connsiteX2" fmla="*/ 1101606 w 2167260"/>
              <a:gd name="connsiteY2" fmla="*/ 6033 h 1365601"/>
              <a:gd name="connsiteX3" fmla="*/ 1161764 w 2167260"/>
              <a:gd name="connsiteY3" fmla="*/ 18065 h 1365601"/>
              <a:gd name="connsiteX4" fmla="*/ 1215906 w 2167260"/>
              <a:gd name="connsiteY4" fmla="*/ 24080 h 1365601"/>
              <a:gd name="connsiteX5" fmla="*/ 1245985 w 2167260"/>
              <a:gd name="connsiteY5" fmla="*/ 30096 h 1365601"/>
              <a:gd name="connsiteX6" fmla="*/ 1288095 w 2167260"/>
              <a:gd name="connsiteY6" fmla="*/ 36112 h 1365601"/>
              <a:gd name="connsiteX7" fmla="*/ 1318174 w 2167260"/>
              <a:gd name="connsiteY7" fmla="*/ 48143 h 1365601"/>
              <a:gd name="connsiteX8" fmla="*/ 1378332 w 2167260"/>
              <a:gd name="connsiteY8" fmla="*/ 66191 h 1365601"/>
              <a:gd name="connsiteX9" fmla="*/ 1402395 w 2167260"/>
              <a:gd name="connsiteY9" fmla="*/ 78222 h 1365601"/>
              <a:gd name="connsiteX10" fmla="*/ 1438490 w 2167260"/>
              <a:gd name="connsiteY10" fmla="*/ 90254 h 1365601"/>
              <a:gd name="connsiteX11" fmla="*/ 1498648 w 2167260"/>
              <a:gd name="connsiteY11" fmla="*/ 114317 h 1365601"/>
              <a:gd name="connsiteX12" fmla="*/ 1522711 w 2167260"/>
              <a:gd name="connsiteY12" fmla="*/ 126349 h 1365601"/>
              <a:gd name="connsiteX13" fmla="*/ 1582869 w 2167260"/>
              <a:gd name="connsiteY13" fmla="*/ 144396 h 1365601"/>
              <a:gd name="connsiteX14" fmla="*/ 1630995 w 2167260"/>
              <a:gd name="connsiteY14" fmla="*/ 156428 h 1365601"/>
              <a:gd name="connsiteX15" fmla="*/ 1655058 w 2167260"/>
              <a:gd name="connsiteY15" fmla="*/ 168459 h 1365601"/>
              <a:gd name="connsiteX16" fmla="*/ 1679121 w 2167260"/>
              <a:gd name="connsiteY16" fmla="*/ 174475 h 1365601"/>
              <a:gd name="connsiteX17" fmla="*/ 1721232 w 2167260"/>
              <a:gd name="connsiteY17" fmla="*/ 204554 h 1365601"/>
              <a:gd name="connsiteX18" fmla="*/ 1757327 w 2167260"/>
              <a:gd name="connsiteY18" fmla="*/ 216586 h 1365601"/>
              <a:gd name="connsiteX19" fmla="*/ 1793421 w 2167260"/>
              <a:gd name="connsiteY19" fmla="*/ 246665 h 1365601"/>
              <a:gd name="connsiteX20" fmla="*/ 1805453 w 2167260"/>
              <a:gd name="connsiteY20" fmla="*/ 264712 h 1365601"/>
              <a:gd name="connsiteX21" fmla="*/ 1841548 w 2167260"/>
              <a:gd name="connsiteY21" fmla="*/ 282759 h 1365601"/>
              <a:gd name="connsiteX22" fmla="*/ 1901706 w 2167260"/>
              <a:gd name="connsiteY22" fmla="*/ 324870 h 1365601"/>
              <a:gd name="connsiteX23" fmla="*/ 1931785 w 2167260"/>
              <a:gd name="connsiteY23" fmla="*/ 348933 h 1365601"/>
              <a:gd name="connsiteX24" fmla="*/ 1949832 w 2167260"/>
              <a:gd name="connsiteY24" fmla="*/ 360965 h 1365601"/>
              <a:gd name="connsiteX25" fmla="*/ 1967879 w 2167260"/>
              <a:gd name="connsiteY25" fmla="*/ 379012 h 1365601"/>
              <a:gd name="connsiteX26" fmla="*/ 1997958 w 2167260"/>
              <a:gd name="connsiteY26" fmla="*/ 397059 h 1365601"/>
              <a:gd name="connsiteX27" fmla="*/ 2016006 w 2167260"/>
              <a:gd name="connsiteY27" fmla="*/ 415107 h 1365601"/>
              <a:gd name="connsiteX28" fmla="*/ 2034053 w 2167260"/>
              <a:gd name="connsiteY28" fmla="*/ 427138 h 1365601"/>
              <a:gd name="connsiteX29" fmla="*/ 2058116 w 2167260"/>
              <a:gd name="connsiteY29" fmla="*/ 463233 h 1365601"/>
              <a:gd name="connsiteX30" fmla="*/ 2070148 w 2167260"/>
              <a:gd name="connsiteY30" fmla="*/ 481280 h 1365601"/>
              <a:gd name="connsiteX31" fmla="*/ 2088195 w 2167260"/>
              <a:gd name="connsiteY31" fmla="*/ 493312 h 1365601"/>
              <a:gd name="connsiteX32" fmla="*/ 2094211 w 2167260"/>
              <a:gd name="connsiteY32" fmla="*/ 511359 h 1365601"/>
              <a:gd name="connsiteX33" fmla="*/ 2106243 w 2167260"/>
              <a:gd name="connsiteY33" fmla="*/ 529407 h 1365601"/>
              <a:gd name="connsiteX34" fmla="*/ 2118274 w 2167260"/>
              <a:gd name="connsiteY34" fmla="*/ 589565 h 1365601"/>
              <a:gd name="connsiteX35" fmla="*/ 2142337 w 2167260"/>
              <a:gd name="connsiteY35" fmla="*/ 655738 h 1365601"/>
              <a:gd name="connsiteX36" fmla="*/ 2160385 w 2167260"/>
              <a:gd name="connsiteY36" fmla="*/ 751991 h 1365601"/>
              <a:gd name="connsiteX37" fmla="*/ 2160385 w 2167260"/>
              <a:gd name="connsiteY37" fmla="*/ 980591 h 1365601"/>
              <a:gd name="connsiteX38" fmla="*/ 2154369 w 2167260"/>
              <a:gd name="connsiteY38" fmla="*/ 998638 h 1365601"/>
              <a:gd name="connsiteX39" fmla="*/ 2136321 w 2167260"/>
              <a:gd name="connsiteY39" fmla="*/ 1046765 h 1365601"/>
              <a:gd name="connsiteX40" fmla="*/ 2130306 w 2167260"/>
              <a:gd name="connsiteY40" fmla="*/ 1076843 h 1365601"/>
              <a:gd name="connsiteX41" fmla="*/ 2118274 w 2167260"/>
              <a:gd name="connsiteY41" fmla="*/ 1094891 h 1365601"/>
              <a:gd name="connsiteX42" fmla="*/ 2100227 w 2167260"/>
              <a:gd name="connsiteY42" fmla="*/ 1124970 h 1365601"/>
              <a:gd name="connsiteX43" fmla="*/ 2064132 w 2167260"/>
              <a:gd name="connsiteY43" fmla="*/ 1155049 h 1365601"/>
              <a:gd name="connsiteX44" fmla="*/ 2040069 w 2167260"/>
              <a:gd name="connsiteY44" fmla="*/ 1173096 h 1365601"/>
              <a:gd name="connsiteX45" fmla="*/ 2016006 w 2167260"/>
              <a:gd name="connsiteY45" fmla="*/ 1185128 h 1365601"/>
              <a:gd name="connsiteX46" fmla="*/ 1997958 w 2167260"/>
              <a:gd name="connsiteY46" fmla="*/ 1203175 h 1365601"/>
              <a:gd name="connsiteX47" fmla="*/ 1961864 w 2167260"/>
              <a:gd name="connsiteY47" fmla="*/ 1221222 h 1365601"/>
              <a:gd name="connsiteX48" fmla="*/ 1919753 w 2167260"/>
              <a:gd name="connsiteY48" fmla="*/ 1251301 h 1365601"/>
              <a:gd name="connsiteX49" fmla="*/ 1883658 w 2167260"/>
              <a:gd name="connsiteY49" fmla="*/ 1263333 h 1365601"/>
              <a:gd name="connsiteX50" fmla="*/ 1859595 w 2167260"/>
              <a:gd name="connsiteY50" fmla="*/ 1275365 h 1365601"/>
              <a:gd name="connsiteX51" fmla="*/ 1787406 w 2167260"/>
              <a:gd name="connsiteY51" fmla="*/ 1287396 h 1365601"/>
              <a:gd name="connsiteX52" fmla="*/ 1697169 w 2167260"/>
              <a:gd name="connsiteY52" fmla="*/ 1299428 h 1365601"/>
              <a:gd name="connsiteX53" fmla="*/ 1655058 w 2167260"/>
              <a:gd name="connsiteY53" fmla="*/ 1305443 h 1365601"/>
              <a:gd name="connsiteX54" fmla="*/ 1624979 w 2167260"/>
              <a:gd name="connsiteY54" fmla="*/ 1311459 h 1365601"/>
              <a:gd name="connsiteX55" fmla="*/ 1564821 w 2167260"/>
              <a:gd name="connsiteY55" fmla="*/ 1317475 h 1365601"/>
              <a:gd name="connsiteX56" fmla="*/ 1492632 w 2167260"/>
              <a:gd name="connsiteY56" fmla="*/ 1329507 h 1365601"/>
              <a:gd name="connsiteX57" fmla="*/ 1456537 w 2167260"/>
              <a:gd name="connsiteY57" fmla="*/ 1335522 h 1365601"/>
              <a:gd name="connsiteX58" fmla="*/ 1324190 w 2167260"/>
              <a:gd name="connsiteY58" fmla="*/ 1353570 h 1365601"/>
              <a:gd name="connsiteX59" fmla="*/ 1239969 w 2167260"/>
              <a:gd name="connsiteY59" fmla="*/ 1365601 h 1365601"/>
              <a:gd name="connsiteX60" fmla="*/ 668469 w 2167260"/>
              <a:gd name="connsiteY60" fmla="*/ 1359586 h 1365601"/>
              <a:gd name="connsiteX61" fmla="*/ 644406 w 2167260"/>
              <a:gd name="connsiteY61" fmla="*/ 1353570 h 1365601"/>
              <a:gd name="connsiteX62" fmla="*/ 590264 w 2167260"/>
              <a:gd name="connsiteY62" fmla="*/ 1347554 h 1365601"/>
              <a:gd name="connsiteX63" fmla="*/ 554169 w 2167260"/>
              <a:gd name="connsiteY63" fmla="*/ 1329507 h 1365601"/>
              <a:gd name="connsiteX64" fmla="*/ 494011 w 2167260"/>
              <a:gd name="connsiteY64" fmla="*/ 1317475 h 1365601"/>
              <a:gd name="connsiteX65" fmla="*/ 475964 w 2167260"/>
              <a:gd name="connsiteY65" fmla="*/ 1311459 h 1365601"/>
              <a:gd name="connsiteX66" fmla="*/ 373695 w 2167260"/>
              <a:gd name="connsiteY66" fmla="*/ 1287396 h 1365601"/>
              <a:gd name="connsiteX67" fmla="*/ 319553 w 2167260"/>
              <a:gd name="connsiteY67" fmla="*/ 1269349 h 1365601"/>
              <a:gd name="connsiteX68" fmla="*/ 247364 w 2167260"/>
              <a:gd name="connsiteY68" fmla="*/ 1227238 h 1365601"/>
              <a:gd name="connsiteX69" fmla="*/ 217285 w 2167260"/>
              <a:gd name="connsiteY69" fmla="*/ 1215207 h 1365601"/>
              <a:gd name="connsiteX70" fmla="*/ 163143 w 2167260"/>
              <a:gd name="connsiteY70" fmla="*/ 1167080 h 1365601"/>
              <a:gd name="connsiteX71" fmla="*/ 151111 w 2167260"/>
              <a:gd name="connsiteY71" fmla="*/ 1149033 h 1365601"/>
              <a:gd name="connsiteX72" fmla="*/ 133064 w 2167260"/>
              <a:gd name="connsiteY72" fmla="*/ 1137001 h 1365601"/>
              <a:gd name="connsiteX73" fmla="*/ 109000 w 2167260"/>
              <a:gd name="connsiteY73" fmla="*/ 1106922 h 1365601"/>
              <a:gd name="connsiteX74" fmla="*/ 84937 w 2167260"/>
              <a:gd name="connsiteY74" fmla="*/ 1070828 h 1365601"/>
              <a:gd name="connsiteX75" fmla="*/ 72906 w 2167260"/>
              <a:gd name="connsiteY75" fmla="*/ 1028717 h 1365601"/>
              <a:gd name="connsiteX76" fmla="*/ 54858 w 2167260"/>
              <a:gd name="connsiteY76" fmla="*/ 980591 h 1365601"/>
              <a:gd name="connsiteX77" fmla="*/ 48843 w 2167260"/>
              <a:gd name="connsiteY77" fmla="*/ 938480 h 1365601"/>
              <a:gd name="connsiteX78" fmla="*/ 24779 w 2167260"/>
              <a:gd name="connsiteY78" fmla="*/ 842228 h 1365601"/>
              <a:gd name="connsiteX79" fmla="*/ 12748 w 2167260"/>
              <a:gd name="connsiteY79" fmla="*/ 800117 h 1365601"/>
              <a:gd name="connsiteX80" fmla="*/ 6732 w 2167260"/>
              <a:gd name="connsiteY80" fmla="*/ 764022 h 1365601"/>
              <a:gd name="connsiteX81" fmla="*/ 12748 w 2167260"/>
              <a:gd name="connsiteY81" fmla="*/ 457217 h 1365601"/>
              <a:gd name="connsiteX82" fmla="*/ 30795 w 2167260"/>
              <a:gd name="connsiteY82" fmla="*/ 397059 h 1365601"/>
              <a:gd name="connsiteX83" fmla="*/ 36811 w 2167260"/>
              <a:gd name="connsiteY83" fmla="*/ 372996 h 1365601"/>
              <a:gd name="connsiteX84" fmla="*/ 78921 w 2167260"/>
              <a:gd name="connsiteY84" fmla="*/ 282759 h 1365601"/>
              <a:gd name="connsiteX85" fmla="*/ 90953 w 2167260"/>
              <a:gd name="connsiteY85" fmla="*/ 252680 h 1365601"/>
              <a:gd name="connsiteX86" fmla="*/ 139079 w 2167260"/>
              <a:gd name="connsiteY86" fmla="*/ 198538 h 1365601"/>
              <a:gd name="connsiteX87" fmla="*/ 157127 w 2167260"/>
              <a:gd name="connsiteY87" fmla="*/ 186507 h 1365601"/>
              <a:gd name="connsiteX88" fmla="*/ 169158 w 2167260"/>
              <a:gd name="connsiteY88" fmla="*/ 162443 h 1365601"/>
              <a:gd name="connsiteX89" fmla="*/ 223300 w 2167260"/>
              <a:gd name="connsiteY89" fmla="*/ 132365 h 1365601"/>
              <a:gd name="connsiteX90" fmla="*/ 271427 w 2167260"/>
              <a:gd name="connsiteY90" fmla="*/ 108301 h 1365601"/>
              <a:gd name="connsiteX91" fmla="*/ 295490 w 2167260"/>
              <a:gd name="connsiteY91" fmla="*/ 96270 h 1365601"/>
              <a:gd name="connsiteX92" fmla="*/ 319553 w 2167260"/>
              <a:gd name="connsiteY92" fmla="*/ 90254 h 1365601"/>
              <a:gd name="connsiteX93" fmla="*/ 337600 w 2167260"/>
              <a:gd name="connsiteY93" fmla="*/ 84238 h 1365601"/>
              <a:gd name="connsiteX94" fmla="*/ 421821 w 2167260"/>
              <a:gd name="connsiteY94" fmla="*/ 72207 h 1365601"/>
              <a:gd name="connsiteX95" fmla="*/ 481979 w 2167260"/>
              <a:gd name="connsiteY95" fmla="*/ 60175 h 1365601"/>
              <a:gd name="connsiteX96" fmla="*/ 578232 w 2167260"/>
              <a:gd name="connsiteY96" fmla="*/ 48143 h 1365601"/>
              <a:gd name="connsiteX97" fmla="*/ 632374 w 2167260"/>
              <a:gd name="connsiteY97" fmla="*/ 42128 h 1365601"/>
              <a:gd name="connsiteX98" fmla="*/ 734643 w 2167260"/>
              <a:gd name="connsiteY98" fmla="*/ 24080 h 1365601"/>
              <a:gd name="connsiteX99" fmla="*/ 776753 w 2167260"/>
              <a:gd name="connsiteY99" fmla="*/ 18065 h 1365601"/>
              <a:gd name="connsiteX100" fmla="*/ 794800 w 2167260"/>
              <a:gd name="connsiteY100" fmla="*/ 6033 h 1365601"/>
              <a:gd name="connsiteX101" fmla="*/ 842927 w 2167260"/>
              <a:gd name="connsiteY101" fmla="*/ 17 h 1365601"/>
              <a:gd name="connsiteX102" fmla="*/ 812848 w 2167260"/>
              <a:gd name="connsiteY102" fmla="*/ 17 h 136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167260" h="1365601">
                <a:moveTo>
                  <a:pt x="710579" y="17"/>
                </a:moveTo>
                <a:lnTo>
                  <a:pt x="710579" y="17"/>
                </a:lnTo>
                <a:cubicBezTo>
                  <a:pt x="840921" y="2022"/>
                  <a:pt x="971352" y="823"/>
                  <a:pt x="1101606" y="6033"/>
                </a:cubicBezTo>
                <a:cubicBezTo>
                  <a:pt x="1122039" y="6850"/>
                  <a:pt x="1141564" y="14876"/>
                  <a:pt x="1161764" y="18065"/>
                </a:cubicBezTo>
                <a:cubicBezTo>
                  <a:pt x="1179700" y="20897"/>
                  <a:pt x="1197930" y="21512"/>
                  <a:pt x="1215906" y="24080"/>
                </a:cubicBezTo>
                <a:cubicBezTo>
                  <a:pt x="1226028" y="25526"/>
                  <a:pt x="1235899" y="28415"/>
                  <a:pt x="1245985" y="30096"/>
                </a:cubicBezTo>
                <a:cubicBezTo>
                  <a:pt x="1259971" y="32427"/>
                  <a:pt x="1274058" y="34107"/>
                  <a:pt x="1288095" y="36112"/>
                </a:cubicBezTo>
                <a:cubicBezTo>
                  <a:pt x="1298121" y="40122"/>
                  <a:pt x="1307930" y="44728"/>
                  <a:pt x="1318174" y="48143"/>
                </a:cubicBezTo>
                <a:cubicBezTo>
                  <a:pt x="1371351" y="65868"/>
                  <a:pt x="1308607" y="38301"/>
                  <a:pt x="1378332" y="66191"/>
                </a:cubicBezTo>
                <a:cubicBezTo>
                  <a:pt x="1386658" y="69521"/>
                  <a:pt x="1394069" y="74892"/>
                  <a:pt x="1402395" y="78222"/>
                </a:cubicBezTo>
                <a:cubicBezTo>
                  <a:pt x="1414170" y="82932"/>
                  <a:pt x="1426615" y="85801"/>
                  <a:pt x="1438490" y="90254"/>
                </a:cubicBezTo>
                <a:cubicBezTo>
                  <a:pt x="1458712" y="97837"/>
                  <a:pt x="1479331" y="104658"/>
                  <a:pt x="1498648" y="114317"/>
                </a:cubicBezTo>
                <a:cubicBezTo>
                  <a:pt x="1506669" y="118328"/>
                  <a:pt x="1514385" y="123018"/>
                  <a:pt x="1522711" y="126349"/>
                </a:cubicBezTo>
                <a:cubicBezTo>
                  <a:pt x="1558446" y="140643"/>
                  <a:pt x="1551850" y="135533"/>
                  <a:pt x="1582869" y="144396"/>
                </a:cubicBezTo>
                <a:cubicBezTo>
                  <a:pt x="1626032" y="156729"/>
                  <a:pt x="1569841" y="144197"/>
                  <a:pt x="1630995" y="156428"/>
                </a:cubicBezTo>
                <a:cubicBezTo>
                  <a:pt x="1639016" y="160438"/>
                  <a:pt x="1646661" y="165310"/>
                  <a:pt x="1655058" y="168459"/>
                </a:cubicBezTo>
                <a:cubicBezTo>
                  <a:pt x="1662799" y="171362"/>
                  <a:pt x="1671522" y="171218"/>
                  <a:pt x="1679121" y="174475"/>
                </a:cubicBezTo>
                <a:cubicBezTo>
                  <a:pt x="1692877" y="180371"/>
                  <a:pt x="1708904" y="198390"/>
                  <a:pt x="1721232" y="204554"/>
                </a:cubicBezTo>
                <a:cubicBezTo>
                  <a:pt x="1732576" y="210226"/>
                  <a:pt x="1745295" y="212575"/>
                  <a:pt x="1757327" y="216586"/>
                </a:cubicBezTo>
                <a:cubicBezTo>
                  <a:pt x="1769358" y="226612"/>
                  <a:pt x="1782347" y="235591"/>
                  <a:pt x="1793421" y="246665"/>
                </a:cubicBezTo>
                <a:cubicBezTo>
                  <a:pt x="1798533" y="251777"/>
                  <a:pt x="1799669" y="260374"/>
                  <a:pt x="1805453" y="264712"/>
                </a:cubicBezTo>
                <a:cubicBezTo>
                  <a:pt x="1816215" y="272783"/>
                  <a:pt x="1829516" y="276743"/>
                  <a:pt x="1841548" y="282759"/>
                </a:cubicBezTo>
                <a:cubicBezTo>
                  <a:pt x="1878467" y="319680"/>
                  <a:pt x="1838069" y="282446"/>
                  <a:pt x="1901706" y="324870"/>
                </a:cubicBezTo>
                <a:cubicBezTo>
                  <a:pt x="1912390" y="331992"/>
                  <a:pt x="1921513" y="341229"/>
                  <a:pt x="1931785" y="348933"/>
                </a:cubicBezTo>
                <a:cubicBezTo>
                  <a:pt x="1937569" y="353271"/>
                  <a:pt x="1944278" y="356336"/>
                  <a:pt x="1949832" y="360965"/>
                </a:cubicBezTo>
                <a:cubicBezTo>
                  <a:pt x="1956368" y="366411"/>
                  <a:pt x="1961073" y="373908"/>
                  <a:pt x="1967879" y="379012"/>
                </a:cubicBezTo>
                <a:cubicBezTo>
                  <a:pt x="1977233" y="386027"/>
                  <a:pt x="1988604" y="390044"/>
                  <a:pt x="1997958" y="397059"/>
                </a:cubicBezTo>
                <a:cubicBezTo>
                  <a:pt x="2004764" y="402164"/>
                  <a:pt x="2009470" y="409660"/>
                  <a:pt x="2016006" y="415107"/>
                </a:cubicBezTo>
                <a:cubicBezTo>
                  <a:pt x="2021560" y="419735"/>
                  <a:pt x="2028037" y="423128"/>
                  <a:pt x="2034053" y="427138"/>
                </a:cubicBezTo>
                <a:lnTo>
                  <a:pt x="2058116" y="463233"/>
                </a:lnTo>
                <a:cubicBezTo>
                  <a:pt x="2062127" y="469249"/>
                  <a:pt x="2064132" y="477269"/>
                  <a:pt x="2070148" y="481280"/>
                </a:cubicBezTo>
                <a:lnTo>
                  <a:pt x="2088195" y="493312"/>
                </a:lnTo>
                <a:cubicBezTo>
                  <a:pt x="2090200" y="499328"/>
                  <a:pt x="2091375" y="505687"/>
                  <a:pt x="2094211" y="511359"/>
                </a:cubicBezTo>
                <a:cubicBezTo>
                  <a:pt x="2097445" y="517826"/>
                  <a:pt x="2104117" y="522496"/>
                  <a:pt x="2106243" y="529407"/>
                </a:cubicBezTo>
                <a:cubicBezTo>
                  <a:pt x="2112257" y="548952"/>
                  <a:pt x="2110679" y="570578"/>
                  <a:pt x="2118274" y="589565"/>
                </a:cubicBezTo>
                <a:cubicBezTo>
                  <a:pt x="2126251" y="609507"/>
                  <a:pt x="2137186" y="635133"/>
                  <a:pt x="2142337" y="655738"/>
                </a:cubicBezTo>
                <a:cubicBezTo>
                  <a:pt x="2149550" y="684590"/>
                  <a:pt x="2155308" y="721532"/>
                  <a:pt x="2160385" y="751991"/>
                </a:cubicBezTo>
                <a:cubicBezTo>
                  <a:pt x="2168748" y="860729"/>
                  <a:pt x="2170322" y="841473"/>
                  <a:pt x="2160385" y="980591"/>
                </a:cubicBezTo>
                <a:cubicBezTo>
                  <a:pt x="2159933" y="986916"/>
                  <a:pt x="2156596" y="992701"/>
                  <a:pt x="2154369" y="998638"/>
                </a:cubicBezTo>
                <a:cubicBezTo>
                  <a:pt x="2150228" y="1009679"/>
                  <a:pt x="2139735" y="1033110"/>
                  <a:pt x="2136321" y="1046765"/>
                </a:cubicBezTo>
                <a:cubicBezTo>
                  <a:pt x="2133841" y="1056684"/>
                  <a:pt x="2133896" y="1067269"/>
                  <a:pt x="2130306" y="1076843"/>
                </a:cubicBezTo>
                <a:cubicBezTo>
                  <a:pt x="2127767" y="1083613"/>
                  <a:pt x="2122106" y="1088760"/>
                  <a:pt x="2118274" y="1094891"/>
                </a:cubicBezTo>
                <a:cubicBezTo>
                  <a:pt x="2112077" y="1104806"/>
                  <a:pt x="2107243" y="1115616"/>
                  <a:pt x="2100227" y="1124970"/>
                </a:cubicBezTo>
                <a:cubicBezTo>
                  <a:pt x="2087266" y="1142251"/>
                  <a:pt x="2080590" y="1143293"/>
                  <a:pt x="2064132" y="1155049"/>
                </a:cubicBezTo>
                <a:cubicBezTo>
                  <a:pt x="2055973" y="1160877"/>
                  <a:pt x="2048571" y="1167782"/>
                  <a:pt x="2040069" y="1173096"/>
                </a:cubicBezTo>
                <a:cubicBezTo>
                  <a:pt x="2032464" y="1177849"/>
                  <a:pt x="2023303" y="1179916"/>
                  <a:pt x="2016006" y="1185128"/>
                </a:cubicBezTo>
                <a:cubicBezTo>
                  <a:pt x="2009083" y="1190073"/>
                  <a:pt x="2004494" y="1197729"/>
                  <a:pt x="1997958" y="1203175"/>
                </a:cubicBezTo>
                <a:cubicBezTo>
                  <a:pt x="1982407" y="1216134"/>
                  <a:pt x="1979954" y="1215193"/>
                  <a:pt x="1961864" y="1221222"/>
                </a:cubicBezTo>
                <a:cubicBezTo>
                  <a:pt x="1958631" y="1223647"/>
                  <a:pt x="1926952" y="1248102"/>
                  <a:pt x="1919753" y="1251301"/>
                </a:cubicBezTo>
                <a:cubicBezTo>
                  <a:pt x="1908164" y="1256452"/>
                  <a:pt x="1895002" y="1257661"/>
                  <a:pt x="1883658" y="1263333"/>
                </a:cubicBezTo>
                <a:cubicBezTo>
                  <a:pt x="1875637" y="1267344"/>
                  <a:pt x="1868103" y="1272529"/>
                  <a:pt x="1859595" y="1275365"/>
                </a:cubicBezTo>
                <a:cubicBezTo>
                  <a:pt x="1845425" y="1280088"/>
                  <a:pt x="1798295" y="1285581"/>
                  <a:pt x="1787406" y="1287396"/>
                </a:cubicBezTo>
                <a:cubicBezTo>
                  <a:pt x="1690848" y="1303490"/>
                  <a:pt x="1859579" y="1280322"/>
                  <a:pt x="1697169" y="1299428"/>
                </a:cubicBezTo>
                <a:cubicBezTo>
                  <a:pt x="1683087" y="1301085"/>
                  <a:pt x="1669045" y="1303112"/>
                  <a:pt x="1655058" y="1305443"/>
                </a:cubicBezTo>
                <a:cubicBezTo>
                  <a:pt x="1644972" y="1307124"/>
                  <a:pt x="1635114" y="1310108"/>
                  <a:pt x="1624979" y="1311459"/>
                </a:cubicBezTo>
                <a:cubicBezTo>
                  <a:pt x="1605003" y="1314123"/>
                  <a:pt x="1584789" y="1314752"/>
                  <a:pt x="1564821" y="1317475"/>
                </a:cubicBezTo>
                <a:cubicBezTo>
                  <a:pt x="1540650" y="1320771"/>
                  <a:pt x="1516695" y="1325497"/>
                  <a:pt x="1492632" y="1329507"/>
                </a:cubicBezTo>
                <a:cubicBezTo>
                  <a:pt x="1480600" y="1331512"/>
                  <a:pt x="1468623" y="1333874"/>
                  <a:pt x="1456537" y="1335522"/>
                </a:cubicBezTo>
                <a:cubicBezTo>
                  <a:pt x="1412421" y="1341538"/>
                  <a:pt x="1368442" y="1348653"/>
                  <a:pt x="1324190" y="1353570"/>
                </a:cubicBezTo>
                <a:cubicBezTo>
                  <a:pt x="1259886" y="1360715"/>
                  <a:pt x="1287854" y="1356025"/>
                  <a:pt x="1239969" y="1365601"/>
                </a:cubicBezTo>
                <a:lnTo>
                  <a:pt x="668469" y="1359586"/>
                </a:lnTo>
                <a:cubicBezTo>
                  <a:pt x="660203" y="1359419"/>
                  <a:pt x="652578" y="1354827"/>
                  <a:pt x="644406" y="1353570"/>
                </a:cubicBezTo>
                <a:cubicBezTo>
                  <a:pt x="626459" y="1350809"/>
                  <a:pt x="608311" y="1349559"/>
                  <a:pt x="590264" y="1347554"/>
                </a:cubicBezTo>
                <a:cubicBezTo>
                  <a:pt x="578232" y="1341538"/>
                  <a:pt x="567008" y="1333519"/>
                  <a:pt x="554169" y="1329507"/>
                </a:cubicBezTo>
                <a:cubicBezTo>
                  <a:pt x="534650" y="1323407"/>
                  <a:pt x="513937" y="1322074"/>
                  <a:pt x="494011" y="1317475"/>
                </a:cubicBezTo>
                <a:cubicBezTo>
                  <a:pt x="487832" y="1316049"/>
                  <a:pt x="482154" y="1312835"/>
                  <a:pt x="475964" y="1311459"/>
                </a:cubicBezTo>
                <a:cubicBezTo>
                  <a:pt x="389998" y="1292355"/>
                  <a:pt x="502843" y="1326140"/>
                  <a:pt x="373695" y="1287396"/>
                </a:cubicBezTo>
                <a:cubicBezTo>
                  <a:pt x="355474" y="1281930"/>
                  <a:pt x="336729" y="1277528"/>
                  <a:pt x="319553" y="1269349"/>
                </a:cubicBezTo>
                <a:cubicBezTo>
                  <a:pt x="294401" y="1257372"/>
                  <a:pt x="273230" y="1237584"/>
                  <a:pt x="247364" y="1227238"/>
                </a:cubicBezTo>
                <a:lnTo>
                  <a:pt x="217285" y="1215207"/>
                </a:lnTo>
                <a:cubicBezTo>
                  <a:pt x="195401" y="1197699"/>
                  <a:pt x="181221" y="1188170"/>
                  <a:pt x="163143" y="1167080"/>
                </a:cubicBezTo>
                <a:cubicBezTo>
                  <a:pt x="158438" y="1161591"/>
                  <a:pt x="156223" y="1154145"/>
                  <a:pt x="151111" y="1149033"/>
                </a:cubicBezTo>
                <a:cubicBezTo>
                  <a:pt x="145999" y="1143921"/>
                  <a:pt x="138176" y="1142113"/>
                  <a:pt x="133064" y="1137001"/>
                </a:cubicBezTo>
                <a:cubicBezTo>
                  <a:pt x="123985" y="1127922"/>
                  <a:pt x="116552" y="1117306"/>
                  <a:pt x="109000" y="1106922"/>
                </a:cubicBezTo>
                <a:cubicBezTo>
                  <a:pt x="100495" y="1095228"/>
                  <a:pt x="84937" y="1070828"/>
                  <a:pt x="84937" y="1070828"/>
                </a:cubicBezTo>
                <a:cubicBezTo>
                  <a:pt x="80927" y="1056791"/>
                  <a:pt x="77522" y="1042566"/>
                  <a:pt x="72906" y="1028717"/>
                </a:cubicBezTo>
                <a:cubicBezTo>
                  <a:pt x="67488" y="1012463"/>
                  <a:pt x="59272" y="997145"/>
                  <a:pt x="54858" y="980591"/>
                </a:cubicBezTo>
                <a:cubicBezTo>
                  <a:pt x="51205" y="966890"/>
                  <a:pt x="51855" y="952336"/>
                  <a:pt x="48843" y="938480"/>
                </a:cubicBezTo>
                <a:cubicBezTo>
                  <a:pt x="41818" y="906163"/>
                  <a:pt x="33195" y="874211"/>
                  <a:pt x="24779" y="842228"/>
                </a:cubicBezTo>
                <a:cubicBezTo>
                  <a:pt x="15229" y="805937"/>
                  <a:pt x="21503" y="843890"/>
                  <a:pt x="12748" y="800117"/>
                </a:cubicBezTo>
                <a:cubicBezTo>
                  <a:pt x="10356" y="788156"/>
                  <a:pt x="8737" y="776054"/>
                  <a:pt x="6732" y="764022"/>
                </a:cubicBezTo>
                <a:cubicBezTo>
                  <a:pt x="-3379" y="612358"/>
                  <a:pt x="-2669" y="678190"/>
                  <a:pt x="12748" y="457217"/>
                </a:cubicBezTo>
                <a:cubicBezTo>
                  <a:pt x="15764" y="413983"/>
                  <a:pt x="12950" y="423828"/>
                  <a:pt x="30795" y="397059"/>
                </a:cubicBezTo>
                <a:cubicBezTo>
                  <a:pt x="32800" y="389038"/>
                  <a:pt x="33986" y="380766"/>
                  <a:pt x="36811" y="372996"/>
                </a:cubicBezTo>
                <a:cubicBezTo>
                  <a:pt x="51500" y="332600"/>
                  <a:pt x="60270" y="323170"/>
                  <a:pt x="78921" y="282759"/>
                </a:cubicBezTo>
                <a:cubicBezTo>
                  <a:pt x="83446" y="272954"/>
                  <a:pt x="85155" y="261790"/>
                  <a:pt x="90953" y="252680"/>
                </a:cubicBezTo>
                <a:cubicBezTo>
                  <a:pt x="96491" y="243978"/>
                  <a:pt x="126248" y="209230"/>
                  <a:pt x="139079" y="198538"/>
                </a:cubicBezTo>
                <a:cubicBezTo>
                  <a:pt x="144633" y="193909"/>
                  <a:pt x="151111" y="190517"/>
                  <a:pt x="157127" y="186507"/>
                </a:cubicBezTo>
                <a:cubicBezTo>
                  <a:pt x="161137" y="178486"/>
                  <a:pt x="162817" y="168784"/>
                  <a:pt x="169158" y="162443"/>
                </a:cubicBezTo>
                <a:cubicBezTo>
                  <a:pt x="189843" y="141757"/>
                  <a:pt x="200606" y="139929"/>
                  <a:pt x="223300" y="132365"/>
                </a:cubicBezTo>
                <a:cubicBezTo>
                  <a:pt x="255258" y="111060"/>
                  <a:pt x="227279" y="127922"/>
                  <a:pt x="271427" y="108301"/>
                </a:cubicBezTo>
                <a:cubicBezTo>
                  <a:pt x="279622" y="104659"/>
                  <a:pt x="287093" y="99419"/>
                  <a:pt x="295490" y="96270"/>
                </a:cubicBezTo>
                <a:cubicBezTo>
                  <a:pt x="303231" y="93367"/>
                  <a:pt x="311603" y="92525"/>
                  <a:pt x="319553" y="90254"/>
                </a:cubicBezTo>
                <a:cubicBezTo>
                  <a:pt x="325650" y="88512"/>
                  <a:pt x="331448" y="85776"/>
                  <a:pt x="337600" y="84238"/>
                </a:cubicBezTo>
                <a:cubicBezTo>
                  <a:pt x="368248" y="76576"/>
                  <a:pt x="388127" y="75950"/>
                  <a:pt x="421821" y="72207"/>
                </a:cubicBezTo>
                <a:cubicBezTo>
                  <a:pt x="451995" y="62149"/>
                  <a:pt x="436554" y="66100"/>
                  <a:pt x="481979" y="60175"/>
                </a:cubicBezTo>
                <a:lnTo>
                  <a:pt x="578232" y="48143"/>
                </a:lnTo>
                <a:cubicBezTo>
                  <a:pt x="596261" y="45980"/>
                  <a:pt x="614398" y="44696"/>
                  <a:pt x="632374" y="42128"/>
                </a:cubicBezTo>
                <a:cubicBezTo>
                  <a:pt x="812808" y="16352"/>
                  <a:pt x="639501" y="39936"/>
                  <a:pt x="734643" y="24080"/>
                </a:cubicBezTo>
                <a:cubicBezTo>
                  <a:pt x="748629" y="21749"/>
                  <a:pt x="762716" y="20070"/>
                  <a:pt x="776753" y="18065"/>
                </a:cubicBezTo>
                <a:cubicBezTo>
                  <a:pt x="782769" y="14054"/>
                  <a:pt x="787941" y="8319"/>
                  <a:pt x="794800" y="6033"/>
                </a:cubicBezTo>
                <a:cubicBezTo>
                  <a:pt x="814825" y="-642"/>
                  <a:pt x="825282" y="17"/>
                  <a:pt x="842927" y="17"/>
                </a:cubicBezTo>
                <a:lnTo>
                  <a:pt x="812848" y="17"/>
                </a:lnTo>
              </a:path>
            </a:pathLst>
          </a:custGeom>
          <a:gradFill>
            <a:gsLst>
              <a:gs pos="0">
                <a:srgbClr val="ECF6E6"/>
              </a:gs>
              <a:gs pos="51000">
                <a:schemeClr val="bg1">
                  <a:lumMod val="85000"/>
                </a:schemeClr>
              </a:gs>
              <a:gs pos="83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본체및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크레들로</a:t>
            </a:r>
            <a:endParaRPr lang="en-US" altLang="ko-KR" sz="1200" dirty="0" smtClean="0"/>
          </a:p>
          <a:p>
            <a:pPr algn="ctr"/>
            <a:r>
              <a:rPr lang="en-US" altLang="ko-KR" sz="1200" dirty="0"/>
              <a:t>2</a:t>
            </a:r>
            <a:r>
              <a:rPr lang="ko-KR" altLang="en-US" sz="1200" dirty="0" smtClean="0"/>
              <a:t>중 충전</a:t>
            </a:r>
            <a:endParaRPr lang="ko-KR" altLang="en-US" sz="1200" dirty="0"/>
          </a:p>
        </p:txBody>
      </p:sp>
      <p:sp>
        <p:nvSpPr>
          <p:cNvPr id="36" name="자유형 35"/>
          <p:cNvSpPr/>
          <p:nvPr/>
        </p:nvSpPr>
        <p:spPr>
          <a:xfrm>
            <a:off x="5266899" y="2072956"/>
            <a:ext cx="1668211" cy="1018679"/>
          </a:xfrm>
          <a:custGeom>
            <a:avLst/>
            <a:gdLst>
              <a:gd name="connsiteX0" fmla="*/ 18047 w 2215660"/>
              <a:gd name="connsiteY0" fmla="*/ 1259843 h 1861422"/>
              <a:gd name="connsiteX1" fmla="*/ 18047 w 2215660"/>
              <a:gd name="connsiteY1" fmla="*/ 1259843 h 1861422"/>
              <a:gd name="connsiteX2" fmla="*/ 54142 w 2215660"/>
              <a:gd name="connsiteY2" fmla="*/ 1211717 h 1861422"/>
              <a:gd name="connsiteX3" fmla="*/ 60158 w 2215660"/>
              <a:gd name="connsiteY3" fmla="*/ 1193669 h 1861422"/>
              <a:gd name="connsiteX4" fmla="*/ 78205 w 2215660"/>
              <a:gd name="connsiteY4" fmla="*/ 1169606 h 1861422"/>
              <a:gd name="connsiteX5" fmla="*/ 108284 w 2215660"/>
              <a:gd name="connsiteY5" fmla="*/ 1115464 h 1861422"/>
              <a:gd name="connsiteX6" fmla="*/ 126332 w 2215660"/>
              <a:gd name="connsiteY6" fmla="*/ 1097417 h 1861422"/>
              <a:gd name="connsiteX7" fmla="*/ 138363 w 2215660"/>
              <a:gd name="connsiteY7" fmla="*/ 1079369 h 1861422"/>
              <a:gd name="connsiteX8" fmla="*/ 174458 w 2215660"/>
              <a:gd name="connsiteY8" fmla="*/ 1049290 h 1861422"/>
              <a:gd name="connsiteX9" fmla="*/ 210553 w 2215660"/>
              <a:gd name="connsiteY9" fmla="*/ 1019211 h 1861422"/>
              <a:gd name="connsiteX10" fmla="*/ 228600 w 2215660"/>
              <a:gd name="connsiteY10" fmla="*/ 1013196 h 1861422"/>
              <a:gd name="connsiteX11" fmla="*/ 252663 w 2215660"/>
              <a:gd name="connsiteY11" fmla="*/ 1001164 h 1861422"/>
              <a:gd name="connsiteX12" fmla="*/ 288758 w 2215660"/>
              <a:gd name="connsiteY12" fmla="*/ 989132 h 1861422"/>
              <a:gd name="connsiteX13" fmla="*/ 306805 w 2215660"/>
              <a:gd name="connsiteY13" fmla="*/ 977101 h 1861422"/>
              <a:gd name="connsiteX14" fmla="*/ 342900 w 2215660"/>
              <a:gd name="connsiteY14" fmla="*/ 965069 h 1861422"/>
              <a:gd name="connsiteX15" fmla="*/ 360947 w 2215660"/>
              <a:gd name="connsiteY15" fmla="*/ 959053 h 1861422"/>
              <a:gd name="connsiteX16" fmla="*/ 391026 w 2215660"/>
              <a:gd name="connsiteY16" fmla="*/ 953038 h 1861422"/>
              <a:gd name="connsiteX17" fmla="*/ 427121 w 2215660"/>
              <a:gd name="connsiteY17" fmla="*/ 941006 h 1861422"/>
              <a:gd name="connsiteX18" fmla="*/ 457200 w 2215660"/>
              <a:gd name="connsiteY18" fmla="*/ 934990 h 1861422"/>
              <a:gd name="connsiteX19" fmla="*/ 505326 w 2215660"/>
              <a:gd name="connsiteY19" fmla="*/ 922959 h 1861422"/>
              <a:gd name="connsiteX20" fmla="*/ 559468 w 2215660"/>
              <a:gd name="connsiteY20" fmla="*/ 916943 h 1861422"/>
              <a:gd name="connsiteX21" fmla="*/ 619626 w 2215660"/>
              <a:gd name="connsiteY21" fmla="*/ 904911 h 1861422"/>
              <a:gd name="connsiteX22" fmla="*/ 637674 w 2215660"/>
              <a:gd name="connsiteY22" fmla="*/ 898896 h 1861422"/>
              <a:gd name="connsiteX23" fmla="*/ 661737 w 2215660"/>
              <a:gd name="connsiteY23" fmla="*/ 886864 h 1861422"/>
              <a:gd name="connsiteX24" fmla="*/ 727911 w 2215660"/>
              <a:gd name="connsiteY24" fmla="*/ 856785 h 1861422"/>
              <a:gd name="connsiteX25" fmla="*/ 745958 w 2215660"/>
              <a:gd name="connsiteY25" fmla="*/ 838738 h 1861422"/>
              <a:gd name="connsiteX26" fmla="*/ 788068 w 2215660"/>
              <a:gd name="connsiteY26" fmla="*/ 808659 h 1861422"/>
              <a:gd name="connsiteX27" fmla="*/ 836195 w 2215660"/>
              <a:gd name="connsiteY27" fmla="*/ 760532 h 1861422"/>
              <a:gd name="connsiteX28" fmla="*/ 854242 w 2215660"/>
              <a:gd name="connsiteY28" fmla="*/ 742485 h 1861422"/>
              <a:gd name="connsiteX29" fmla="*/ 872290 w 2215660"/>
              <a:gd name="connsiteY29" fmla="*/ 724438 h 1861422"/>
              <a:gd name="connsiteX30" fmla="*/ 890337 w 2215660"/>
              <a:gd name="connsiteY30" fmla="*/ 694359 h 1861422"/>
              <a:gd name="connsiteX31" fmla="*/ 908384 w 2215660"/>
              <a:gd name="connsiteY31" fmla="*/ 670296 h 1861422"/>
              <a:gd name="connsiteX32" fmla="*/ 920416 w 2215660"/>
              <a:gd name="connsiteY32" fmla="*/ 646232 h 1861422"/>
              <a:gd name="connsiteX33" fmla="*/ 950495 w 2215660"/>
              <a:gd name="connsiteY33" fmla="*/ 604122 h 1861422"/>
              <a:gd name="connsiteX34" fmla="*/ 980574 w 2215660"/>
              <a:gd name="connsiteY34" fmla="*/ 525917 h 1861422"/>
              <a:gd name="connsiteX35" fmla="*/ 1004637 w 2215660"/>
              <a:gd name="connsiteY35" fmla="*/ 489822 h 1861422"/>
              <a:gd name="connsiteX36" fmla="*/ 1028700 w 2215660"/>
              <a:gd name="connsiteY36" fmla="*/ 447711 h 1861422"/>
              <a:gd name="connsiteX37" fmla="*/ 1046747 w 2215660"/>
              <a:gd name="connsiteY37" fmla="*/ 411617 h 1861422"/>
              <a:gd name="connsiteX38" fmla="*/ 1088858 w 2215660"/>
              <a:gd name="connsiteY38" fmla="*/ 345443 h 1861422"/>
              <a:gd name="connsiteX39" fmla="*/ 1130968 w 2215660"/>
              <a:gd name="connsiteY39" fmla="*/ 285285 h 1861422"/>
              <a:gd name="connsiteX40" fmla="*/ 1136984 w 2215660"/>
              <a:gd name="connsiteY40" fmla="*/ 267238 h 1861422"/>
              <a:gd name="connsiteX41" fmla="*/ 1191126 w 2215660"/>
              <a:gd name="connsiteY41" fmla="*/ 170985 h 1861422"/>
              <a:gd name="connsiteX42" fmla="*/ 1233237 w 2215660"/>
              <a:gd name="connsiteY42" fmla="*/ 110827 h 1861422"/>
              <a:gd name="connsiteX43" fmla="*/ 1275347 w 2215660"/>
              <a:gd name="connsiteY43" fmla="*/ 86764 h 1861422"/>
              <a:gd name="connsiteX44" fmla="*/ 1341521 w 2215660"/>
              <a:gd name="connsiteY44" fmla="*/ 56685 h 1861422"/>
              <a:gd name="connsiteX45" fmla="*/ 1395663 w 2215660"/>
              <a:gd name="connsiteY45" fmla="*/ 38638 h 1861422"/>
              <a:gd name="connsiteX46" fmla="*/ 1497932 w 2215660"/>
              <a:gd name="connsiteY46" fmla="*/ 14574 h 1861422"/>
              <a:gd name="connsiteX47" fmla="*/ 1534026 w 2215660"/>
              <a:gd name="connsiteY47" fmla="*/ 2543 h 1861422"/>
              <a:gd name="connsiteX48" fmla="*/ 1846847 w 2215660"/>
              <a:gd name="connsiteY48" fmla="*/ 14574 h 1861422"/>
              <a:gd name="connsiteX49" fmla="*/ 1864895 w 2215660"/>
              <a:gd name="connsiteY49" fmla="*/ 20590 h 1861422"/>
              <a:gd name="connsiteX50" fmla="*/ 1888958 w 2215660"/>
              <a:gd name="connsiteY50" fmla="*/ 32622 h 1861422"/>
              <a:gd name="connsiteX51" fmla="*/ 1961147 w 2215660"/>
              <a:gd name="connsiteY51" fmla="*/ 56685 h 1861422"/>
              <a:gd name="connsiteX52" fmla="*/ 2009274 w 2215660"/>
              <a:gd name="connsiteY52" fmla="*/ 80748 h 1861422"/>
              <a:gd name="connsiteX53" fmla="*/ 2027321 w 2215660"/>
              <a:gd name="connsiteY53" fmla="*/ 98796 h 1861422"/>
              <a:gd name="connsiteX54" fmla="*/ 2075447 w 2215660"/>
              <a:gd name="connsiteY54" fmla="*/ 164969 h 1861422"/>
              <a:gd name="connsiteX55" fmla="*/ 2087479 w 2215660"/>
              <a:gd name="connsiteY55" fmla="*/ 189032 h 1861422"/>
              <a:gd name="connsiteX56" fmla="*/ 2099511 w 2215660"/>
              <a:gd name="connsiteY56" fmla="*/ 219111 h 1861422"/>
              <a:gd name="connsiteX57" fmla="*/ 2111542 w 2215660"/>
              <a:gd name="connsiteY57" fmla="*/ 255206 h 1861422"/>
              <a:gd name="connsiteX58" fmla="*/ 2141621 w 2215660"/>
              <a:gd name="connsiteY58" fmla="*/ 309348 h 1861422"/>
              <a:gd name="connsiteX59" fmla="*/ 2147637 w 2215660"/>
              <a:gd name="connsiteY59" fmla="*/ 333411 h 1861422"/>
              <a:gd name="connsiteX60" fmla="*/ 2159668 w 2215660"/>
              <a:gd name="connsiteY60" fmla="*/ 375522 h 1861422"/>
              <a:gd name="connsiteX61" fmla="*/ 2171700 w 2215660"/>
              <a:gd name="connsiteY61" fmla="*/ 423648 h 1861422"/>
              <a:gd name="connsiteX62" fmla="*/ 2183732 w 2215660"/>
              <a:gd name="connsiteY62" fmla="*/ 459743 h 1861422"/>
              <a:gd name="connsiteX63" fmla="*/ 2195763 w 2215660"/>
              <a:gd name="connsiteY63" fmla="*/ 507869 h 1861422"/>
              <a:gd name="connsiteX64" fmla="*/ 2213811 w 2215660"/>
              <a:gd name="connsiteY64" fmla="*/ 664280 h 1861422"/>
              <a:gd name="connsiteX65" fmla="*/ 2195763 w 2215660"/>
              <a:gd name="connsiteY65" fmla="*/ 1031243 h 1861422"/>
              <a:gd name="connsiteX66" fmla="*/ 2177716 w 2215660"/>
              <a:gd name="connsiteY66" fmla="*/ 1085385 h 1861422"/>
              <a:gd name="connsiteX67" fmla="*/ 2159668 w 2215660"/>
              <a:gd name="connsiteY67" fmla="*/ 1145543 h 1861422"/>
              <a:gd name="connsiteX68" fmla="*/ 2153653 w 2215660"/>
              <a:gd name="connsiteY68" fmla="*/ 1169606 h 1861422"/>
              <a:gd name="connsiteX69" fmla="*/ 2135605 w 2215660"/>
              <a:gd name="connsiteY69" fmla="*/ 1217732 h 1861422"/>
              <a:gd name="connsiteX70" fmla="*/ 2129590 w 2215660"/>
              <a:gd name="connsiteY70" fmla="*/ 1259843 h 1861422"/>
              <a:gd name="connsiteX71" fmla="*/ 2117558 w 2215660"/>
              <a:gd name="connsiteY71" fmla="*/ 1301953 h 1861422"/>
              <a:gd name="connsiteX72" fmla="*/ 2093495 w 2215660"/>
              <a:gd name="connsiteY72" fmla="*/ 1362111 h 1861422"/>
              <a:gd name="connsiteX73" fmla="*/ 2063416 w 2215660"/>
              <a:gd name="connsiteY73" fmla="*/ 1410238 h 1861422"/>
              <a:gd name="connsiteX74" fmla="*/ 2057400 w 2215660"/>
              <a:gd name="connsiteY74" fmla="*/ 1428285 h 1861422"/>
              <a:gd name="connsiteX75" fmla="*/ 2003258 w 2215660"/>
              <a:gd name="connsiteY75" fmla="*/ 1524538 h 1861422"/>
              <a:gd name="connsiteX76" fmla="*/ 1979195 w 2215660"/>
              <a:gd name="connsiteY76" fmla="*/ 1566648 h 1861422"/>
              <a:gd name="connsiteX77" fmla="*/ 1919037 w 2215660"/>
              <a:gd name="connsiteY77" fmla="*/ 1620790 h 1861422"/>
              <a:gd name="connsiteX78" fmla="*/ 1900990 w 2215660"/>
              <a:gd name="connsiteY78" fmla="*/ 1632822 h 1861422"/>
              <a:gd name="connsiteX79" fmla="*/ 1810753 w 2215660"/>
              <a:gd name="connsiteY79" fmla="*/ 1698996 h 1861422"/>
              <a:gd name="connsiteX80" fmla="*/ 1786690 w 2215660"/>
              <a:gd name="connsiteY80" fmla="*/ 1711027 h 1861422"/>
              <a:gd name="connsiteX81" fmla="*/ 1732547 w 2215660"/>
              <a:gd name="connsiteY81" fmla="*/ 1735090 h 1861422"/>
              <a:gd name="connsiteX82" fmla="*/ 1696453 w 2215660"/>
              <a:gd name="connsiteY82" fmla="*/ 1759153 h 1861422"/>
              <a:gd name="connsiteX83" fmla="*/ 1654342 w 2215660"/>
              <a:gd name="connsiteY83" fmla="*/ 1771185 h 1861422"/>
              <a:gd name="connsiteX84" fmla="*/ 1636295 w 2215660"/>
              <a:gd name="connsiteY84" fmla="*/ 1777201 h 1861422"/>
              <a:gd name="connsiteX85" fmla="*/ 1479884 w 2215660"/>
              <a:gd name="connsiteY85" fmla="*/ 1795248 h 1861422"/>
              <a:gd name="connsiteX86" fmla="*/ 1443790 w 2215660"/>
              <a:gd name="connsiteY86" fmla="*/ 1801264 h 1861422"/>
              <a:gd name="connsiteX87" fmla="*/ 1413711 w 2215660"/>
              <a:gd name="connsiteY87" fmla="*/ 1813296 h 1861422"/>
              <a:gd name="connsiteX88" fmla="*/ 1323474 w 2215660"/>
              <a:gd name="connsiteY88" fmla="*/ 1819311 h 1861422"/>
              <a:gd name="connsiteX89" fmla="*/ 1221205 w 2215660"/>
              <a:gd name="connsiteY89" fmla="*/ 1831343 h 1861422"/>
              <a:gd name="connsiteX90" fmla="*/ 1106905 w 2215660"/>
              <a:gd name="connsiteY90" fmla="*/ 1843374 h 1861422"/>
              <a:gd name="connsiteX91" fmla="*/ 1052763 w 2215660"/>
              <a:gd name="connsiteY91" fmla="*/ 1855406 h 1861422"/>
              <a:gd name="connsiteX92" fmla="*/ 998621 w 2215660"/>
              <a:gd name="connsiteY92" fmla="*/ 1861422 h 1861422"/>
              <a:gd name="connsiteX93" fmla="*/ 541421 w 2215660"/>
              <a:gd name="connsiteY93" fmla="*/ 1855406 h 1861422"/>
              <a:gd name="connsiteX94" fmla="*/ 433137 w 2215660"/>
              <a:gd name="connsiteY94" fmla="*/ 1837359 h 1861422"/>
              <a:gd name="connsiteX95" fmla="*/ 366963 w 2215660"/>
              <a:gd name="connsiteY95" fmla="*/ 1825327 h 1861422"/>
              <a:gd name="connsiteX96" fmla="*/ 192505 w 2215660"/>
              <a:gd name="connsiteY96" fmla="*/ 1765169 h 1861422"/>
              <a:gd name="connsiteX97" fmla="*/ 150395 w 2215660"/>
              <a:gd name="connsiteY97" fmla="*/ 1753138 h 1861422"/>
              <a:gd name="connsiteX98" fmla="*/ 126332 w 2215660"/>
              <a:gd name="connsiteY98" fmla="*/ 1735090 h 1861422"/>
              <a:gd name="connsiteX99" fmla="*/ 84221 w 2215660"/>
              <a:gd name="connsiteY99" fmla="*/ 1711027 h 1861422"/>
              <a:gd name="connsiteX100" fmla="*/ 42111 w 2215660"/>
              <a:gd name="connsiteY100" fmla="*/ 1656885 h 1861422"/>
              <a:gd name="connsiteX101" fmla="*/ 24063 w 2215660"/>
              <a:gd name="connsiteY101" fmla="*/ 1620790 h 1861422"/>
              <a:gd name="connsiteX102" fmla="*/ 18047 w 2215660"/>
              <a:gd name="connsiteY102" fmla="*/ 1590711 h 1861422"/>
              <a:gd name="connsiteX103" fmla="*/ 6016 w 2215660"/>
              <a:gd name="connsiteY103" fmla="*/ 1542585 h 1861422"/>
              <a:gd name="connsiteX104" fmla="*/ 0 w 2215660"/>
              <a:gd name="connsiteY104" fmla="*/ 1500474 h 1861422"/>
              <a:gd name="connsiteX105" fmla="*/ 6016 w 2215660"/>
              <a:gd name="connsiteY105" fmla="*/ 1307969 h 1861422"/>
              <a:gd name="connsiteX106" fmla="*/ 18047 w 2215660"/>
              <a:gd name="connsiteY106" fmla="*/ 1277890 h 1861422"/>
              <a:gd name="connsiteX107" fmla="*/ 18047 w 2215660"/>
              <a:gd name="connsiteY107" fmla="*/ 1259843 h 186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215660" h="1861422">
                <a:moveTo>
                  <a:pt x="18047" y="1259843"/>
                </a:moveTo>
                <a:lnTo>
                  <a:pt x="18047" y="1259843"/>
                </a:lnTo>
                <a:cubicBezTo>
                  <a:pt x="30079" y="1243801"/>
                  <a:pt x="43376" y="1228635"/>
                  <a:pt x="54142" y="1211717"/>
                </a:cubicBezTo>
                <a:cubicBezTo>
                  <a:pt x="57547" y="1206367"/>
                  <a:pt x="57012" y="1199175"/>
                  <a:pt x="60158" y="1193669"/>
                </a:cubicBezTo>
                <a:cubicBezTo>
                  <a:pt x="65132" y="1184964"/>
                  <a:pt x="72189" y="1177627"/>
                  <a:pt x="78205" y="1169606"/>
                </a:cubicBezTo>
                <a:cubicBezTo>
                  <a:pt x="85770" y="1146913"/>
                  <a:pt x="87600" y="1136147"/>
                  <a:pt x="108284" y="1115464"/>
                </a:cubicBezTo>
                <a:cubicBezTo>
                  <a:pt x="114300" y="1109448"/>
                  <a:pt x="120886" y="1103953"/>
                  <a:pt x="126332" y="1097417"/>
                </a:cubicBezTo>
                <a:cubicBezTo>
                  <a:pt x="130961" y="1091863"/>
                  <a:pt x="133734" y="1084923"/>
                  <a:pt x="138363" y="1079369"/>
                </a:cubicBezTo>
                <a:cubicBezTo>
                  <a:pt x="162324" y="1050616"/>
                  <a:pt x="148652" y="1070795"/>
                  <a:pt x="174458" y="1049290"/>
                </a:cubicBezTo>
                <a:cubicBezTo>
                  <a:pt x="194413" y="1032661"/>
                  <a:pt x="188150" y="1030412"/>
                  <a:pt x="210553" y="1019211"/>
                </a:cubicBezTo>
                <a:cubicBezTo>
                  <a:pt x="216225" y="1016375"/>
                  <a:pt x="222772" y="1015694"/>
                  <a:pt x="228600" y="1013196"/>
                </a:cubicBezTo>
                <a:cubicBezTo>
                  <a:pt x="236843" y="1009663"/>
                  <a:pt x="244337" y="1004495"/>
                  <a:pt x="252663" y="1001164"/>
                </a:cubicBezTo>
                <a:cubicBezTo>
                  <a:pt x="264438" y="996454"/>
                  <a:pt x="278205" y="996167"/>
                  <a:pt x="288758" y="989132"/>
                </a:cubicBezTo>
                <a:cubicBezTo>
                  <a:pt x="294774" y="985122"/>
                  <a:pt x="300198" y="980037"/>
                  <a:pt x="306805" y="977101"/>
                </a:cubicBezTo>
                <a:cubicBezTo>
                  <a:pt x="318394" y="971950"/>
                  <a:pt x="330868" y="969080"/>
                  <a:pt x="342900" y="965069"/>
                </a:cubicBezTo>
                <a:cubicBezTo>
                  <a:pt x="348916" y="963064"/>
                  <a:pt x="354729" y="960296"/>
                  <a:pt x="360947" y="959053"/>
                </a:cubicBezTo>
                <a:cubicBezTo>
                  <a:pt x="370973" y="957048"/>
                  <a:pt x="381161" y="955728"/>
                  <a:pt x="391026" y="953038"/>
                </a:cubicBezTo>
                <a:cubicBezTo>
                  <a:pt x="403262" y="949701"/>
                  <a:pt x="414685" y="943493"/>
                  <a:pt x="427121" y="941006"/>
                </a:cubicBezTo>
                <a:cubicBezTo>
                  <a:pt x="437147" y="939001"/>
                  <a:pt x="447237" y="937289"/>
                  <a:pt x="457200" y="934990"/>
                </a:cubicBezTo>
                <a:cubicBezTo>
                  <a:pt x="473312" y="931272"/>
                  <a:pt x="489042" y="925833"/>
                  <a:pt x="505326" y="922959"/>
                </a:cubicBezTo>
                <a:cubicBezTo>
                  <a:pt x="523208" y="919803"/>
                  <a:pt x="541469" y="919343"/>
                  <a:pt x="559468" y="916943"/>
                </a:cubicBezTo>
                <a:cubicBezTo>
                  <a:pt x="581633" y="913988"/>
                  <a:pt x="598700" y="910890"/>
                  <a:pt x="619626" y="904911"/>
                </a:cubicBezTo>
                <a:cubicBezTo>
                  <a:pt x="625723" y="903169"/>
                  <a:pt x="631845" y="901394"/>
                  <a:pt x="637674" y="898896"/>
                </a:cubicBezTo>
                <a:cubicBezTo>
                  <a:pt x="645917" y="895363"/>
                  <a:pt x="653494" y="890397"/>
                  <a:pt x="661737" y="886864"/>
                </a:cubicBezTo>
                <a:cubicBezTo>
                  <a:pt x="686000" y="876465"/>
                  <a:pt x="704659" y="880037"/>
                  <a:pt x="727911" y="856785"/>
                </a:cubicBezTo>
                <a:cubicBezTo>
                  <a:pt x="733927" y="850769"/>
                  <a:pt x="739422" y="844184"/>
                  <a:pt x="745958" y="838738"/>
                </a:cubicBezTo>
                <a:cubicBezTo>
                  <a:pt x="782074" y="808641"/>
                  <a:pt x="744733" y="848383"/>
                  <a:pt x="788068" y="808659"/>
                </a:cubicBezTo>
                <a:cubicBezTo>
                  <a:pt x="804792" y="793329"/>
                  <a:pt x="820153" y="776574"/>
                  <a:pt x="836195" y="760532"/>
                </a:cubicBezTo>
                <a:lnTo>
                  <a:pt x="854242" y="742485"/>
                </a:lnTo>
                <a:cubicBezTo>
                  <a:pt x="860258" y="736469"/>
                  <a:pt x="867913" y="731733"/>
                  <a:pt x="872290" y="724438"/>
                </a:cubicBezTo>
                <a:cubicBezTo>
                  <a:pt x="878306" y="714412"/>
                  <a:pt x="883851" y="704088"/>
                  <a:pt x="890337" y="694359"/>
                </a:cubicBezTo>
                <a:cubicBezTo>
                  <a:pt x="895898" y="686017"/>
                  <a:pt x="903070" y="678798"/>
                  <a:pt x="908384" y="670296"/>
                </a:cubicBezTo>
                <a:cubicBezTo>
                  <a:pt x="913137" y="662691"/>
                  <a:pt x="915601" y="653798"/>
                  <a:pt x="920416" y="646232"/>
                </a:cubicBezTo>
                <a:cubicBezTo>
                  <a:pt x="929677" y="631679"/>
                  <a:pt x="940469" y="618159"/>
                  <a:pt x="950495" y="604122"/>
                </a:cubicBezTo>
                <a:cubicBezTo>
                  <a:pt x="959384" y="577454"/>
                  <a:pt x="967128" y="550887"/>
                  <a:pt x="980574" y="525917"/>
                </a:cubicBezTo>
                <a:cubicBezTo>
                  <a:pt x="987430" y="513185"/>
                  <a:pt x="997059" y="502137"/>
                  <a:pt x="1004637" y="489822"/>
                </a:cubicBezTo>
                <a:cubicBezTo>
                  <a:pt x="1013110" y="476053"/>
                  <a:pt x="1021035" y="461946"/>
                  <a:pt x="1028700" y="447711"/>
                </a:cubicBezTo>
                <a:cubicBezTo>
                  <a:pt x="1035077" y="435867"/>
                  <a:pt x="1039927" y="423211"/>
                  <a:pt x="1046747" y="411617"/>
                </a:cubicBezTo>
                <a:cubicBezTo>
                  <a:pt x="1060003" y="389081"/>
                  <a:pt x="1074654" y="367394"/>
                  <a:pt x="1088858" y="345443"/>
                </a:cubicBezTo>
                <a:cubicBezTo>
                  <a:pt x="1112137" y="309467"/>
                  <a:pt x="1108645" y="315049"/>
                  <a:pt x="1130968" y="285285"/>
                </a:cubicBezTo>
                <a:cubicBezTo>
                  <a:pt x="1132973" y="279269"/>
                  <a:pt x="1134486" y="273066"/>
                  <a:pt x="1136984" y="267238"/>
                </a:cubicBezTo>
                <a:cubicBezTo>
                  <a:pt x="1147819" y="241958"/>
                  <a:pt x="1186916" y="177300"/>
                  <a:pt x="1191126" y="170985"/>
                </a:cubicBezTo>
                <a:cubicBezTo>
                  <a:pt x="1195054" y="165094"/>
                  <a:pt x="1224332" y="119732"/>
                  <a:pt x="1233237" y="110827"/>
                </a:cubicBezTo>
                <a:cubicBezTo>
                  <a:pt x="1243639" y="100425"/>
                  <a:pt x="1263555" y="93839"/>
                  <a:pt x="1275347" y="86764"/>
                </a:cubicBezTo>
                <a:cubicBezTo>
                  <a:pt x="1327382" y="55543"/>
                  <a:pt x="1292007" y="66588"/>
                  <a:pt x="1341521" y="56685"/>
                </a:cubicBezTo>
                <a:cubicBezTo>
                  <a:pt x="1388369" y="33260"/>
                  <a:pt x="1341238" y="54188"/>
                  <a:pt x="1395663" y="38638"/>
                </a:cubicBezTo>
                <a:cubicBezTo>
                  <a:pt x="1485736" y="12903"/>
                  <a:pt x="1413427" y="25137"/>
                  <a:pt x="1497932" y="14574"/>
                </a:cubicBezTo>
                <a:cubicBezTo>
                  <a:pt x="1509963" y="10564"/>
                  <a:pt x="1521346" y="2792"/>
                  <a:pt x="1534026" y="2543"/>
                </a:cubicBezTo>
                <a:cubicBezTo>
                  <a:pt x="1745557" y="-1604"/>
                  <a:pt x="1726908" y="-2558"/>
                  <a:pt x="1846847" y="14574"/>
                </a:cubicBezTo>
                <a:cubicBezTo>
                  <a:pt x="1852863" y="16579"/>
                  <a:pt x="1859066" y="18092"/>
                  <a:pt x="1864895" y="20590"/>
                </a:cubicBezTo>
                <a:cubicBezTo>
                  <a:pt x="1873138" y="24123"/>
                  <a:pt x="1880561" y="29473"/>
                  <a:pt x="1888958" y="32622"/>
                </a:cubicBezTo>
                <a:cubicBezTo>
                  <a:pt x="1912708" y="41528"/>
                  <a:pt x="1938460" y="45342"/>
                  <a:pt x="1961147" y="56685"/>
                </a:cubicBezTo>
                <a:lnTo>
                  <a:pt x="2009274" y="80748"/>
                </a:lnTo>
                <a:cubicBezTo>
                  <a:pt x="2015290" y="86764"/>
                  <a:pt x="2021934" y="92211"/>
                  <a:pt x="2027321" y="98796"/>
                </a:cubicBezTo>
                <a:cubicBezTo>
                  <a:pt x="2028829" y="100639"/>
                  <a:pt x="2066327" y="149009"/>
                  <a:pt x="2075447" y="164969"/>
                </a:cubicBezTo>
                <a:cubicBezTo>
                  <a:pt x="2079896" y="172755"/>
                  <a:pt x="2083837" y="180837"/>
                  <a:pt x="2087479" y="189032"/>
                </a:cubicBezTo>
                <a:cubicBezTo>
                  <a:pt x="2091865" y="198900"/>
                  <a:pt x="2095821" y="208962"/>
                  <a:pt x="2099511" y="219111"/>
                </a:cubicBezTo>
                <a:cubicBezTo>
                  <a:pt x="2103845" y="231030"/>
                  <a:pt x="2106294" y="243660"/>
                  <a:pt x="2111542" y="255206"/>
                </a:cubicBezTo>
                <a:cubicBezTo>
                  <a:pt x="2127959" y="291324"/>
                  <a:pt x="2129150" y="276093"/>
                  <a:pt x="2141621" y="309348"/>
                </a:cubicBezTo>
                <a:cubicBezTo>
                  <a:pt x="2144524" y="317089"/>
                  <a:pt x="2145462" y="325434"/>
                  <a:pt x="2147637" y="333411"/>
                </a:cubicBezTo>
                <a:cubicBezTo>
                  <a:pt x="2151478" y="347495"/>
                  <a:pt x="2155907" y="361416"/>
                  <a:pt x="2159668" y="375522"/>
                </a:cubicBezTo>
                <a:cubicBezTo>
                  <a:pt x="2163929" y="391499"/>
                  <a:pt x="2167157" y="407749"/>
                  <a:pt x="2171700" y="423648"/>
                </a:cubicBezTo>
                <a:cubicBezTo>
                  <a:pt x="2175184" y="435843"/>
                  <a:pt x="2180248" y="447548"/>
                  <a:pt x="2183732" y="459743"/>
                </a:cubicBezTo>
                <a:cubicBezTo>
                  <a:pt x="2188275" y="475642"/>
                  <a:pt x="2191753" y="491827"/>
                  <a:pt x="2195763" y="507869"/>
                </a:cubicBezTo>
                <a:cubicBezTo>
                  <a:pt x="2209580" y="632221"/>
                  <a:pt x="2203290" y="580117"/>
                  <a:pt x="2213811" y="664280"/>
                </a:cubicBezTo>
                <a:cubicBezTo>
                  <a:pt x="2211475" y="783418"/>
                  <a:pt x="2227040" y="912390"/>
                  <a:pt x="2195763" y="1031243"/>
                </a:cubicBezTo>
                <a:cubicBezTo>
                  <a:pt x="2190922" y="1049640"/>
                  <a:pt x="2182618" y="1067004"/>
                  <a:pt x="2177716" y="1085385"/>
                </a:cubicBezTo>
                <a:cubicBezTo>
                  <a:pt x="2160597" y="1149583"/>
                  <a:pt x="2184234" y="1096412"/>
                  <a:pt x="2159668" y="1145543"/>
                </a:cubicBezTo>
                <a:cubicBezTo>
                  <a:pt x="2157663" y="1153564"/>
                  <a:pt x="2155924" y="1161656"/>
                  <a:pt x="2153653" y="1169606"/>
                </a:cubicBezTo>
                <a:cubicBezTo>
                  <a:pt x="2148939" y="1186105"/>
                  <a:pt x="2141959" y="1201848"/>
                  <a:pt x="2135605" y="1217732"/>
                </a:cubicBezTo>
                <a:cubicBezTo>
                  <a:pt x="2133600" y="1231769"/>
                  <a:pt x="2132561" y="1245978"/>
                  <a:pt x="2129590" y="1259843"/>
                </a:cubicBezTo>
                <a:cubicBezTo>
                  <a:pt x="2126531" y="1274117"/>
                  <a:pt x="2121753" y="1287970"/>
                  <a:pt x="2117558" y="1301953"/>
                </a:cubicBezTo>
                <a:cubicBezTo>
                  <a:pt x="2111873" y="1320904"/>
                  <a:pt x="2101614" y="1346887"/>
                  <a:pt x="2093495" y="1362111"/>
                </a:cubicBezTo>
                <a:cubicBezTo>
                  <a:pt x="2084593" y="1378803"/>
                  <a:pt x="2072475" y="1393630"/>
                  <a:pt x="2063416" y="1410238"/>
                </a:cubicBezTo>
                <a:cubicBezTo>
                  <a:pt x="2060380" y="1415805"/>
                  <a:pt x="2060057" y="1422528"/>
                  <a:pt x="2057400" y="1428285"/>
                </a:cubicBezTo>
                <a:cubicBezTo>
                  <a:pt x="2019040" y="1511397"/>
                  <a:pt x="2040927" y="1463325"/>
                  <a:pt x="2003258" y="1524538"/>
                </a:cubicBezTo>
                <a:cubicBezTo>
                  <a:pt x="1994785" y="1538307"/>
                  <a:pt x="1989052" y="1553834"/>
                  <a:pt x="1979195" y="1566648"/>
                </a:cubicBezTo>
                <a:cubicBezTo>
                  <a:pt x="1962026" y="1588968"/>
                  <a:pt x="1941383" y="1604829"/>
                  <a:pt x="1919037" y="1620790"/>
                </a:cubicBezTo>
                <a:cubicBezTo>
                  <a:pt x="1913154" y="1624992"/>
                  <a:pt x="1906774" y="1628484"/>
                  <a:pt x="1900990" y="1632822"/>
                </a:cubicBezTo>
                <a:cubicBezTo>
                  <a:pt x="1862050" y="1662027"/>
                  <a:pt x="1849037" y="1676025"/>
                  <a:pt x="1810753" y="1698996"/>
                </a:cubicBezTo>
                <a:cubicBezTo>
                  <a:pt x="1803063" y="1703610"/>
                  <a:pt x="1794295" y="1706274"/>
                  <a:pt x="1786690" y="1711027"/>
                </a:cubicBezTo>
                <a:cubicBezTo>
                  <a:pt x="1744963" y="1737105"/>
                  <a:pt x="1782129" y="1725173"/>
                  <a:pt x="1732547" y="1735090"/>
                </a:cubicBezTo>
                <a:cubicBezTo>
                  <a:pt x="1720516" y="1743111"/>
                  <a:pt x="1709093" y="1752131"/>
                  <a:pt x="1696453" y="1759153"/>
                </a:cubicBezTo>
                <a:cubicBezTo>
                  <a:pt x="1688817" y="1763395"/>
                  <a:pt x="1660755" y="1769353"/>
                  <a:pt x="1654342" y="1771185"/>
                </a:cubicBezTo>
                <a:cubicBezTo>
                  <a:pt x="1648245" y="1772927"/>
                  <a:pt x="1642513" y="1775957"/>
                  <a:pt x="1636295" y="1777201"/>
                </a:cubicBezTo>
                <a:cubicBezTo>
                  <a:pt x="1562261" y="1792007"/>
                  <a:pt x="1558535" y="1789630"/>
                  <a:pt x="1479884" y="1795248"/>
                </a:cubicBezTo>
                <a:cubicBezTo>
                  <a:pt x="1467853" y="1797253"/>
                  <a:pt x="1455557" y="1798055"/>
                  <a:pt x="1443790" y="1801264"/>
                </a:cubicBezTo>
                <a:cubicBezTo>
                  <a:pt x="1433372" y="1804105"/>
                  <a:pt x="1424390" y="1811694"/>
                  <a:pt x="1413711" y="1813296"/>
                </a:cubicBezTo>
                <a:cubicBezTo>
                  <a:pt x="1383899" y="1817768"/>
                  <a:pt x="1353553" y="1817306"/>
                  <a:pt x="1323474" y="1819311"/>
                </a:cubicBezTo>
                <a:cubicBezTo>
                  <a:pt x="1243122" y="1830790"/>
                  <a:pt x="1321468" y="1820202"/>
                  <a:pt x="1221205" y="1831343"/>
                </a:cubicBezTo>
                <a:cubicBezTo>
                  <a:pt x="1102940" y="1844484"/>
                  <a:pt x="1255161" y="1829898"/>
                  <a:pt x="1106905" y="1843374"/>
                </a:cubicBezTo>
                <a:cubicBezTo>
                  <a:pt x="1088858" y="1847385"/>
                  <a:pt x="1070999" y="1852367"/>
                  <a:pt x="1052763" y="1855406"/>
                </a:cubicBezTo>
                <a:cubicBezTo>
                  <a:pt x="1034852" y="1858391"/>
                  <a:pt x="1016779" y="1861422"/>
                  <a:pt x="998621" y="1861422"/>
                </a:cubicBezTo>
                <a:cubicBezTo>
                  <a:pt x="846208" y="1861422"/>
                  <a:pt x="693821" y="1857411"/>
                  <a:pt x="541421" y="1855406"/>
                </a:cubicBezTo>
                <a:lnTo>
                  <a:pt x="433137" y="1837359"/>
                </a:lnTo>
                <a:lnTo>
                  <a:pt x="366963" y="1825327"/>
                </a:lnTo>
                <a:cubicBezTo>
                  <a:pt x="276107" y="1788985"/>
                  <a:pt x="315562" y="1803033"/>
                  <a:pt x="192505" y="1765169"/>
                </a:cubicBezTo>
                <a:cubicBezTo>
                  <a:pt x="178552" y="1760876"/>
                  <a:pt x="150395" y="1753138"/>
                  <a:pt x="150395" y="1753138"/>
                </a:cubicBezTo>
                <a:cubicBezTo>
                  <a:pt x="142374" y="1747122"/>
                  <a:pt x="134791" y="1740473"/>
                  <a:pt x="126332" y="1735090"/>
                </a:cubicBezTo>
                <a:cubicBezTo>
                  <a:pt x="112693" y="1726410"/>
                  <a:pt x="97296" y="1720536"/>
                  <a:pt x="84221" y="1711027"/>
                </a:cubicBezTo>
                <a:cubicBezTo>
                  <a:pt x="63353" y="1695850"/>
                  <a:pt x="54179" y="1679009"/>
                  <a:pt x="42111" y="1656885"/>
                </a:cubicBezTo>
                <a:cubicBezTo>
                  <a:pt x="35670" y="1645076"/>
                  <a:pt x="30079" y="1632822"/>
                  <a:pt x="24063" y="1620790"/>
                </a:cubicBezTo>
                <a:cubicBezTo>
                  <a:pt x="22058" y="1610764"/>
                  <a:pt x="20346" y="1600674"/>
                  <a:pt x="18047" y="1590711"/>
                </a:cubicBezTo>
                <a:cubicBezTo>
                  <a:pt x="14329" y="1574599"/>
                  <a:pt x="9259" y="1558800"/>
                  <a:pt x="6016" y="1542585"/>
                </a:cubicBezTo>
                <a:cubicBezTo>
                  <a:pt x="3235" y="1528681"/>
                  <a:pt x="2005" y="1514511"/>
                  <a:pt x="0" y="1500474"/>
                </a:cubicBezTo>
                <a:cubicBezTo>
                  <a:pt x="2005" y="1436306"/>
                  <a:pt x="828" y="1371959"/>
                  <a:pt x="6016" y="1307969"/>
                </a:cubicBezTo>
                <a:cubicBezTo>
                  <a:pt x="6889" y="1297206"/>
                  <a:pt x="14357" y="1288038"/>
                  <a:pt x="18047" y="1277890"/>
                </a:cubicBezTo>
                <a:cubicBezTo>
                  <a:pt x="32991" y="1236795"/>
                  <a:pt x="18047" y="1262851"/>
                  <a:pt x="18047" y="1259843"/>
                </a:cubicBezTo>
                <a:close/>
              </a:path>
            </a:pathLst>
          </a:custGeom>
          <a:gradFill>
            <a:gsLst>
              <a:gs pos="0">
                <a:srgbClr val="FFFFCC"/>
              </a:gs>
              <a:gs pos="51000">
                <a:srgbClr val="FFFFCC"/>
              </a:gs>
              <a:gs pos="83000">
                <a:srgbClr val="FFFF99"/>
              </a:gs>
              <a:gs pos="100000">
                <a:srgbClr val="FFFF99"/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9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            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곡선 틈새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    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“Zero”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화</a:t>
            </a:r>
          </a:p>
        </p:txBody>
      </p:sp>
      <p:sp>
        <p:nvSpPr>
          <p:cNvPr id="38" name="자유형 37"/>
          <p:cNvSpPr/>
          <p:nvPr/>
        </p:nvSpPr>
        <p:spPr>
          <a:xfrm>
            <a:off x="3584848" y="2071575"/>
            <a:ext cx="1601598" cy="853187"/>
          </a:xfrm>
          <a:custGeom>
            <a:avLst/>
            <a:gdLst>
              <a:gd name="connsiteX0" fmla="*/ 838157 w 2114650"/>
              <a:gd name="connsiteY0" fmla="*/ 1314764 h 1314764"/>
              <a:gd name="connsiteX1" fmla="*/ 838157 w 2114650"/>
              <a:gd name="connsiteY1" fmla="*/ 1314764 h 1314764"/>
              <a:gd name="connsiteX2" fmla="*/ 753936 w 2114650"/>
              <a:gd name="connsiteY2" fmla="*/ 1290701 h 1314764"/>
              <a:gd name="connsiteX3" fmla="*/ 699794 w 2114650"/>
              <a:gd name="connsiteY3" fmla="*/ 1272654 h 1314764"/>
              <a:gd name="connsiteX4" fmla="*/ 681747 w 2114650"/>
              <a:gd name="connsiteY4" fmla="*/ 1266638 h 1314764"/>
              <a:gd name="connsiteX5" fmla="*/ 633621 w 2114650"/>
              <a:gd name="connsiteY5" fmla="*/ 1254607 h 1314764"/>
              <a:gd name="connsiteX6" fmla="*/ 603542 w 2114650"/>
              <a:gd name="connsiteY6" fmla="*/ 1242575 h 1314764"/>
              <a:gd name="connsiteX7" fmla="*/ 531352 w 2114650"/>
              <a:gd name="connsiteY7" fmla="*/ 1230543 h 1314764"/>
              <a:gd name="connsiteX8" fmla="*/ 513305 w 2114650"/>
              <a:gd name="connsiteY8" fmla="*/ 1224528 h 1314764"/>
              <a:gd name="connsiteX9" fmla="*/ 465178 w 2114650"/>
              <a:gd name="connsiteY9" fmla="*/ 1206480 h 1314764"/>
              <a:gd name="connsiteX10" fmla="*/ 356894 w 2114650"/>
              <a:gd name="connsiteY10" fmla="*/ 1176401 h 1314764"/>
              <a:gd name="connsiteX11" fmla="*/ 332831 w 2114650"/>
              <a:gd name="connsiteY11" fmla="*/ 1164370 h 1314764"/>
              <a:gd name="connsiteX12" fmla="*/ 314784 w 2114650"/>
              <a:gd name="connsiteY12" fmla="*/ 1158354 h 1314764"/>
              <a:gd name="connsiteX13" fmla="*/ 266657 w 2114650"/>
              <a:gd name="connsiteY13" fmla="*/ 1134291 h 1314764"/>
              <a:gd name="connsiteX14" fmla="*/ 248610 w 2114650"/>
              <a:gd name="connsiteY14" fmla="*/ 1122259 h 1314764"/>
              <a:gd name="connsiteX15" fmla="*/ 182436 w 2114650"/>
              <a:gd name="connsiteY15" fmla="*/ 1086164 h 1314764"/>
              <a:gd name="connsiteX16" fmla="*/ 146342 w 2114650"/>
              <a:gd name="connsiteY16" fmla="*/ 1044054 h 1314764"/>
              <a:gd name="connsiteX17" fmla="*/ 110247 w 2114650"/>
              <a:gd name="connsiteY17" fmla="*/ 1013975 h 1314764"/>
              <a:gd name="connsiteX18" fmla="*/ 92199 w 2114650"/>
              <a:gd name="connsiteY18" fmla="*/ 995928 h 1314764"/>
              <a:gd name="connsiteX19" fmla="*/ 80168 w 2114650"/>
              <a:gd name="connsiteY19" fmla="*/ 971864 h 1314764"/>
              <a:gd name="connsiteX20" fmla="*/ 50089 w 2114650"/>
              <a:gd name="connsiteY20" fmla="*/ 923738 h 1314764"/>
              <a:gd name="connsiteX21" fmla="*/ 38057 w 2114650"/>
              <a:gd name="connsiteY21" fmla="*/ 881628 h 1314764"/>
              <a:gd name="connsiteX22" fmla="*/ 13994 w 2114650"/>
              <a:gd name="connsiteY22" fmla="*/ 833501 h 1314764"/>
              <a:gd name="connsiteX23" fmla="*/ 7978 w 2114650"/>
              <a:gd name="connsiteY23" fmla="*/ 779359 h 1314764"/>
              <a:gd name="connsiteX24" fmla="*/ 1963 w 2114650"/>
              <a:gd name="connsiteY24" fmla="*/ 755296 h 1314764"/>
              <a:gd name="connsiteX25" fmla="*/ 20010 w 2114650"/>
              <a:gd name="connsiteY25" fmla="*/ 514664 h 1314764"/>
              <a:gd name="connsiteX26" fmla="*/ 26026 w 2114650"/>
              <a:gd name="connsiteY26" fmla="*/ 484585 h 1314764"/>
              <a:gd name="connsiteX27" fmla="*/ 44073 w 2114650"/>
              <a:gd name="connsiteY27" fmla="*/ 448491 h 1314764"/>
              <a:gd name="connsiteX28" fmla="*/ 62121 w 2114650"/>
              <a:gd name="connsiteY28" fmla="*/ 430443 h 1314764"/>
              <a:gd name="connsiteX29" fmla="*/ 80168 w 2114650"/>
              <a:gd name="connsiteY29" fmla="*/ 406380 h 1314764"/>
              <a:gd name="connsiteX30" fmla="*/ 86184 w 2114650"/>
              <a:gd name="connsiteY30" fmla="*/ 382317 h 1314764"/>
              <a:gd name="connsiteX31" fmla="*/ 110247 w 2114650"/>
              <a:gd name="connsiteY31" fmla="*/ 346222 h 1314764"/>
              <a:gd name="connsiteX32" fmla="*/ 134310 w 2114650"/>
              <a:gd name="connsiteY32" fmla="*/ 310128 h 1314764"/>
              <a:gd name="connsiteX33" fmla="*/ 152357 w 2114650"/>
              <a:gd name="connsiteY33" fmla="*/ 286064 h 1314764"/>
              <a:gd name="connsiteX34" fmla="*/ 158373 w 2114650"/>
              <a:gd name="connsiteY34" fmla="*/ 268017 h 1314764"/>
              <a:gd name="connsiteX35" fmla="*/ 176421 w 2114650"/>
              <a:gd name="connsiteY35" fmla="*/ 255985 h 1314764"/>
              <a:gd name="connsiteX36" fmla="*/ 194468 w 2114650"/>
              <a:gd name="connsiteY36" fmla="*/ 237938 h 1314764"/>
              <a:gd name="connsiteX37" fmla="*/ 212515 w 2114650"/>
              <a:gd name="connsiteY37" fmla="*/ 225907 h 1314764"/>
              <a:gd name="connsiteX38" fmla="*/ 248610 w 2114650"/>
              <a:gd name="connsiteY38" fmla="*/ 201843 h 1314764"/>
              <a:gd name="connsiteX39" fmla="*/ 284705 w 2114650"/>
              <a:gd name="connsiteY39" fmla="*/ 177780 h 1314764"/>
              <a:gd name="connsiteX40" fmla="*/ 308768 w 2114650"/>
              <a:gd name="connsiteY40" fmla="*/ 159733 h 1314764"/>
              <a:gd name="connsiteX41" fmla="*/ 326815 w 2114650"/>
              <a:gd name="connsiteY41" fmla="*/ 153717 h 1314764"/>
              <a:gd name="connsiteX42" fmla="*/ 368926 w 2114650"/>
              <a:gd name="connsiteY42" fmla="*/ 123638 h 1314764"/>
              <a:gd name="connsiteX43" fmla="*/ 417052 w 2114650"/>
              <a:gd name="connsiteY43" fmla="*/ 99575 h 1314764"/>
              <a:gd name="connsiteX44" fmla="*/ 459163 w 2114650"/>
              <a:gd name="connsiteY44" fmla="*/ 87543 h 1314764"/>
              <a:gd name="connsiteX45" fmla="*/ 513305 w 2114650"/>
              <a:gd name="connsiteY45" fmla="*/ 63480 h 1314764"/>
              <a:gd name="connsiteX46" fmla="*/ 543384 w 2114650"/>
              <a:gd name="connsiteY46" fmla="*/ 57464 h 1314764"/>
              <a:gd name="connsiteX47" fmla="*/ 567447 w 2114650"/>
              <a:gd name="connsiteY47" fmla="*/ 51449 h 1314764"/>
              <a:gd name="connsiteX48" fmla="*/ 585494 w 2114650"/>
              <a:gd name="connsiteY48" fmla="*/ 45433 h 1314764"/>
              <a:gd name="connsiteX49" fmla="*/ 615573 w 2114650"/>
              <a:gd name="connsiteY49" fmla="*/ 39417 h 1314764"/>
              <a:gd name="connsiteX50" fmla="*/ 633621 w 2114650"/>
              <a:gd name="connsiteY50" fmla="*/ 33401 h 1314764"/>
              <a:gd name="connsiteX51" fmla="*/ 669715 w 2114650"/>
              <a:gd name="connsiteY51" fmla="*/ 27385 h 1314764"/>
              <a:gd name="connsiteX52" fmla="*/ 693778 w 2114650"/>
              <a:gd name="connsiteY52" fmla="*/ 21370 h 1314764"/>
              <a:gd name="connsiteX53" fmla="*/ 771984 w 2114650"/>
              <a:gd name="connsiteY53" fmla="*/ 15354 h 1314764"/>
              <a:gd name="connsiteX54" fmla="*/ 1114884 w 2114650"/>
              <a:gd name="connsiteY54" fmla="*/ 15354 h 1314764"/>
              <a:gd name="connsiteX55" fmla="*/ 1150978 w 2114650"/>
              <a:gd name="connsiteY55" fmla="*/ 27385 h 1314764"/>
              <a:gd name="connsiteX56" fmla="*/ 1169026 w 2114650"/>
              <a:gd name="connsiteY56" fmla="*/ 39417 h 1314764"/>
              <a:gd name="connsiteX57" fmla="*/ 1175042 w 2114650"/>
              <a:gd name="connsiteY57" fmla="*/ 57464 h 1314764"/>
              <a:gd name="connsiteX58" fmla="*/ 1205121 w 2114650"/>
              <a:gd name="connsiteY58" fmla="*/ 99575 h 1314764"/>
              <a:gd name="connsiteX59" fmla="*/ 1223168 w 2114650"/>
              <a:gd name="connsiteY59" fmla="*/ 135670 h 1314764"/>
              <a:gd name="connsiteX60" fmla="*/ 1229184 w 2114650"/>
              <a:gd name="connsiteY60" fmla="*/ 153717 h 1314764"/>
              <a:gd name="connsiteX61" fmla="*/ 1247231 w 2114650"/>
              <a:gd name="connsiteY61" fmla="*/ 165749 h 1314764"/>
              <a:gd name="connsiteX62" fmla="*/ 1337468 w 2114650"/>
              <a:gd name="connsiteY62" fmla="*/ 177780 h 1314764"/>
              <a:gd name="connsiteX63" fmla="*/ 1403642 w 2114650"/>
              <a:gd name="connsiteY63" fmla="*/ 195828 h 1314764"/>
              <a:gd name="connsiteX64" fmla="*/ 1439736 w 2114650"/>
              <a:gd name="connsiteY64" fmla="*/ 207859 h 1314764"/>
              <a:gd name="connsiteX65" fmla="*/ 1554036 w 2114650"/>
              <a:gd name="connsiteY65" fmla="*/ 213875 h 1314764"/>
              <a:gd name="connsiteX66" fmla="*/ 1644273 w 2114650"/>
              <a:gd name="connsiteY66" fmla="*/ 231922 h 1314764"/>
              <a:gd name="connsiteX67" fmla="*/ 1716463 w 2114650"/>
              <a:gd name="connsiteY67" fmla="*/ 249970 h 1314764"/>
              <a:gd name="connsiteX68" fmla="*/ 1734510 w 2114650"/>
              <a:gd name="connsiteY68" fmla="*/ 262001 h 1314764"/>
              <a:gd name="connsiteX69" fmla="*/ 1752557 w 2114650"/>
              <a:gd name="connsiteY69" fmla="*/ 268017 h 1314764"/>
              <a:gd name="connsiteX70" fmla="*/ 1782636 w 2114650"/>
              <a:gd name="connsiteY70" fmla="*/ 280049 h 1314764"/>
              <a:gd name="connsiteX71" fmla="*/ 1800684 w 2114650"/>
              <a:gd name="connsiteY71" fmla="*/ 286064 h 1314764"/>
              <a:gd name="connsiteX72" fmla="*/ 1860842 w 2114650"/>
              <a:gd name="connsiteY72" fmla="*/ 322159 h 1314764"/>
              <a:gd name="connsiteX73" fmla="*/ 1896936 w 2114650"/>
              <a:gd name="connsiteY73" fmla="*/ 340207 h 1314764"/>
              <a:gd name="connsiteX74" fmla="*/ 1945063 w 2114650"/>
              <a:gd name="connsiteY74" fmla="*/ 388333 h 1314764"/>
              <a:gd name="connsiteX75" fmla="*/ 2011236 w 2114650"/>
              <a:gd name="connsiteY75" fmla="*/ 466538 h 1314764"/>
              <a:gd name="connsiteX76" fmla="*/ 2047331 w 2114650"/>
              <a:gd name="connsiteY76" fmla="*/ 526696 h 1314764"/>
              <a:gd name="connsiteX77" fmla="*/ 2077410 w 2114650"/>
              <a:gd name="connsiteY77" fmla="*/ 628964 h 1314764"/>
              <a:gd name="connsiteX78" fmla="*/ 2089442 w 2114650"/>
              <a:gd name="connsiteY78" fmla="*/ 665059 h 1314764"/>
              <a:gd name="connsiteX79" fmla="*/ 2107489 w 2114650"/>
              <a:gd name="connsiteY79" fmla="*/ 725217 h 1314764"/>
              <a:gd name="connsiteX80" fmla="*/ 2107489 w 2114650"/>
              <a:gd name="connsiteY80" fmla="*/ 1001943 h 1314764"/>
              <a:gd name="connsiteX81" fmla="*/ 2101473 w 2114650"/>
              <a:gd name="connsiteY81" fmla="*/ 1032022 h 1314764"/>
              <a:gd name="connsiteX82" fmla="*/ 2071394 w 2114650"/>
              <a:gd name="connsiteY82" fmla="*/ 1086164 h 1314764"/>
              <a:gd name="connsiteX83" fmla="*/ 2035299 w 2114650"/>
              <a:gd name="connsiteY83" fmla="*/ 1146322 h 1314764"/>
              <a:gd name="connsiteX84" fmla="*/ 1969126 w 2114650"/>
              <a:gd name="connsiteY84" fmla="*/ 1200464 h 1314764"/>
              <a:gd name="connsiteX85" fmla="*/ 1951078 w 2114650"/>
              <a:gd name="connsiteY85" fmla="*/ 1206480 h 1314764"/>
              <a:gd name="connsiteX86" fmla="*/ 1927015 w 2114650"/>
              <a:gd name="connsiteY86" fmla="*/ 1218512 h 1314764"/>
              <a:gd name="connsiteX87" fmla="*/ 1896936 w 2114650"/>
              <a:gd name="connsiteY87" fmla="*/ 1224528 h 1314764"/>
              <a:gd name="connsiteX88" fmla="*/ 1806699 w 2114650"/>
              <a:gd name="connsiteY88" fmla="*/ 1242575 h 1314764"/>
              <a:gd name="connsiteX89" fmla="*/ 1668336 w 2114650"/>
              <a:gd name="connsiteY89" fmla="*/ 1266638 h 1314764"/>
              <a:gd name="connsiteX90" fmla="*/ 1644273 w 2114650"/>
              <a:gd name="connsiteY90" fmla="*/ 1272654 h 1314764"/>
              <a:gd name="connsiteX91" fmla="*/ 1554036 w 2114650"/>
              <a:gd name="connsiteY91" fmla="*/ 1284685 h 1314764"/>
              <a:gd name="connsiteX92" fmla="*/ 1493878 w 2114650"/>
              <a:gd name="connsiteY92" fmla="*/ 1296717 h 1314764"/>
              <a:gd name="connsiteX93" fmla="*/ 1337468 w 2114650"/>
              <a:gd name="connsiteY93" fmla="*/ 1308749 h 1314764"/>
              <a:gd name="connsiteX94" fmla="*/ 838157 w 2114650"/>
              <a:gd name="connsiteY94" fmla="*/ 1314764 h 131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114650" h="1314764">
                <a:moveTo>
                  <a:pt x="838157" y="1314764"/>
                </a:moveTo>
                <a:lnTo>
                  <a:pt x="838157" y="1314764"/>
                </a:lnTo>
                <a:cubicBezTo>
                  <a:pt x="728990" y="1273827"/>
                  <a:pt x="842258" y="1312781"/>
                  <a:pt x="753936" y="1290701"/>
                </a:cubicBezTo>
                <a:lnTo>
                  <a:pt x="699794" y="1272654"/>
                </a:lnTo>
                <a:cubicBezTo>
                  <a:pt x="693778" y="1270649"/>
                  <a:pt x="687965" y="1267882"/>
                  <a:pt x="681747" y="1266638"/>
                </a:cubicBezTo>
                <a:cubicBezTo>
                  <a:pt x="656112" y="1261511"/>
                  <a:pt x="654756" y="1262533"/>
                  <a:pt x="633621" y="1254607"/>
                </a:cubicBezTo>
                <a:cubicBezTo>
                  <a:pt x="623510" y="1250815"/>
                  <a:pt x="613885" y="1245678"/>
                  <a:pt x="603542" y="1242575"/>
                </a:cubicBezTo>
                <a:cubicBezTo>
                  <a:pt x="587548" y="1237777"/>
                  <a:pt x="544771" y="1232460"/>
                  <a:pt x="531352" y="1230543"/>
                </a:cubicBezTo>
                <a:cubicBezTo>
                  <a:pt x="525336" y="1228538"/>
                  <a:pt x="519264" y="1226695"/>
                  <a:pt x="513305" y="1224528"/>
                </a:cubicBezTo>
                <a:cubicBezTo>
                  <a:pt x="497203" y="1218673"/>
                  <a:pt x="481652" y="1211187"/>
                  <a:pt x="465178" y="1206480"/>
                </a:cubicBezTo>
                <a:cubicBezTo>
                  <a:pt x="401436" y="1188267"/>
                  <a:pt x="446120" y="1221012"/>
                  <a:pt x="356894" y="1176401"/>
                </a:cubicBezTo>
                <a:cubicBezTo>
                  <a:pt x="348873" y="1172391"/>
                  <a:pt x="341074" y="1167903"/>
                  <a:pt x="332831" y="1164370"/>
                </a:cubicBezTo>
                <a:cubicBezTo>
                  <a:pt x="327003" y="1161872"/>
                  <a:pt x="320456" y="1161190"/>
                  <a:pt x="314784" y="1158354"/>
                </a:cubicBezTo>
                <a:cubicBezTo>
                  <a:pt x="257960" y="1129942"/>
                  <a:pt x="307353" y="1147856"/>
                  <a:pt x="266657" y="1134291"/>
                </a:cubicBezTo>
                <a:cubicBezTo>
                  <a:pt x="260641" y="1130280"/>
                  <a:pt x="254957" y="1125721"/>
                  <a:pt x="248610" y="1122259"/>
                </a:cubicBezTo>
                <a:cubicBezTo>
                  <a:pt x="236036" y="1115401"/>
                  <a:pt x="198468" y="1099906"/>
                  <a:pt x="182436" y="1086164"/>
                </a:cubicBezTo>
                <a:cubicBezTo>
                  <a:pt x="140256" y="1050010"/>
                  <a:pt x="172954" y="1075987"/>
                  <a:pt x="146342" y="1044054"/>
                </a:cubicBezTo>
                <a:cubicBezTo>
                  <a:pt x="122381" y="1015301"/>
                  <a:pt x="136053" y="1035480"/>
                  <a:pt x="110247" y="1013975"/>
                </a:cubicBezTo>
                <a:cubicBezTo>
                  <a:pt x="103711" y="1008529"/>
                  <a:pt x="98215" y="1001944"/>
                  <a:pt x="92199" y="995928"/>
                </a:cubicBezTo>
                <a:cubicBezTo>
                  <a:pt x="88189" y="987907"/>
                  <a:pt x="84617" y="979650"/>
                  <a:pt x="80168" y="971864"/>
                </a:cubicBezTo>
                <a:cubicBezTo>
                  <a:pt x="61067" y="938437"/>
                  <a:pt x="72798" y="969156"/>
                  <a:pt x="50089" y="923738"/>
                </a:cubicBezTo>
                <a:cubicBezTo>
                  <a:pt x="35424" y="894409"/>
                  <a:pt x="53478" y="916326"/>
                  <a:pt x="38057" y="881628"/>
                </a:cubicBezTo>
                <a:cubicBezTo>
                  <a:pt x="174" y="796390"/>
                  <a:pt x="32696" y="889607"/>
                  <a:pt x="13994" y="833501"/>
                </a:cubicBezTo>
                <a:cubicBezTo>
                  <a:pt x="11989" y="815454"/>
                  <a:pt x="10739" y="797306"/>
                  <a:pt x="7978" y="779359"/>
                </a:cubicBezTo>
                <a:cubicBezTo>
                  <a:pt x="6721" y="771187"/>
                  <a:pt x="1963" y="763564"/>
                  <a:pt x="1963" y="755296"/>
                </a:cubicBezTo>
                <a:cubicBezTo>
                  <a:pt x="1963" y="499492"/>
                  <a:pt x="-8786" y="629846"/>
                  <a:pt x="20010" y="514664"/>
                </a:cubicBezTo>
                <a:cubicBezTo>
                  <a:pt x="22490" y="504744"/>
                  <a:pt x="22532" y="494194"/>
                  <a:pt x="26026" y="484585"/>
                </a:cubicBezTo>
                <a:cubicBezTo>
                  <a:pt x="30623" y="471943"/>
                  <a:pt x="36611" y="459683"/>
                  <a:pt x="44073" y="448491"/>
                </a:cubicBezTo>
                <a:cubicBezTo>
                  <a:pt x="48792" y="441412"/>
                  <a:pt x="56584" y="436903"/>
                  <a:pt x="62121" y="430443"/>
                </a:cubicBezTo>
                <a:cubicBezTo>
                  <a:pt x="68646" y="422831"/>
                  <a:pt x="74152" y="414401"/>
                  <a:pt x="80168" y="406380"/>
                </a:cubicBezTo>
                <a:cubicBezTo>
                  <a:pt x="82173" y="398359"/>
                  <a:pt x="82486" y="389712"/>
                  <a:pt x="86184" y="382317"/>
                </a:cubicBezTo>
                <a:cubicBezTo>
                  <a:pt x="92651" y="369383"/>
                  <a:pt x="102226" y="358254"/>
                  <a:pt x="110247" y="346222"/>
                </a:cubicBezTo>
                <a:cubicBezTo>
                  <a:pt x="110258" y="346205"/>
                  <a:pt x="134298" y="310144"/>
                  <a:pt x="134310" y="310128"/>
                </a:cubicBezTo>
                <a:lnTo>
                  <a:pt x="152357" y="286064"/>
                </a:lnTo>
                <a:cubicBezTo>
                  <a:pt x="154362" y="280048"/>
                  <a:pt x="154412" y="272969"/>
                  <a:pt x="158373" y="268017"/>
                </a:cubicBezTo>
                <a:cubicBezTo>
                  <a:pt x="162890" y="262371"/>
                  <a:pt x="170866" y="260614"/>
                  <a:pt x="176421" y="255985"/>
                </a:cubicBezTo>
                <a:cubicBezTo>
                  <a:pt x="182957" y="250539"/>
                  <a:pt x="187932" y="243384"/>
                  <a:pt x="194468" y="237938"/>
                </a:cubicBezTo>
                <a:cubicBezTo>
                  <a:pt x="200022" y="233310"/>
                  <a:pt x="206961" y="230535"/>
                  <a:pt x="212515" y="225907"/>
                </a:cubicBezTo>
                <a:cubicBezTo>
                  <a:pt x="242558" y="200871"/>
                  <a:pt x="216894" y="212416"/>
                  <a:pt x="248610" y="201843"/>
                </a:cubicBezTo>
                <a:cubicBezTo>
                  <a:pt x="290607" y="159846"/>
                  <a:pt x="244077" y="200996"/>
                  <a:pt x="284705" y="177780"/>
                </a:cubicBezTo>
                <a:cubicBezTo>
                  <a:pt x="293410" y="172806"/>
                  <a:pt x="300063" y="164707"/>
                  <a:pt x="308768" y="159733"/>
                </a:cubicBezTo>
                <a:cubicBezTo>
                  <a:pt x="314274" y="156587"/>
                  <a:pt x="321143" y="156553"/>
                  <a:pt x="326815" y="153717"/>
                </a:cubicBezTo>
                <a:cubicBezTo>
                  <a:pt x="343474" y="145387"/>
                  <a:pt x="352573" y="133177"/>
                  <a:pt x="368926" y="123638"/>
                </a:cubicBezTo>
                <a:cubicBezTo>
                  <a:pt x="384418" y="114601"/>
                  <a:pt x="399652" y="103925"/>
                  <a:pt x="417052" y="99575"/>
                </a:cubicBezTo>
                <a:cubicBezTo>
                  <a:pt x="429263" y="96522"/>
                  <a:pt x="447080" y="92721"/>
                  <a:pt x="459163" y="87543"/>
                </a:cubicBezTo>
                <a:cubicBezTo>
                  <a:pt x="486809" y="75695"/>
                  <a:pt x="482216" y="72807"/>
                  <a:pt x="513305" y="63480"/>
                </a:cubicBezTo>
                <a:cubicBezTo>
                  <a:pt x="523099" y="60542"/>
                  <a:pt x="533403" y="59682"/>
                  <a:pt x="543384" y="57464"/>
                </a:cubicBezTo>
                <a:cubicBezTo>
                  <a:pt x="551455" y="55671"/>
                  <a:pt x="559497" y="53720"/>
                  <a:pt x="567447" y="51449"/>
                </a:cubicBezTo>
                <a:cubicBezTo>
                  <a:pt x="573544" y="49707"/>
                  <a:pt x="579342" y="46971"/>
                  <a:pt x="585494" y="45433"/>
                </a:cubicBezTo>
                <a:cubicBezTo>
                  <a:pt x="595414" y="42953"/>
                  <a:pt x="605653" y="41897"/>
                  <a:pt x="615573" y="39417"/>
                </a:cubicBezTo>
                <a:cubicBezTo>
                  <a:pt x="621725" y="37879"/>
                  <a:pt x="627431" y="34777"/>
                  <a:pt x="633621" y="33401"/>
                </a:cubicBezTo>
                <a:cubicBezTo>
                  <a:pt x="645528" y="30755"/>
                  <a:pt x="657755" y="29777"/>
                  <a:pt x="669715" y="27385"/>
                </a:cubicBezTo>
                <a:cubicBezTo>
                  <a:pt x="677822" y="25764"/>
                  <a:pt x="685567" y="22336"/>
                  <a:pt x="693778" y="21370"/>
                </a:cubicBezTo>
                <a:cubicBezTo>
                  <a:pt x="719745" y="18315"/>
                  <a:pt x="745915" y="17359"/>
                  <a:pt x="771984" y="15354"/>
                </a:cubicBezTo>
                <a:cubicBezTo>
                  <a:pt x="900243" y="-10299"/>
                  <a:pt x="833537" y="802"/>
                  <a:pt x="1114884" y="15354"/>
                </a:cubicBezTo>
                <a:cubicBezTo>
                  <a:pt x="1127549" y="16009"/>
                  <a:pt x="1150978" y="27385"/>
                  <a:pt x="1150978" y="27385"/>
                </a:cubicBezTo>
                <a:cubicBezTo>
                  <a:pt x="1156994" y="31396"/>
                  <a:pt x="1164509" y="33771"/>
                  <a:pt x="1169026" y="39417"/>
                </a:cubicBezTo>
                <a:cubicBezTo>
                  <a:pt x="1172987" y="44369"/>
                  <a:pt x="1172206" y="51792"/>
                  <a:pt x="1175042" y="57464"/>
                </a:cubicBezTo>
                <a:cubicBezTo>
                  <a:pt x="1179444" y="66268"/>
                  <a:pt x="1201026" y="94116"/>
                  <a:pt x="1205121" y="99575"/>
                </a:cubicBezTo>
                <a:cubicBezTo>
                  <a:pt x="1220237" y="144929"/>
                  <a:pt x="1199848" y="89031"/>
                  <a:pt x="1223168" y="135670"/>
                </a:cubicBezTo>
                <a:cubicBezTo>
                  <a:pt x="1226004" y="141342"/>
                  <a:pt x="1225223" y="148765"/>
                  <a:pt x="1229184" y="153717"/>
                </a:cubicBezTo>
                <a:cubicBezTo>
                  <a:pt x="1233701" y="159363"/>
                  <a:pt x="1240764" y="162516"/>
                  <a:pt x="1247231" y="165749"/>
                </a:cubicBezTo>
                <a:cubicBezTo>
                  <a:pt x="1271800" y="178034"/>
                  <a:pt x="1321356" y="176437"/>
                  <a:pt x="1337468" y="177780"/>
                </a:cubicBezTo>
                <a:cubicBezTo>
                  <a:pt x="1446523" y="214133"/>
                  <a:pt x="1310125" y="170324"/>
                  <a:pt x="1403642" y="195828"/>
                </a:cubicBezTo>
                <a:cubicBezTo>
                  <a:pt x="1415877" y="199165"/>
                  <a:pt x="1427144" y="206348"/>
                  <a:pt x="1439736" y="207859"/>
                </a:cubicBezTo>
                <a:cubicBezTo>
                  <a:pt x="1477617" y="212405"/>
                  <a:pt x="1515936" y="211870"/>
                  <a:pt x="1554036" y="213875"/>
                </a:cubicBezTo>
                <a:cubicBezTo>
                  <a:pt x="1581558" y="217807"/>
                  <a:pt x="1618493" y="221610"/>
                  <a:pt x="1644273" y="231922"/>
                </a:cubicBezTo>
                <a:cubicBezTo>
                  <a:pt x="1687517" y="249220"/>
                  <a:pt x="1663662" y="242427"/>
                  <a:pt x="1716463" y="249970"/>
                </a:cubicBezTo>
                <a:cubicBezTo>
                  <a:pt x="1722479" y="253980"/>
                  <a:pt x="1728043" y="258768"/>
                  <a:pt x="1734510" y="262001"/>
                </a:cubicBezTo>
                <a:cubicBezTo>
                  <a:pt x="1740182" y="264837"/>
                  <a:pt x="1746620" y="265790"/>
                  <a:pt x="1752557" y="268017"/>
                </a:cubicBezTo>
                <a:cubicBezTo>
                  <a:pt x="1762668" y="271809"/>
                  <a:pt x="1772525" y="276257"/>
                  <a:pt x="1782636" y="280049"/>
                </a:cubicBezTo>
                <a:cubicBezTo>
                  <a:pt x="1788574" y="282276"/>
                  <a:pt x="1795101" y="283058"/>
                  <a:pt x="1800684" y="286064"/>
                </a:cubicBezTo>
                <a:cubicBezTo>
                  <a:pt x="1821274" y="297151"/>
                  <a:pt x="1839926" y="311700"/>
                  <a:pt x="1860842" y="322159"/>
                </a:cubicBezTo>
                <a:lnTo>
                  <a:pt x="1896936" y="340207"/>
                </a:lnTo>
                <a:cubicBezTo>
                  <a:pt x="1951386" y="412804"/>
                  <a:pt x="1870404" y="309007"/>
                  <a:pt x="1945063" y="388333"/>
                </a:cubicBezTo>
                <a:cubicBezTo>
                  <a:pt x="1968467" y="413200"/>
                  <a:pt x="1993667" y="437256"/>
                  <a:pt x="2011236" y="466538"/>
                </a:cubicBezTo>
                <a:cubicBezTo>
                  <a:pt x="2023268" y="486591"/>
                  <a:pt x="2039120" y="504800"/>
                  <a:pt x="2047331" y="526696"/>
                </a:cubicBezTo>
                <a:cubicBezTo>
                  <a:pt x="2081974" y="619079"/>
                  <a:pt x="2050757" y="529019"/>
                  <a:pt x="2077410" y="628964"/>
                </a:cubicBezTo>
                <a:cubicBezTo>
                  <a:pt x="2080678" y="641218"/>
                  <a:pt x="2085659" y="652954"/>
                  <a:pt x="2089442" y="665059"/>
                </a:cubicBezTo>
                <a:cubicBezTo>
                  <a:pt x="2095687" y="685042"/>
                  <a:pt x="2101473" y="705164"/>
                  <a:pt x="2107489" y="725217"/>
                </a:cubicBezTo>
                <a:cubicBezTo>
                  <a:pt x="2116824" y="855896"/>
                  <a:pt x="2117248" y="821403"/>
                  <a:pt x="2107489" y="1001943"/>
                </a:cubicBezTo>
                <a:cubicBezTo>
                  <a:pt x="2106937" y="1012153"/>
                  <a:pt x="2104706" y="1022322"/>
                  <a:pt x="2101473" y="1032022"/>
                </a:cubicBezTo>
                <a:cubicBezTo>
                  <a:pt x="2096663" y="1046451"/>
                  <a:pt x="2077822" y="1074593"/>
                  <a:pt x="2071394" y="1086164"/>
                </a:cubicBezTo>
                <a:cubicBezTo>
                  <a:pt x="2059522" y="1107534"/>
                  <a:pt x="2053655" y="1127965"/>
                  <a:pt x="2035299" y="1146322"/>
                </a:cubicBezTo>
                <a:cubicBezTo>
                  <a:pt x="2017638" y="1163984"/>
                  <a:pt x="1989729" y="1193596"/>
                  <a:pt x="1969126" y="1200464"/>
                </a:cubicBezTo>
                <a:cubicBezTo>
                  <a:pt x="1963110" y="1202469"/>
                  <a:pt x="1956907" y="1203982"/>
                  <a:pt x="1951078" y="1206480"/>
                </a:cubicBezTo>
                <a:cubicBezTo>
                  <a:pt x="1942835" y="1210013"/>
                  <a:pt x="1935523" y="1215676"/>
                  <a:pt x="1927015" y="1218512"/>
                </a:cubicBezTo>
                <a:cubicBezTo>
                  <a:pt x="1917315" y="1221746"/>
                  <a:pt x="1906856" y="1222048"/>
                  <a:pt x="1896936" y="1224528"/>
                </a:cubicBezTo>
                <a:cubicBezTo>
                  <a:pt x="1822810" y="1243059"/>
                  <a:pt x="1887552" y="1232468"/>
                  <a:pt x="1806699" y="1242575"/>
                </a:cubicBezTo>
                <a:cubicBezTo>
                  <a:pt x="1724289" y="1266122"/>
                  <a:pt x="1799474" y="1246968"/>
                  <a:pt x="1668336" y="1266638"/>
                </a:cubicBezTo>
                <a:cubicBezTo>
                  <a:pt x="1660160" y="1267864"/>
                  <a:pt x="1652428" y="1271295"/>
                  <a:pt x="1644273" y="1272654"/>
                </a:cubicBezTo>
                <a:cubicBezTo>
                  <a:pt x="1544976" y="1289204"/>
                  <a:pt x="1644692" y="1268687"/>
                  <a:pt x="1554036" y="1284685"/>
                </a:cubicBezTo>
                <a:cubicBezTo>
                  <a:pt x="1533897" y="1288239"/>
                  <a:pt x="1514140" y="1293954"/>
                  <a:pt x="1493878" y="1296717"/>
                </a:cubicBezTo>
                <a:cubicBezTo>
                  <a:pt x="1480872" y="1298491"/>
                  <a:pt x="1344097" y="1308682"/>
                  <a:pt x="1337468" y="1308749"/>
                </a:cubicBezTo>
                <a:lnTo>
                  <a:pt x="838157" y="1314764"/>
                </a:lnTo>
                <a:close/>
              </a:path>
            </a:pathLst>
          </a:custGeom>
          <a:gradFill>
            <a:gsLst>
              <a:gs pos="0">
                <a:srgbClr val="CCFFCC"/>
              </a:gs>
              <a:gs pos="51000">
                <a:srgbClr val="CCFFCC"/>
              </a:gs>
              <a:gs pos="83000">
                <a:srgbClr val="CCFF99"/>
              </a:gs>
              <a:gs pos="100000">
                <a:srgbClr val="CCFF99"/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AL(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금속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사용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ko-KR" altLang="en-US" sz="12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메탈질감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: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고급화</a:t>
            </a:r>
          </a:p>
        </p:txBody>
      </p:sp>
      <p:pic>
        <p:nvPicPr>
          <p:cNvPr id="39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88080" y="3263538"/>
            <a:ext cx="469303" cy="161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자유형 39"/>
          <p:cNvSpPr/>
          <p:nvPr/>
        </p:nvSpPr>
        <p:spPr>
          <a:xfrm>
            <a:off x="5553992" y="4446339"/>
            <a:ext cx="1921847" cy="917325"/>
          </a:xfrm>
          <a:custGeom>
            <a:avLst/>
            <a:gdLst>
              <a:gd name="connsiteX0" fmla="*/ 0 w 2199595"/>
              <a:gd name="connsiteY0" fmla="*/ 649705 h 1467852"/>
              <a:gd name="connsiteX1" fmla="*/ 0 w 2199595"/>
              <a:gd name="connsiteY1" fmla="*/ 649705 h 1467852"/>
              <a:gd name="connsiteX2" fmla="*/ 30079 w 2199595"/>
              <a:gd name="connsiteY2" fmla="*/ 607594 h 1467852"/>
              <a:gd name="connsiteX3" fmla="*/ 42111 w 2199595"/>
              <a:gd name="connsiteY3" fmla="*/ 583531 h 1467852"/>
              <a:gd name="connsiteX4" fmla="*/ 72190 w 2199595"/>
              <a:gd name="connsiteY4" fmla="*/ 547436 h 1467852"/>
              <a:gd name="connsiteX5" fmla="*/ 108284 w 2199595"/>
              <a:gd name="connsiteY5" fmla="*/ 475247 h 1467852"/>
              <a:gd name="connsiteX6" fmla="*/ 120316 w 2199595"/>
              <a:gd name="connsiteY6" fmla="*/ 457200 h 1467852"/>
              <a:gd name="connsiteX7" fmla="*/ 132348 w 2199595"/>
              <a:gd name="connsiteY7" fmla="*/ 439152 h 1467852"/>
              <a:gd name="connsiteX8" fmla="*/ 168442 w 2199595"/>
              <a:gd name="connsiteY8" fmla="*/ 415089 h 1467852"/>
              <a:gd name="connsiteX9" fmla="*/ 186490 w 2199595"/>
              <a:gd name="connsiteY9" fmla="*/ 403057 h 1467852"/>
              <a:gd name="connsiteX10" fmla="*/ 240632 w 2199595"/>
              <a:gd name="connsiteY10" fmla="*/ 360947 h 1467852"/>
              <a:gd name="connsiteX11" fmla="*/ 258679 w 2199595"/>
              <a:gd name="connsiteY11" fmla="*/ 354931 h 1467852"/>
              <a:gd name="connsiteX12" fmla="*/ 294774 w 2199595"/>
              <a:gd name="connsiteY12" fmla="*/ 330868 h 1467852"/>
              <a:gd name="connsiteX13" fmla="*/ 330869 w 2199595"/>
              <a:gd name="connsiteY13" fmla="*/ 318836 h 1467852"/>
              <a:gd name="connsiteX14" fmla="*/ 348916 w 2199595"/>
              <a:gd name="connsiteY14" fmla="*/ 306805 h 1467852"/>
              <a:gd name="connsiteX15" fmla="*/ 385011 w 2199595"/>
              <a:gd name="connsiteY15" fmla="*/ 294773 h 1467852"/>
              <a:gd name="connsiteX16" fmla="*/ 409074 w 2199595"/>
              <a:gd name="connsiteY16" fmla="*/ 282742 h 1467852"/>
              <a:gd name="connsiteX17" fmla="*/ 457200 w 2199595"/>
              <a:gd name="connsiteY17" fmla="*/ 270710 h 1467852"/>
              <a:gd name="connsiteX18" fmla="*/ 481263 w 2199595"/>
              <a:gd name="connsiteY18" fmla="*/ 264694 h 1467852"/>
              <a:gd name="connsiteX19" fmla="*/ 535405 w 2199595"/>
              <a:gd name="connsiteY19" fmla="*/ 252663 h 1467852"/>
              <a:gd name="connsiteX20" fmla="*/ 818148 w 2199595"/>
              <a:gd name="connsiteY20" fmla="*/ 246647 h 1467852"/>
              <a:gd name="connsiteX21" fmla="*/ 866274 w 2199595"/>
              <a:gd name="connsiteY21" fmla="*/ 234615 h 1467852"/>
              <a:gd name="connsiteX22" fmla="*/ 926432 w 2199595"/>
              <a:gd name="connsiteY22" fmla="*/ 210552 h 1467852"/>
              <a:gd name="connsiteX23" fmla="*/ 980574 w 2199595"/>
              <a:gd name="connsiteY23" fmla="*/ 180473 h 1467852"/>
              <a:gd name="connsiteX24" fmla="*/ 1046748 w 2199595"/>
              <a:gd name="connsiteY24" fmla="*/ 162426 h 1467852"/>
              <a:gd name="connsiteX25" fmla="*/ 1082842 w 2199595"/>
              <a:gd name="connsiteY25" fmla="*/ 144378 h 1467852"/>
              <a:gd name="connsiteX26" fmla="*/ 1155032 w 2199595"/>
              <a:gd name="connsiteY26" fmla="*/ 114300 h 1467852"/>
              <a:gd name="connsiteX27" fmla="*/ 1197142 w 2199595"/>
              <a:gd name="connsiteY27" fmla="*/ 96252 h 1467852"/>
              <a:gd name="connsiteX28" fmla="*/ 1305427 w 2199595"/>
              <a:gd name="connsiteY28" fmla="*/ 42110 h 1467852"/>
              <a:gd name="connsiteX29" fmla="*/ 1359569 w 2199595"/>
              <a:gd name="connsiteY29" fmla="*/ 24063 h 1467852"/>
              <a:gd name="connsiteX30" fmla="*/ 1389648 w 2199595"/>
              <a:gd name="connsiteY30" fmla="*/ 12031 h 1467852"/>
              <a:gd name="connsiteX31" fmla="*/ 1449805 w 2199595"/>
              <a:gd name="connsiteY31" fmla="*/ 0 h 1467852"/>
              <a:gd name="connsiteX32" fmla="*/ 1744579 w 2199595"/>
              <a:gd name="connsiteY32" fmla="*/ 6015 h 1467852"/>
              <a:gd name="connsiteX33" fmla="*/ 1786690 w 2199595"/>
              <a:gd name="connsiteY33" fmla="*/ 24063 h 1467852"/>
              <a:gd name="connsiteX34" fmla="*/ 1864895 w 2199595"/>
              <a:gd name="connsiteY34" fmla="*/ 48126 h 1467852"/>
              <a:gd name="connsiteX35" fmla="*/ 1888958 w 2199595"/>
              <a:gd name="connsiteY35" fmla="*/ 60157 h 1467852"/>
              <a:gd name="connsiteX36" fmla="*/ 1931069 w 2199595"/>
              <a:gd name="connsiteY36" fmla="*/ 72189 h 1467852"/>
              <a:gd name="connsiteX37" fmla="*/ 1949116 w 2199595"/>
              <a:gd name="connsiteY37" fmla="*/ 84221 h 1467852"/>
              <a:gd name="connsiteX38" fmla="*/ 2021305 w 2199595"/>
              <a:gd name="connsiteY38" fmla="*/ 126331 h 1467852"/>
              <a:gd name="connsiteX39" fmla="*/ 2075448 w 2199595"/>
              <a:gd name="connsiteY39" fmla="*/ 168442 h 1467852"/>
              <a:gd name="connsiteX40" fmla="*/ 2099511 w 2199595"/>
              <a:gd name="connsiteY40" fmla="*/ 186489 h 1467852"/>
              <a:gd name="connsiteX41" fmla="*/ 2147637 w 2199595"/>
              <a:gd name="connsiteY41" fmla="*/ 276726 h 1467852"/>
              <a:gd name="connsiteX42" fmla="*/ 2159669 w 2199595"/>
              <a:gd name="connsiteY42" fmla="*/ 318836 h 1467852"/>
              <a:gd name="connsiteX43" fmla="*/ 2171700 w 2199595"/>
              <a:gd name="connsiteY43" fmla="*/ 348915 h 1467852"/>
              <a:gd name="connsiteX44" fmla="*/ 2177716 w 2199595"/>
              <a:gd name="connsiteY44" fmla="*/ 366963 h 1467852"/>
              <a:gd name="connsiteX45" fmla="*/ 2189748 w 2199595"/>
              <a:gd name="connsiteY45" fmla="*/ 397042 h 1467852"/>
              <a:gd name="connsiteX46" fmla="*/ 2183732 w 2199595"/>
              <a:gd name="connsiteY46" fmla="*/ 830178 h 1467852"/>
              <a:gd name="connsiteX47" fmla="*/ 2171700 w 2199595"/>
              <a:gd name="connsiteY47" fmla="*/ 860257 h 1467852"/>
              <a:gd name="connsiteX48" fmla="*/ 2165684 w 2199595"/>
              <a:gd name="connsiteY48" fmla="*/ 884321 h 1467852"/>
              <a:gd name="connsiteX49" fmla="*/ 2153653 w 2199595"/>
              <a:gd name="connsiteY49" fmla="*/ 902368 h 1467852"/>
              <a:gd name="connsiteX50" fmla="*/ 2135605 w 2199595"/>
              <a:gd name="connsiteY50" fmla="*/ 938463 h 1467852"/>
              <a:gd name="connsiteX51" fmla="*/ 2117558 w 2199595"/>
              <a:gd name="connsiteY51" fmla="*/ 974557 h 1467852"/>
              <a:gd name="connsiteX52" fmla="*/ 2099511 w 2199595"/>
              <a:gd name="connsiteY52" fmla="*/ 992605 h 1467852"/>
              <a:gd name="connsiteX53" fmla="*/ 2069432 w 2199595"/>
              <a:gd name="connsiteY53" fmla="*/ 1022684 h 1467852"/>
              <a:gd name="connsiteX54" fmla="*/ 2039353 w 2199595"/>
              <a:gd name="connsiteY54" fmla="*/ 1046747 h 1467852"/>
              <a:gd name="connsiteX55" fmla="*/ 1997242 w 2199595"/>
              <a:gd name="connsiteY55" fmla="*/ 1076826 h 1467852"/>
              <a:gd name="connsiteX56" fmla="*/ 1979195 w 2199595"/>
              <a:gd name="connsiteY56" fmla="*/ 1082842 h 1467852"/>
              <a:gd name="connsiteX57" fmla="*/ 1919037 w 2199595"/>
              <a:gd name="connsiteY57" fmla="*/ 1112921 h 1467852"/>
              <a:gd name="connsiteX58" fmla="*/ 1876927 w 2199595"/>
              <a:gd name="connsiteY58" fmla="*/ 1130968 h 1467852"/>
              <a:gd name="connsiteX59" fmla="*/ 1840832 w 2199595"/>
              <a:gd name="connsiteY59" fmla="*/ 1149015 h 1467852"/>
              <a:gd name="connsiteX60" fmla="*/ 1804737 w 2199595"/>
              <a:gd name="connsiteY60" fmla="*/ 1161047 h 1467852"/>
              <a:gd name="connsiteX61" fmla="*/ 1756611 w 2199595"/>
              <a:gd name="connsiteY61" fmla="*/ 1185110 h 1467852"/>
              <a:gd name="connsiteX62" fmla="*/ 1702469 w 2199595"/>
              <a:gd name="connsiteY62" fmla="*/ 1203157 h 1467852"/>
              <a:gd name="connsiteX63" fmla="*/ 1648327 w 2199595"/>
              <a:gd name="connsiteY63" fmla="*/ 1233236 h 1467852"/>
              <a:gd name="connsiteX64" fmla="*/ 1612232 w 2199595"/>
              <a:gd name="connsiteY64" fmla="*/ 1245268 h 1467852"/>
              <a:gd name="connsiteX65" fmla="*/ 1594184 w 2199595"/>
              <a:gd name="connsiteY65" fmla="*/ 1263315 h 1467852"/>
              <a:gd name="connsiteX66" fmla="*/ 1564105 w 2199595"/>
              <a:gd name="connsiteY66" fmla="*/ 1275347 h 1467852"/>
              <a:gd name="connsiteX67" fmla="*/ 1503948 w 2199595"/>
              <a:gd name="connsiteY67" fmla="*/ 1305426 h 1467852"/>
              <a:gd name="connsiteX68" fmla="*/ 1419727 w 2199595"/>
              <a:gd name="connsiteY68" fmla="*/ 1335505 h 1467852"/>
              <a:gd name="connsiteX69" fmla="*/ 1371600 w 2199595"/>
              <a:gd name="connsiteY69" fmla="*/ 1353552 h 1467852"/>
              <a:gd name="connsiteX70" fmla="*/ 1353553 w 2199595"/>
              <a:gd name="connsiteY70" fmla="*/ 1359568 h 1467852"/>
              <a:gd name="connsiteX71" fmla="*/ 1305427 w 2199595"/>
              <a:gd name="connsiteY71" fmla="*/ 1371600 h 1467852"/>
              <a:gd name="connsiteX72" fmla="*/ 1287379 w 2199595"/>
              <a:gd name="connsiteY72" fmla="*/ 1377615 h 1467852"/>
              <a:gd name="connsiteX73" fmla="*/ 1239253 w 2199595"/>
              <a:gd name="connsiteY73" fmla="*/ 1383631 h 1467852"/>
              <a:gd name="connsiteX74" fmla="*/ 1155032 w 2199595"/>
              <a:gd name="connsiteY74" fmla="*/ 1401678 h 1467852"/>
              <a:gd name="connsiteX75" fmla="*/ 1004637 w 2199595"/>
              <a:gd name="connsiteY75" fmla="*/ 1419726 h 1467852"/>
              <a:gd name="connsiteX76" fmla="*/ 848227 w 2199595"/>
              <a:gd name="connsiteY76" fmla="*/ 1431757 h 1467852"/>
              <a:gd name="connsiteX77" fmla="*/ 727911 w 2199595"/>
              <a:gd name="connsiteY77" fmla="*/ 1449805 h 1467852"/>
              <a:gd name="connsiteX78" fmla="*/ 685800 w 2199595"/>
              <a:gd name="connsiteY78" fmla="*/ 1455821 h 1467852"/>
              <a:gd name="connsiteX79" fmla="*/ 619627 w 2199595"/>
              <a:gd name="connsiteY79" fmla="*/ 1467852 h 1467852"/>
              <a:gd name="connsiteX80" fmla="*/ 541421 w 2199595"/>
              <a:gd name="connsiteY80" fmla="*/ 1461836 h 1467852"/>
              <a:gd name="connsiteX81" fmla="*/ 499311 w 2199595"/>
              <a:gd name="connsiteY81" fmla="*/ 1455821 h 1467852"/>
              <a:gd name="connsiteX82" fmla="*/ 469232 w 2199595"/>
              <a:gd name="connsiteY82" fmla="*/ 1437773 h 1467852"/>
              <a:gd name="connsiteX83" fmla="*/ 421105 w 2199595"/>
              <a:gd name="connsiteY83" fmla="*/ 1425742 h 1467852"/>
              <a:gd name="connsiteX84" fmla="*/ 312821 w 2199595"/>
              <a:gd name="connsiteY84" fmla="*/ 1377615 h 1467852"/>
              <a:gd name="connsiteX85" fmla="*/ 282742 w 2199595"/>
              <a:gd name="connsiteY85" fmla="*/ 1365584 h 1467852"/>
              <a:gd name="connsiteX86" fmla="*/ 228600 w 2199595"/>
              <a:gd name="connsiteY86" fmla="*/ 1329489 h 1467852"/>
              <a:gd name="connsiteX87" fmla="*/ 168442 w 2199595"/>
              <a:gd name="connsiteY87" fmla="*/ 1299410 h 1467852"/>
              <a:gd name="connsiteX88" fmla="*/ 150395 w 2199595"/>
              <a:gd name="connsiteY88" fmla="*/ 1281363 h 1467852"/>
              <a:gd name="connsiteX89" fmla="*/ 126332 w 2199595"/>
              <a:gd name="connsiteY89" fmla="*/ 1263315 h 1467852"/>
              <a:gd name="connsiteX90" fmla="*/ 114300 w 2199595"/>
              <a:gd name="connsiteY90" fmla="*/ 1245268 h 1467852"/>
              <a:gd name="connsiteX91" fmla="*/ 96253 w 2199595"/>
              <a:gd name="connsiteY91" fmla="*/ 1185110 h 1467852"/>
              <a:gd name="connsiteX92" fmla="*/ 84221 w 2199595"/>
              <a:gd name="connsiteY92" fmla="*/ 1149015 h 1467852"/>
              <a:gd name="connsiteX93" fmla="*/ 78205 w 2199595"/>
              <a:gd name="connsiteY93" fmla="*/ 1118936 h 1467852"/>
              <a:gd name="connsiteX94" fmla="*/ 66174 w 2199595"/>
              <a:gd name="connsiteY94" fmla="*/ 1082842 h 1467852"/>
              <a:gd name="connsiteX95" fmla="*/ 60158 w 2199595"/>
              <a:gd name="connsiteY95" fmla="*/ 1046747 h 1467852"/>
              <a:gd name="connsiteX96" fmla="*/ 48127 w 2199595"/>
              <a:gd name="connsiteY96" fmla="*/ 1010652 h 1467852"/>
              <a:gd name="connsiteX97" fmla="*/ 42111 w 2199595"/>
              <a:gd name="connsiteY97" fmla="*/ 956510 h 1467852"/>
              <a:gd name="connsiteX98" fmla="*/ 36095 w 2199595"/>
              <a:gd name="connsiteY98" fmla="*/ 932447 h 1467852"/>
              <a:gd name="connsiteX99" fmla="*/ 30079 w 2199595"/>
              <a:gd name="connsiteY99" fmla="*/ 896352 h 1467852"/>
              <a:gd name="connsiteX100" fmla="*/ 24063 w 2199595"/>
              <a:gd name="connsiteY100" fmla="*/ 782052 h 1467852"/>
              <a:gd name="connsiteX101" fmla="*/ 12032 w 2199595"/>
              <a:gd name="connsiteY101" fmla="*/ 739942 h 1467852"/>
              <a:gd name="connsiteX102" fmla="*/ 0 w 2199595"/>
              <a:gd name="connsiteY102" fmla="*/ 649705 h 146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199595" h="1467852">
                <a:moveTo>
                  <a:pt x="0" y="649705"/>
                </a:moveTo>
                <a:lnTo>
                  <a:pt x="0" y="649705"/>
                </a:lnTo>
                <a:cubicBezTo>
                  <a:pt x="10026" y="635668"/>
                  <a:pt x="20818" y="622147"/>
                  <a:pt x="30079" y="607594"/>
                </a:cubicBezTo>
                <a:cubicBezTo>
                  <a:pt x="34894" y="600028"/>
                  <a:pt x="37662" y="591317"/>
                  <a:pt x="42111" y="583531"/>
                </a:cubicBezTo>
                <a:cubicBezTo>
                  <a:pt x="53279" y="563987"/>
                  <a:pt x="55599" y="564027"/>
                  <a:pt x="72190" y="547436"/>
                </a:cubicBezTo>
                <a:cubicBezTo>
                  <a:pt x="88793" y="497626"/>
                  <a:pt x="77187" y="521892"/>
                  <a:pt x="108284" y="475247"/>
                </a:cubicBezTo>
                <a:lnTo>
                  <a:pt x="120316" y="457200"/>
                </a:lnTo>
                <a:cubicBezTo>
                  <a:pt x="124327" y="451184"/>
                  <a:pt x="126332" y="443163"/>
                  <a:pt x="132348" y="439152"/>
                </a:cubicBezTo>
                <a:lnTo>
                  <a:pt x="168442" y="415089"/>
                </a:lnTo>
                <a:cubicBezTo>
                  <a:pt x="174458" y="411078"/>
                  <a:pt x="181377" y="408170"/>
                  <a:pt x="186490" y="403057"/>
                </a:cubicBezTo>
                <a:cubicBezTo>
                  <a:pt x="202062" y="387485"/>
                  <a:pt x="219044" y="368143"/>
                  <a:pt x="240632" y="360947"/>
                </a:cubicBezTo>
                <a:cubicBezTo>
                  <a:pt x="246648" y="358942"/>
                  <a:pt x="253136" y="358011"/>
                  <a:pt x="258679" y="354931"/>
                </a:cubicBezTo>
                <a:cubicBezTo>
                  <a:pt x="271319" y="347908"/>
                  <a:pt x="281056" y="335441"/>
                  <a:pt x="294774" y="330868"/>
                </a:cubicBezTo>
                <a:cubicBezTo>
                  <a:pt x="306806" y="326857"/>
                  <a:pt x="320316" y="325871"/>
                  <a:pt x="330869" y="318836"/>
                </a:cubicBezTo>
                <a:cubicBezTo>
                  <a:pt x="336885" y="314826"/>
                  <a:pt x="342309" y="309741"/>
                  <a:pt x="348916" y="306805"/>
                </a:cubicBezTo>
                <a:cubicBezTo>
                  <a:pt x="360505" y="301654"/>
                  <a:pt x="373667" y="300445"/>
                  <a:pt x="385011" y="294773"/>
                </a:cubicBezTo>
                <a:cubicBezTo>
                  <a:pt x="393032" y="290763"/>
                  <a:pt x="400567" y="285578"/>
                  <a:pt x="409074" y="282742"/>
                </a:cubicBezTo>
                <a:cubicBezTo>
                  <a:pt x="424761" y="277513"/>
                  <a:pt x="441158" y="274721"/>
                  <a:pt x="457200" y="270710"/>
                </a:cubicBezTo>
                <a:cubicBezTo>
                  <a:pt x="465221" y="268705"/>
                  <a:pt x="473419" y="267309"/>
                  <a:pt x="481263" y="264694"/>
                </a:cubicBezTo>
                <a:cubicBezTo>
                  <a:pt x="501280" y="258022"/>
                  <a:pt x="511525" y="253564"/>
                  <a:pt x="535405" y="252663"/>
                </a:cubicBezTo>
                <a:cubicBezTo>
                  <a:pt x="629607" y="249108"/>
                  <a:pt x="723900" y="248652"/>
                  <a:pt x="818148" y="246647"/>
                </a:cubicBezTo>
                <a:cubicBezTo>
                  <a:pt x="834190" y="242636"/>
                  <a:pt x="851484" y="242010"/>
                  <a:pt x="866274" y="234615"/>
                </a:cubicBezTo>
                <a:cubicBezTo>
                  <a:pt x="922706" y="206400"/>
                  <a:pt x="852095" y="240287"/>
                  <a:pt x="926432" y="210552"/>
                </a:cubicBezTo>
                <a:cubicBezTo>
                  <a:pt x="955410" y="198961"/>
                  <a:pt x="950033" y="195744"/>
                  <a:pt x="980574" y="180473"/>
                </a:cubicBezTo>
                <a:cubicBezTo>
                  <a:pt x="1009554" y="165983"/>
                  <a:pt x="1014035" y="167878"/>
                  <a:pt x="1046748" y="162426"/>
                </a:cubicBezTo>
                <a:cubicBezTo>
                  <a:pt x="1058779" y="156410"/>
                  <a:pt x="1070550" y="149841"/>
                  <a:pt x="1082842" y="144378"/>
                </a:cubicBezTo>
                <a:cubicBezTo>
                  <a:pt x="1106664" y="133791"/>
                  <a:pt x="1131006" y="124416"/>
                  <a:pt x="1155032" y="114300"/>
                </a:cubicBezTo>
                <a:cubicBezTo>
                  <a:pt x="1169107" y="108374"/>
                  <a:pt x="1183483" y="103082"/>
                  <a:pt x="1197142" y="96252"/>
                </a:cubicBezTo>
                <a:cubicBezTo>
                  <a:pt x="1233237" y="78205"/>
                  <a:pt x="1267142" y="54871"/>
                  <a:pt x="1305427" y="42110"/>
                </a:cubicBezTo>
                <a:cubicBezTo>
                  <a:pt x="1323474" y="36094"/>
                  <a:pt x="1341906" y="31128"/>
                  <a:pt x="1359569" y="24063"/>
                </a:cubicBezTo>
                <a:cubicBezTo>
                  <a:pt x="1369595" y="20052"/>
                  <a:pt x="1379214" y="14813"/>
                  <a:pt x="1389648" y="12031"/>
                </a:cubicBezTo>
                <a:cubicBezTo>
                  <a:pt x="1409407" y="6762"/>
                  <a:pt x="1429753" y="4010"/>
                  <a:pt x="1449805" y="0"/>
                </a:cubicBezTo>
                <a:cubicBezTo>
                  <a:pt x="1548063" y="2005"/>
                  <a:pt x="1646550" y="-987"/>
                  <a:pt x="1744579" y="6015"/>
                </a:cubicBezTo>
                <a:cubicBezTo>
                  <a:pt x="1759812" y="7103"/>
                  <a:pt x="1772308" y="18927"/>
                  <a:pt x="1786690" y="24063"/>
                </a:cubicBezTo>
                <a:cubicBezTo>
                  <a:pt x="1842106" y="43855"/>
                  <a:pt x="1813985" y="27762"/>
                  <a:pt x="1864895" y="48126"/>
                </a:cubicBezTo>
                <a:cubicBezTo>
                  <a:pt x="1873221" y="51456"/>
                  <a:pt x="1880715" y="56624"/>
                  <a:pt x="1888958" y="60157"/>
                </a:cubicBezTo>
                <a:cubicBezTo>
                  <a:pt x="1901043" y="65336"/>
                  <a:pt x="1918854" y="69135"/>
                  <a:pt x="1931069" y="72189"/>
                </a:cubicBezTo>
                <a:cubicBezTo>
                  <a:pt x="1937085" y="76200"/>
                  <a:pt x="1942916" y="80501"/>
                  <a:pt x="1949116" y="84221"/>
                </a:cubicBezTo>
                <a:cubicBezTo>
                  <a:pt x="1973004" y="98554"/>
                  <a:pt x="1999315" y="109228"/>
                  <a:pt x="2021305" y="126331"/>
                </a:cubicBezTo>
                <a:lnTo>
                  <a:pt x="2075448" y="168442"/>
                </a:lnTo>
                <a:cubicBezTo>
                  <a:pt x="2083395" y="174555"/>
                  <a:pt x="2099511" y="186489"/>
                  <a:pt x="2099511" y="186489"/>
                </a:cubicBezTo>
                <a:cubicBezTo>
                  <a:pt x="2114026" y="210682"/>
                  <a:pt x="2141217" y="254258"/>
                  <a:pt x="2147637" y="276726"/>
                </a:cubicBezTo>
                <a:cubicBezTo>
                  <a:pt x="2151648" y="290763"/>
                  <a:pt x="2155053" y="304987"/>
                  <a:pt x="2159669" y="318836"/>
                </a:cubicBezTo>
                <a:cubicBezTo>
                  <a:pt x="2163084" y="329080"/>
                  <a:pt x="2167908" y="338804"/>
                  <a:pt x="2171700" y="348915"/>
                </a:cubicBezTo>
                <a:cubicBezTo>
                  <a:pt x="2173927" y="354853"/>
                  <a:pt x="2175489" y="361025"/>
                  <a:pt x="2177716" y="366963"/>
                </a:cubicBezTo>
                <a:cubicBezTo>
                  <a:pt x="2181508" y="377074"/>
                  <a:pt x="2185737" y="387016"/>
                  <a:pt x="2189748" y="397042"/>
                </a:cubicBezTo>
                <a:cubicBezTo>
                  <a:pt x="2204506" y="574158"/>
                  <a:pt x="2202815" y="520078"/>
                  <a:pt x="2183732" y="830178"/>
                </a:cubicBezTo>
                <a:cubicBezTo>
                  <a:pt x="2183069" y="840956"/>
                  <a:pt x="2175115" y="850012"/>
                  <a:pt x="2171700" y="860257"/>
                </a:cubicBezTo>
                <a:cubicBezTo>
                  <a:pt x="2169085" y="868101"/>
                  <a:pt x="2168941" y="876721"/>
                  <a:pt x="2165684" y="884321"/>
                </a:cubicBezTo>
                <a:cubicBezTo>
                  <a:pt x="2162836" y="890966"/>
                  <a:pt x="2156886" y="895901"/>
                  <a:pt x="2153653" y="902368"/>
                </a:cubicBezTo>
                <a:cubicBezTo>
                  <a:pt x="2128748" y="952178"/>
                  <a:pt x="2170085" y="886743"/>
                  <a:pt x="2135605" y="938463"/>
                </a:cubicBezTo>
                <a:cubicBezTo>
                  <a:pt x="2129576" y="956553"/>
                  <a:pt x="2130517" y="959006"/>
                  <a:pt x="2117558" y="974557"/>
                </a:cubicBezTo>
                <a:cubicBezTo>
                  <a:pt x="2112112" y="981093"/>
                  <a:pt x="2104957" y="986069"/>
                  <a:pt x="2099511" y="992605"/>
                </a:cubicBezTo>
                <a:cubicBezTo>
                  <a:pt x="2074447" y="1022683"/>
                  <a:pt x="2102516" y="1000626"/>
                  <a:pt x="2069432" y="1022684"/>
                </a:cubicBezTo>
                <a:cubicBezTo>
                  <a:pt x="2046601" y="1056929"/>
                  <a:pt x="2070645" y="1028866"/>
                  <a:pt x="2039353" y="1046747"/>
                </a:cubicBezTo>
                <a:cubicBezTo>
                  <a:pt x="2020276" y="1057648"/>
                  <a:pt x="2015865" y="1067514"/>
                  <a:pt x="1997242" y="1076826"/>
                </a:cubicBezTo>
                <a:cubicBezTo>
                  <a:pt x="1991570" y="1079662"/>
                  <a:pt x="1984738" y="1079762"/>
                  <a:pt x="1979195" y="1082842"/>
                </a:cubicBezTo>
                <a:cubicBezTo>
                  <a:pt x="1920595" y="1115398"/>
                  <a:pt x="1966063" y="1101164"/>
                  <a:pt x="1919037" y="1112921"/>
                </a:cubicBezTo>
                <a:cubicBezTo>
                  <a:pt x="1878825" y="1139728"/>
                  <a:pt x="1925484" y="1111545"/>
                  <a:pt x="1876927" y="1130968"/>
                </a:cubicBezTo>
                <a:cubicBezTo>
                  <a:pt x="1864437" y="1135964"/>
                  <a:pt x="1853249" y="1143841"/>
                  <a:pt x="1840832" y="1149015"/>
                </a:cubicBezTo>
                <a:cubicBezTo>
                  <a:pt x="1829125" y="1153893"/>
                  <a:pt x="1816081" y="1155375"/>
                  <a:pt x="1804737" y="1161047"/>
                </a:cubicBezTo>
                <a:cubicBezTo>
                  <a:pt x="1788695" y="1169068"/>
                  <a:pt x="1773196" y="1178281"/>
                  <a:pt x="1756611" y="1185110"/>
                </a:cubicBezTo>
                <a:cubicBezTo>
                  <a:pt x="1739020" y="1192353"/>
                  <a:pt x="1702469" y="1203157"/>
                  <a:pt x="1702469" y="1203157"/>
                </a:cubicBezTo>
                <a:cubicBezTo>
                  <a:pt x="1673208" y="1225103"/>
                  <a:pt x="1684008" y="1220261"/>
                  <a:pt x="1648327" y="1233236"/>
                </a:cubicBezTo>
                <a:cubicBezTo>
                  <a:pt x="1636408" y="1237570"/>
                  <a:pt x="1612232" y="1245268"/>
                  <a:pt x="1612232" y="1245268"/>
                </a:cubicBezTo>
                <a:cubicBezTo>
                  <a:pt x="1606216" y="1251284"/>
                  <a:pt x="1601399" y="1258806"/>
                  <a:pt x="1594184" y="1263315"/>
                </a:cubicBezTo>
                <a:cubicBezTo>
                  <a:pt x="1585027" y="1269038"/>
                  <a:pt x="1573891" y="1270780"/>
                  <a:pt x="1564105" y="1275347"/>
                </a:cubicBezTo>
                <a:cubicBezTo>
                  <a:pt x="1543789" y="1284828"/>
                  <a:pt x="1524233" y="1295880"/>
                  <a:pt x="1503948" y="1305426"/>
                </a:cubicBezTo>
                <a:cubicBezTo>
                  <a:pt x="1444816" y="1333253"/>
                  <a:pt x="1479966" y="1315425"/>
                  <a:pt x="1419727" y="1335505"/>
                </a:cubicBezTo>
                <a:cubicBezTo>
                  <a:pt x="1403473" y="1340923"/>
                  <a:pt x="1387702" y="1347697"/>
                  <a:pt x="1371600" y="1353552"/>
                </a:cubicBezTo>
                <a:cubicBezTo>
                  <a:pt x="1365641" y="1355719"/>
                  <a:pt x="1359671" y="1357899"/>
                  <a:pt x="1353553" y="1359568"/>
                </a:cubicBezTo>
                <a:cubicBezTo>
                  <a:pt x="1337600" y="1363919"/>
                  <a:pt x="1321380" y="1367249"/>
                  <a:pt x="1305427" y="1371600"/>
                </a:cubicBezTo>
                <a:cubicBezTo>
                  <a:pt x="1299309" y="1373268"/>
                  <a:pt x="1293618" y="1376481"/>
                  <a:pt x="1287379" y="1377615"/>
                </a:cubicBezTo>
                <a:cubicBezTo>
                  <a:pt x="1271473" y="1380507"/>
                  <a:pt x="1255295" y="1381626"/>
                  <a:pt x="1239253" y="1383631"/>
                </a:cubicBezTo>
                <a:cubicBezTo>
                  <a:pt x="1196026" y="1405246"/>
                  <a:pt x="1226674" y="1393490"/>
                  <a:pt x="1155032" y="1401678"/>
                </a:cubicBezTo>
                <a:cubicBezTo>
                  <a:pt x="1104867" y="1407411"/>
                  <a:pt x="1054921" y="1415155"/>
                  <a:pt x="1004637" y="1419726"/>
                </a:cubicBezTo>
                <a:cubicBezTo>
                  <a:pt x="908441" y="1428471"/>
                  <a:pt x="960563" y="1424269"/>
                  <a:pt x="848227" y="1431757"/>
                </a:cubicBezTo>
                <a:cubicBezTo>
                  <a:pt x="781066" y="1454145"/>
                  <a:pt x="834469" y="1439656"/>
                  <a:pt x="727911" y="1449805"/>
                </a:cubicBezTo>
                <a:cubicBezTo>
                  <a:pt x="713795" y="1451149"/>
                  <a:pt x="699815" y="1453665"/>
                  <a:pt x="685800" y="1455821"/>
                </a:cubicBezTo>
                <a:cubicBezTo>
                  <a:pt x="652427" y="1460955"/>
                  <a:pt x="650930" y="1461591"/>
                  <a:pt x="619627" y="1467852"/>
                </a:cubicBezTo>
                <a:cubicBezTo>
                  <a:pt x="593558" y="1465847"/>
                  <a:pt x="567437" y="1464437"/>
                  <a:pt x="541421" y="1461836"/>
                </a:cubicBezTo>
                <a:cubicBezTo>
                  <a:pt x="527312" y="1460425"/>
                  <a:pt x="512763" y="1460305"/>
                  <a:pt x="499311" y="1455821"/>
                </a:cubicBezTo>
                <a:cubicBezTo>
                  <a:pt x="488218" y="1452123"/>
                  <a:pt x="480145" y="1441970"/>
                  <a:pt x="469232" y="1437773"/>
                </a:cubicBezTo>
                <a:cubicBezTo>
                  <a:pt x="453798" y="1431837"/>
                  <a:pt x="436888" y="1430674"/>
                  <a:pt x="421105" y="1425742"/>
                </a:cubicBezTo>
                <a:cubicBezTo>
                  <a:pt x="335429" y="1398968"/>
                  <a:pt x="409970" y="1416473"/>
                  <a:pt x="312821" y="1377615"/>
                </a:cubicBezTo>
                <a:cubicBezTo>
                  <a:pt x="302795" y="1373605"/>
                  <a:pt x="292401" y="1370413"/>
                  <a:pt x="282742" y="1365584"/>
                </a:cubicBezTo>
                <a:cubicBezTo>
                  <a:pt x="247790" y="1348108"/>
                  <a:pt x="258824" y="1349638"/>
                  <a:pt x="228600" y="1329489"/>
                </a:cubicBezTo>
                <a:cubicBezTo>
                  <a:pt x="199097" y="1309821"/>
                  <a:pt x="200293" y="1312151"/>
                  <a:pt x="168442" y="1299410"/>
                </a:cubicBezTo>
                <a:cubicBezTo>
                  <a:pt x="162426" y="1293394"/>
                  <a:pt x="156854" y="1286900"/>
                  <a:pt x="150395" y="1281363"/>
                </a:cubicBezTo>
                <a:cubicBezTo>
                  <a:pt x="142782" y="1274838"/>
                  <a:pt x="133422" y="1270405"/>
                  <a:pt x="126332" y="1263315"/>
                </a:cubicBezTo>
                <a:cubicBezTo>
                  <a:pt x="121220" y="1258203"/>
                  <a:pt x="117236" y="1251875"/>
                  <a:pt x="114300" y="1245268"/>
                </a:cubicBezTo>
                <a:cubicBezTo>
                  <a:pt x="101214" y="1215825"/>
                  <a:pt x="104328" y="1212027"/>
                  <a:pt x="96253" y="1185110"/>
                </a:cubicBezTo>
                <a:cubicBezTo>
                  <a:pt x="92609" y="1172962"/>
                  <a:pt x="86708" y="1161451"/>
                  <a:pt x="84221" y="1149015"/>
                </a:cubicBezTo>
                <a:cubicBezTo>
                  <a:pt x="82216" y="1138989"/>
                  <a:pt x="80895" y="1128801"/>
                  <a:pt x="78205" y="1118936"/>
                </a:cubicBezTo>
                <a:cubicBezTo>
                  <a:pt x="74868" y="1106701"/>
                  <a:pt x="66174" y="1082842"/>
                  <a:pt x="66174" y="1082842"/>
                </a:cubicBezTo>
                <a:cubicBezTo>
                  <a:pt x="64169" y="1070810"/>
                  <a:pt x="63116" y="1058580"/>
                  <a:pt x="60158" y="1046747"/>
                </a:cubicBezTo>
                <a:cubicBezTo>
                  <a:pt x="57082" y="1034443"/>
                  <a:pt x="48127" y="1010652"/>
                  <a:pt x="48127" y="1010652"/>
                </a:cubicBezTo>
                <a:cubicBezTo>
                  <a:pt x="46122" y="992605"/>
                  <a:pt x="44872" y="974457"/>
                  <a:pt x="42111" y="956510"/>
                </a:cubicBezTo>
                <a:cubicBezTo>
                  <a:pt x="40854" y="948338"/>
                  <a:pt x="37717" y="940554"/>
                  <a:pt x="36095" y="932447"/>
                </a:cubicBezTo>
                <a:cubicBezTo>
                  <a:pt x="33703" y="920486"/>
                  <a:pt x="32084" y="908384"/>
                  <a:pt x="30079" y="896352"/>
                </a:cubicBezTo>
                <a:cubicBezTo>
                  <a:pt x="28074" y="858252"/>
                  <a:pt x="27368" y="820061"/>
                  <a:pt x="24063" y="782052"/>
                </a:cubicBezTo>
                <a:cubicBezTo>
                  <a:pt x="23174" y="771827"/>
                  <a:pt x="15552" y="750501"/>
                  <a:pt x="12032" y="739942"/>
                </a:cubicBezTo>
                <a:cubicBezTo>
                  <a:pt x="18197" y="622810"/>
                  <a:pt x="2005" y="664744"/>
                  <a:pt x="0" y="649705"/>
                </a:cubicBezTo>
                <a:close/>
              </a:path>
            </a:pathLst>
          </a:custGeom>
          <a:gradFill>
            <a:gsLst>
              <a:gs pos="0">
                <a:srgbClr val="CCECFF"/>
              </a:gs>
              <a:gs pos="51000">
                <a:srgbClr val="CCECFF"/>
              </a:gs>
              <a:gs pos="83000">
                <a:srgbClr val="CCCCFF"/>
              </a:gs>
              <a:gs pos="100000">
                <a:srgbClr val="CCCCFF"/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smtClean="0">
                <a:solidFill>
                  <a:schemeClr val="tx1"/>
                </a:solidFill>
              </a:rPr>
              <a:t>공기저항 </a:t>
            </a:r>
            <a:r>
              <a:rPr lang="ko-KR" altLang="en-US" sz="1200" dirty="0">
                <a:solidFill>
                  <a:schemeClr val="tx1"/>
                </a:solidFill>
              </a:rPr>
              <a:t>낮춘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dirty="0" smtClean="0">
                <a:solidFill>
                  <a:schemeClr val="tx1"/>
                </a:solidFill>
              </a:rPr>
              <a:t>Air Dynamics</a:t>
            </a:r>
            <a:r>
              <a:rPr lang="ko-KR" altLang="en-US" sz="1200" dirty="0" smtClean="0">
                <a:solidFill>
                  <a:schemeClr val="tx1"/>
                </a:solidFill>
              </a:rPr>
              <a:t>설계</a:t>
            </a:r>
            <a:endParaRPr lang="ko-KR" altLang="en-US" sz="12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2" name="자유형 41"/>
          <p:cNvSpPr/>
          <p:nvPr/>
        </p:nvSpPr>
        <p:spPr>
          <a:xfrm>
            <a:off x="2362494" y="4345291"/>
            <a:ext cx="1949592" cy="1075605"/>
          </a:xfrm>
          <a:custGeom>
            <a:avLst/>
            <a:gdLst>
              <a:gd name="connsiteX0" fmla="*/ 54918 w 1781450"/>
              <a:gd name="connsiteY0" fmla="*/ 932447 h 1431758"/>
              <a:gd name="connsiteX1" fmla="*/ 54918 w 1781450"/>
              <a:gd name="connsiteY1" fmla="*/ 932447 h 1431758"/>
              <a:gd name="connsiteX2" fmla="*/ 157187 w 1781450"/>
              <a:gd name="connsiteY2" fmla="*/ 667753 h 1431758"/>
              <a:gd name="connsiteX3" fmla="*/ 169218 w 1781450"/>
              <a:gd name="connsiteY3" fmla="*/ 649705 h 1431758"/>
              <a:gd name="connsiteX4" fmla="*/ 175234 w 1781450"/>
              <a:gd name="connsiteY4" fmla="*/ 631658 h 1431758"/>
              <a:gd name="connsiteX5" fmla="*/ 193281 w 1781450"/>
              <a:gd name="connsiteY5" fmla="*/ 613610 h 1431758"/>
              <a:gd name="connsiteX6" fmla="*/ 229376 w 1781450"/>
              <a:gd name="connsiteY6" fmla="*/ 565484 h 1431758"/>
              <a:gd name="connsiteX7" fmla="*/ 259455 w 1781450"/>
              <a:gd name="connsiteY7" fmla="*/ 529389 h 1431758"/>
              <a:gd name="connsiteX8" fmla="*/ 295550 w 1781450"/>
              <a:gd name="connsiteY8" fmla="*/ 505326 h 1431758"/>
              <a:gd name="connsiteX9" fmla="*/ 313597 w 1781450"/>
              <a:gd name="connsiteY9" fmla="*/ 493295 h 1431758"/>
              <a:gd name="connsiteX10" fmla="*/ 343676 w 1781450"/>
              <a:gd name="connsiteY10" fmla="*/ 469231 h 1431758"/>
              <a:gd name="connsiteX11" fmla="*/ 367739 w 1781450"/>
              <a:gd name="connsiteY11" fmla="*/ 463216 h 1431758"/>
              <a:gd name="connsiteX12" fmla="*/ 385787 w 1781450"/>
              <a:gd name="connsiteY12" fmla="*/ 445168 h 1431758"/>
              <a:gd name="connsiteX13" fmla="*/ 409850 w 1781450"/>
              <a:gd name="connsiteY13" fmla="*/ 439153 h 1431758"/>
              <a:gd name="connsiteX14" fmla="*/ 427897 w 1781450"/>
              <a:gd name="connsiteY14" fmla="*/ 433137 h 1431758"/>
              <a:gd name="connsiteX15" fmla="*/ 445944 w 1781450"/>
              <a:gd name="connsiteY15" fmla="*/ 421105 h 1431758"/>
              <a:gd name="connsiteX16" fmla="*/ 463992 w 1781450"/>
              <a:gd name="connsiteY16" fmla="*/ 415089 h 1431758"/>
              <a:gd name="connsiteX17" fmla="*/ 488055 w 1781450"/>
              <a:gd name="connsiteY17" fmla="*/ 403058 h 1431758"/>
              <a:gd name="connsiteX18" fmla="*/ 536181 w 1781450"/>
              <a:gd name="connsiteY18" fmla="*/ 391026 h 1431758"/>
              <a:gd name="connsiteX19" fmla="*/ 572276 w 1781450"/>
              <a:gd name="connsiteY19" fmla="*/ 378995 h 1431758"/>
              <a:gd name="connsiteX20" fmla="*/ 590323 w 1781450"/>
              <a:gd name="connsiteY20" fmla="*/ 372979 h 1431758"/>
              <a:gd name="connsiteX21" fmla="*/ 614387 w 1781450"/>
              <a:gd name="connsiteY21" fmla="*/ 366963 h 1431758"/>
              <a:gd name="connsiteX22" fmla="*/ 632434 w 1781450"/>
              <a:gd name="connsiteY22" fmla="*/ 354931 h 1431758"/>
              <a:gd name="connsiteX23" fmla="*/ 650481 w 1781450"/>
              <a:gd name="connsiteY23" fmla="*/ 348916 h 1431758"/>
              <a:gd name="connsiteX24" fmla="*/ 680560 w 1781450"/>
              <a:gd name="connsiteY24" fmla="*/ 324853 h 1431758"/>
              <a:gd name="connsiteX25" fmla="*/ 698608 w 1781450"/>
              <a:gd name="connsiteY25" fmla="*/ 312821 h 1431758"/>
              <a:gd name="connsiteX26" fmla="*/ 722671 w 1781450"/>
              <a:gd name="connsiteY26" fmla="*/ 294774 h 1431758"/>
              <a:gd name="connsiteX27" fmla="*/ 752750 w 1781450"/>
              <a:gd name="connsiteY27" fmla="*/ 252663 h 1431758"/>
              <a:gd name="connsiteX28" fmla="*/ 770797 w 1781450"/>
              <a:gd name="connsiteY28" fmla="*/ 228600 h 1431758"/>
              <a:gd name="connsiteX29" fmla="*/ 806892 w 1781450"/>
              <a:gd name="connsiteY29" fmla="*/ 192505 h 1431758"/>
              <a:gd name="connsiteX30" fmla="*/ 824939 w 1781450"/>
              <a:gd name="connsiteY30" fmla="*/ 168442 h 1431758"/>
              <a:gd name="connsiteX31" fmla="*/ 836971 w 1781450"/>
              <a:gd name="connsiteY31" fmla="*/ 150395 h 1431758"/>
              <a:gd name="connsiteX32" fmla="*/ 891113 w 1781450"/>
              <a:gd name="connsiteY32" fmla="*/ 102268 h 1431758"/>
              <a:gd name="connsiteX33" fmla="*/ 909160 w 1781450"/>
              <a:gd name="connsiteY33" fmla="*/ 96253 h 1431758"/>
              <a:gd name="connsiteX34" fmla="*/ 927208 w 1781450"/>
              <a:gd name="connsiteY34" fmla="*/ 84221 h 1431758"/>
              <a:gd name="connsiteX35" fmla="*/ 951271 w 1781450"/>
              <a:gd name="connsiteY35" fmla="*/ 78205 h 1431758"/>
              <a:gd name="connsiteX36" fmla="*/ 969318 w 1781450"/>
              <a:gd name="connsiteY36" fmla="*/ 72189 h 1431758"/>
              <a:gd name="connsiteX37" fmla="*/ 993381 w 1781450"/>
              <a:gd name="connsiteY37" fmla="*/ 60158 h 1431758"/>
              <a:gd name="connsiteX38" fmla="*/ 1035492 w 1781450"/>
              <a:gd name="connsiteY38" fmla="*/ 48126 h 1431758"/>
              <a:gd name="connsiteX39" fmla="*/ 1053539 w 1781450"/>
              <a:gd name="connsiteY39" fmla="*/ 42110 h 1431758"/>
              <a:gd name="connsiteX40" fmla="*/ 1107681 w 1781450"/>
              <a:gd name="connsiteY40" fmla="*/ 30079 h 1431758"/>
              <a:gd name="connsiteX41" fmla="*/ 1185887 w 1781450"/>
              <a:gd name="connsiteY41" fmla="*/ 6016 h 1431758"/>
              <a:gd name="connsiteX42" fmla="*/ 1246044 w 1781450"/>
              <a:gd name="connsiteY42" fmla="*/ 0 h 1431758"/>
              <a:gd name="connsiteX43" fmla="*/ 1384408 w 1781450"/>
              <a:gd name="connsiteY43" fmla="*/ 6016 h 1431758"/>
              <a:gd name="connsiteX44" fmla="*/ 1426518 w 1781450"/>
              <a:gd name="connsiteY44" fmla="*/ 12031 h 1431758"/>
              <a:gd name="connsiteX45" fmla="*/ 1516755 w 1781450"/>
              <a:gd name="connsiteY45" fmla="*/ 36095 h 1431758"/>
              <a:gd name="connsiteX46" fmla="*/ 1582929 w 1781450"/>
              <a:gd name="connsiteY46" fmla="*/ 72189 h 1431758"/>
              <a:gd name="connsiteX47" fmla="*/ 1625039 w 1781450"/>
              <a:gd name="connsiteY47" fmla="*/ 102268 h 1431758"/>
              <a:gd name="connsiteX48" fmla="*/ 1667150 w 1781450"/>
              <a:gd name="connsiteY48" fmla="*/ 168442 h 1431758"/>
              <a:gd name="connsiteX49" fmla="*/ 1703244 w 1781450"/>
              <a:gd name="connsiteY49" fmla="*/ 216568 h 1431758"/>
              <a:gd name="connsiteX50" fmla="*/ 1721292 w 1781450"/>
              <a:gd name="connsiteY50" fmla="*/ 252663 h 1431758"/>
              <a:gd name="connsiteX51" fmla="*/ 1757387 w 1781450"/>
              <a:gd name="connsiteY51" fmla="*/ 348916 h 1431758"/>
              <a:gd name="connsiteX52" fmla="*/ 1763402 w 1781450"/>
              <a:gd name="connsiteY52" fmla="*/ 403058 h 1431758"/>
              <a:gd name="connsiteX53" fmla="*/ 1781450 w 1781450"/>
              <a:gd name="connsiteY53" fmla="*/ 451184 h 1431758"/>
              <a:gd name="connsiteX54" fmla="*/ 1763402 w 1781450"/>
              <a:gd name="connsiteY54" fmla="*/ 727910 h 1431758"/>
              <a:gd name="connsiteX55" fmla="*/ 1757387 w 1781450"/>
              <a:gd name="connsiteY55" fmla="*/ 745958 h 1431758"/>
              <a:gd name="connsiteX56" fmla="*/ 1751371 w 1781450"/>
              <a:gd name="connsiteY56" fmla="*/ 770021 h 1431758"/>
              <a:gd name="connsiteX57" fmla="*/ 1739339 w 1781450"/>
              <a:gd name="connsiteY57" fmla="*/ 788068 h 1431758"/>
              <a:gd name="connsiteX58" fmla="*/ 1721292 w 1781450"/>
              <a:gd name="connsiteY58" fmla="*/ 830179 h 1431758"/>
              <a:gd name="connsiteX59" fmla="*/ 1703244 w 1781450"/>
              <a:gd name="connsiteY59" fmla="*/ 854242 h 1431758"/>
              <a:gd name="connsiteX60" fmla="*/ 1691213 w 1781450"/>
              <a:gd name="connsiteY60" fmla="*/ 872289 h 1431758"/>
              <a:gd name="connsiteX61" fmla="*/ 1649102 w 1781450"/>
              <a:gd name="connsiteY61" fmla="*/ 914400 h 1431758"/>
              <a:gd name="connsiteX62" fmla="*/ 1631055 w 1781450"/>
              <a:gd name="connsiteY62" fmla="*/ 932447 h 1431758"/>
              <a:gd name="connsiteX63" fmla="*/ 1613008 w 1781450"/>
              <a:gd name="connsiteY63" fmla="*/ 956510 h 1431758"/>
              <a:gd name="connsiteX64" fmla="*/ 1594960 w 1781450"/>
              <a:gd name="connsiteY64" fmla="*/ 968542 h 1431758"/>
              <a:gd name="connsiteX65" fmla="*/ 1564881 w 1781450"/>
              <a:gd name="connsiteY65" fmla="*/ 998621 h 1431758"/>
              <a:gd name="connsiteX66" fmla="*/ 1528787 w 1781450"/>
              <a:gd name="connsiteY66" fmla="*/ 1034716 h 1431758"/>
              <a:gd name="connsiteX67" fmla="*/ 1510739 w 1781450"/>
              <a:gd name="connsiteY67" fmla="*/ 1046747 h 1431758"/>
              <a:gd name="connsiteX68" fmla="*/ 1492692 w 1781450"/>
              <a:gd name="connsiteY68" fmla="*/ 1064795 h 1431758"/>
              <a:gd name="connsiteX69" fmla="*/ 1456597 w 1781450"/>
              <a:gd name="connsiteY69" fmla="*/ 1088858 h 1431758"/>
              <a:gd name="connsiteX70" fmla="*/ 1438550 w 1781450"/>
              <a:gd name="connsiteY70" fmla="*/ 1106905 h 1431758"/>
              <a:gd name="connsiteX71" fmla="*/ 1420502 w 1781450"/>
              <a:gd name="connsiteY71" fmla="*/ 1118937 h 1431758"/>
              <a:gd name="connsiteX72" fmla="*/ 1390423 w 1781450"/>
              <a:gd name="connsiteY72" fmla="*/ 1143000 h 1431758"/>
              <a:gd name="connsiteX73" fmla="*/ 1342297 w 1781450"/>
              <a:gd name="connsiteY73" fmla="*/ 1185110 h 1431758"/>
              <a:gd name="connsiteX74" fmla="*/ 1288155 w 1781450"/>
              <a:gd name="connsiteY74" fmla="*/ 1209174 h 1431758"/>
              <a:gd name="connsiteX75" fmla="*/ 1270108 w 1781450"/>
              <a:gd name="connsiteY75" fmla="*/ 1227221 h 1431758"/>
              <a:gd name="connsiteX76" fmla="*/ 1191902 w 1781450"/>
              <a:gd name="connsiteY76" fmla="*/ 1257300 h 1431758"/>
              <a:gd name="connsiteX77" fmla="*/ 1155808 w 1781450"/>
              <a:gd name="connsiteY77" fmla="*/ 1275347 h 1431758"/>
              <a:gd name="connsiteX78" fmla="*/ 1041508 w 1781450"/>
              <a:gd name="connsiteY78" fmla="*/ 1323474 h 1431758"/>
              <a:gd name="connsiteX79" fmla="*/ 999397 w 1781450"/>
              <a:gd name="connsiteY79" fmla="*/ 1341521 h 1431758"/>
              <a:gd name="connsiteX80" fmla="*/ 951271 w 1781450"/>
              <a:gd name="connsiteY80" fmla="*/ 1359568 h 1431758"/>
              <a:gd name="connsiteX81" fmla="*/ 921192 w 1781450"/>
              <a:gd name="connsiteY81" fmla="*/ 1365584 h 1431758"/>
              <a:gd name="connsiteX82" fmla="*/ 867050 w 1781450"/>
              <a:gd name="connsiteY82" fmla="*/ 1377616 h 1431758"/>
              <a:gd name="connsiteX83" fmla="*/ 800876 w 1781450"/>
              <a:gd name="connsiteY83" fmla="*/ 1401679 h 1431758"/>
              <a:gd name="connsiteX84" fmla="*/ 734702 w 1781450"/>
              <a:gd name="connsiteY84" fmla="*/ 1407695 h 1431758"/>
              <a:gd name="connsiteX85" fmla="*/ 686576 w 1781450"/>
              <a:gd name="connsiteY85" fmla="*/ 1419726 h 1431758"/>
              <a:gd name="connsiteX86" fmla="*/ 602355 w 1781450"/>
              <a:gd name="connsiteY86" fmla="*/ 1425742 h 1431758"/>
              <a:gd name="connsiteX87" fmla="*/ 542197 w 1781450"/>
              <a:gd name="connsiteY87" fmla="*/ 1431758 h 1431758"/>
              <a:gd name="connsiteX88" fmla="*/ 265471 w 1781450"/>
              <a:gd name="connsiteY88" fmla="*/ 1425742 h 1431758"/>
              <a:gd name="connsiteX89" fmla="*/ 229376 w 1781450"/>
              <a:gd name="connsiteY89" fmla="*/ 1413710 h 1431758"/>
              <a:gd name="connsiteX90" fmla="*/ 139139 w 1781450"/>
              <a:gd name="connsiteY90" fmla="*/ 1347537 h 1431758"/>
              <a:gd name="connsiteX91" fmla="*/ 127108 w 1781450"/>
              <a:gd name="connsiteY91" fmla="*/ 1329489 h 1431758"/>
              <a:gd name="connsiteX92" fmla="*/ 103044 w 1781450"/>
              <a:gd name="connsiteY92" fmla="*/ 1311442 h 1431758"/>
              <a:gd name="connsiteX93" fmla="*/ 60934 w 1781450"/>
              <a:gd name="connsiteY93" fmla="*/ 1269331 h 1431758"/>
              <a:gd name="connsiteX94" fmla="*/ 36871 w 1781450"/>
              <a:gd name="connsiteY94" fmla="*/ 1227221 h 1431758"/>
              <a:gd name="connsiteX95" fmla="*/ 18823 w 1781450"/>
              <a:gd name="connsiteY95" fmla="*/ 1191126 h 1431758"/>
              <a:gd name="connsiteX96" fmla="*/ 6792 w 1781450"/>
              <a:gd name="connsiteY96" fmla="*/ 1149016 h 1431758"/>
              <a:gd name="connsiteX97" fmla="*/ 776 w 1781450"/>
              <a:gd name="connsiteY97" fmla="*/ 1106905 h 1431758"/>
              <a:gd name="connsiteX98" fmla="*/ 6792 w 1781450"/>
              <a:gd name="connsiteY98" fmla="*/ 938463 h 1431758"/>
              <a:gd name="connsiteX99" fmla="*/ 66950 w 1781450"/>
              <a:gd name="connsiteY99" fmla="*/ 908384 h 1431758"/>
              <a:gd name="connsiteX100" fmla="*/ 54918 w 1781450"/>
              <a:gd name="connsiteY100" fmla="*/ 932447 h 143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81450" h="1431758">
                <a:moveTo>
                  <a:pt x="54918" y="932447"/>
                </a:moveTo>
                <a:lnTo>
                  <a:pt x="54918" y="932447"/>
                </a:lnTo>
                <a:cubicBezTo>
                  <a:pt x="89008" y="844216"/>
                  <a:pt x="121736" y="755446"/>
                  <a:pt x="157187" y="667753"/>
                </a:cubicBezTo>
                <a:cubicBezTo>
                  <a:pt x="159897" y="661050"/>
                  <a:pt x="165985" y="656172"/>
                  <a:pt x="169218" y="649705"/>
                </a:cubicBezTo>
                <a:cubicBezTo>
                  <a:pt x="172054" y="644033"/>
                  <a:pt x="171717" y="636934"/>
                  <a:pt x="175234" y="631658"/>
                </a:cubicBezTo>
                <a:cubicBezTo>
                  <a:pt x="179953" y="624579"/>
                  <a:pt x="187894" y="620195"/>
                  <a:pt x="193281" y="613610"/>
                </a:cubicBezTo>
                <a:cubicBezTo>
                  <a:pt x="205979" y="598090"/>
                  <a:pt x="218252" y="582168"/>
                  <a:pt x="229376" y="565484"/>
                </a:cubicBezTo>
                <a:cubicBezTo>
                  <a:pt x="240070" y="549445"/>
                  <a:pt x="243424" y="541858"/>
                  <a:pt x="259455" y="529389"/>
                </a:cubicBezTo>
                <a:cubicBezTo>
                  <a:pt x="270869" y="520511"/>
                  <a:pt x="283518" y="513347"/>
                  <a:pt x="295550" y="505326"/>
                </a:cubicBezTo>
                <a:cubicBezTo>
                  <a:pt x="301566" y="501316"/>
                  <a:pt x="307951" y="497812"/>
                  <a:pt x="313597" y="493295"/>
                </a:cubicBezTo>
                <a:cubicBezTo>
                  <a:pt x="323623" y="485274"/>
                  <a:pt x="332452" y="475467"/>
                  <a:pt x="343676" y="469231"/>
                </a:cubicBezTo>
                <a:cubicBezTo>
                  <a:pt x="350903" y="465216"/>
                  <a:pt x="359718" y="465221"/>
                  <a:pt x="367739" y="463216"/>
                </a:cubicBezTo>
                <a:cubicBezTo>
                  <a:pt x="373755" y="457200"/>
                  <a:pt x="378400" y="449389"/>
                  <a:pt x="385787" y="445168"/>
                </a:cubicBezTo>
                <a:cubicBezTo>
                  <a:pt x="392965" y="441066"/>
                  <a:pt x="401900" y="441424"/>
                  <a:pt x="409850" y="439153"/>
                </a:cubicBezTo>
                <a:cubicBezTo>
                  <a:pt x="415947" y="437411"/>
                  <a:pt x="422225" y="435973"/>
                  <a:pt x="427897" y="433137"/>
                </a:cubicBezTo>
                <a:cubicBezTo>
                  <a:pt x="434364" y="429903"/>
                  <a:pt x="439477" y="424338"/>
                  <a:pt x="445944" y="421105"/>
                </a:cubicBezTo>
                <a:cubicBezTo>
                  <a:pt x="451616" y="418269"/>
                  <a:pt x="458163" y="417587"/>
                  <a:pt x="463992" y="415089"/>
                </a:cubicBezTo>
                <a:cubicBezTo>
                  <a:pt x="472235" y="411557"/>
                  <a:pt x="479812" y="406591"/>
                  <a:pt x="488055" y="403058"/>
                </a:cubicBezTo>
                <a:cubicBezTo>
                  <a:pt x="509352" y="393931"/>
                  <a:pt x="510284" y="398089"/>
                  <a:pt x="536181" y="391026"/>
                </a:cubicBezTo>
                <a:cubicBezTo>
                  <a:pt x="548417" y="387689"/>
                  <a:pt x="560244" y="383005"/>
                  <a:pt x="572276" y="378995"/>
                </a:cubicBezTo>
                <a:cubicBezTo>
                  <a:pt x="578292" y="376990"/>
                  <a:pt x="584171" y="374517"/>
                  <a:pt x="590323" y="372979"/>
                </a:cubicBezTo>
                <a:lnTo>
                  <a:pt x="614387" y="366963"/>
                </a:lnTo>
                <a:cubicBezTo>
                  <a:pt x="620403" y="362952"/>
                  <a:pt x="625967" y="358164"/>
                  <a:pt x="632434" y="354931"/>
                </a:cubicBezTo>
                <a:cubicBezTo>
                  <a:pt x="638106" y="352095"/>
                  <a:pt x="645104" y="352277"/>
                  <a:pt x="650481" y="348916"/>
                </a:cubicBezTo>
                <a:cubicBezTo>
                  <a:pt x="661369" y="342111"/>
                  <a:pt x="670288" y="332557"/>
                  <a:pt x="680560" y="324853"/>
                </a:cubicBezTo>
                <a:cubicBezTo>
                  <a:pt x="686344" y="320515"/>
                  <a:pt x="692724" y="317024"/>
                  <a:pt x="698608" y="312821"/>
                </a:cubicBezTo>
                <a:cubicBezTo>
                  <a:pt x="706767" y="306993"/>
                  <a:pt x="714650" y="300790"/>
                  <a:pt x="722671" y="294774"/>
                </a:cubicBezTo>
                <a:cubicBezTo>
                  <a:pt x="743648" y="252816"/>
                  <a:pt x="723483" y="286807"/>
                  <a:pt x="752750" y="252663"/>
                </a:cubicBezTo>
                <a:cubicBezTo>
                  <a:pt x="759275" y="245051"/>
                  <a:pt x="764090" y="236052"/>
                  <a:pt x="770797" y="228600"/>
                </a:cubicBezTo>
                <a:cubicBezTo>
                  <a:pt x="782180" y="215953"/>
                  <a:pt x="796683" y="206117"/>
                  <a:pt x="806892" y="192505"/>
                </a:cubicBezTo>
                <a:cubicBezTo>
                  <a:pt x="812908" y="184484"/>
                  <a:pt x="819111" y="176601"/>
                  <a:pt x="824939" y="168442"/>
                </a:cubicBezTo>
                <a:cubicBezTo>
                  <a:pt x="829141" y="162559"/>
                  <a:pt x="832210" y="155836"/>
                  <a:pt x="836971" y="150395"/>
                </a:cubicBezTo>
                <a:cubicBezTo>
                  <a:pt x="849198" y="136422"/>
                  <a:pt x="873343" y="112422"/>
                  <a:pt x="891113" y="102268"/>
                </a:cubicBezTo>
                <a:cubicBezTo>
                  <a:pt x="896619" y="99122"/>
                  <a:pt x="903144" y="98258"/>
                  <a:pt x="909160" y="96253"/>
                </a:cubicBezTo>
                <a:cubicBezTo>
                  <a:pt x="915176" y="92242"/>
                  <a:pt x="920562" y="87069"/>
                  <a:pt x="927208" y="84221"/>
                </a:cubicBezTo>
                <a:cubicBezTo>
                  <a:pt x="934807" y="80964"/>
                  <a:pt x="943321" y="80476"/>
                  <a:pt x="951271" y="78205"/>
                </a:cubicBezTo>
                <a:cubicBezTo>
                  <a:pt x="957368" y="76463"/>
                  <a:pt x="963490" y="74687"/>
                  <a:pt x="969318" y="72189"/>
                </a:cubicBezTo>
                <a:cubicBezTo>
                  <a:pt x="977561" y="68656"/>
                  <a:pt x="984953" y="63223"/>
                  <a:pt x="993381" y="60158"/>
                </a:cubicBezTo>
                <a:cubicBezTo>
                  <a:pt x="1007101" y="55169"/>
                  <a:pt x="1021509" y="52321"/>
                  <a:pt x="1035492" y="48126"/>
                </a:cubicBezTo>
                <a:cubicBezTo>
                  <a:pt x="1041566" y="46304"/>
                  <a:pt x="1047387" y="43648"/>
                  <a:pt x="1053539" y="42110"/>
                </a:cubicBezTo>
                <a:cubicBezTo>
                  <a:pt x="1071475" y="37626"/>
                  <a:pt x="1089905" y="35158"/>
                  <a:pt x="1107681" y="30079"/>
                </a:cubicBezTo>
                <a:cubicBezTo>
                  <a:pt x="1169948" y="12288"/>
                  <a:pt x="1101504" y="20080"/>
                  <a:pt x="1185887" y="6016"/>
                </a:cubicBezTo>
                <a:cubicBezTo>
                  <a:pt x="1205765" y="2703"/>
                  <a:pt x="1225992" y="2005"/>
                  <a:pt x="1246044" y="0"/>
                </a:cubicBezTo>
                <a:cubicBezTo>
                  <a:pt x="1292165" y="2005"/>
                  <a:pt x="1338345" y="2945"/>
                  <a:pt x="1384408" y="6016"/>
                </a:cubicBezTo>
                <a:cubicBezTo>
                  <a:pt x="1398556" y="6959"/>
                  <a:pt x="1412818" y="8378"/>
                  <a:pt x="1426518" y="12031"/>
                </a:cubicBezTo>
                <a:cubicBezTo>
                  <a:pt x="1541656" y="42735"/>
                  <a:pt x="1413211" y="21303"/>
                  <a:pt x="1516755" y="36095"/>
                </a:cubicBezTo>
                <a:cubicBezTo>
                  <a:pt x="1596798" y="89456"/>
                  <a:pt x="1513314" y="37382"/>
                  <a:pt x="1582929" y="72189"/>
                </a:cubicBezTo>
                <a:cubicBezTo>
                  <a:pt x="1591721" y="76585"/>
                  <a:pt x="1619595" y="98185"/>
                  <a:pt x="1625039" y="102268"/>
                </a:cubicBezTo>
                <a:cubicBezTo>
                  <a:pt x="1639076" y="124326"/>
                  <a:pt x="1651463" y="147525"/>
                  <a:pt x="1667150" y="168442"/>
                </a:cubicBezTo>
                <a:cubicBezTo>
                  <a:pt x="1679181" y="184484"/>
                  <a:pt x="1692401" y="199700"/>
                  <a:pt x="1703244" y="216568"/>
                </a:cubicBezTo>
                <a:cubicBezTo>
                  <a:pt x="1710518" y="227883"/>
                  <a:pt x="1715655" y="240449"/>
                  <a:pt x="1721292" y="252663"/>
                </a:cubicBezTo>
                <a:cubicBezTo>
                  <a:pt x="1741722" y="296927"/>
                  <a:pt x="1740876" y="299385"/>
                  <a:pt x="1757387" y="348916"/>
                </a:cubicBezTo>
                <a:cubicBezTo>
                  <a:pt x="1759392" y="366963"/>
                  <a:pt x="1759243" y="385382"/>
                  <a:pt x="1763402" y="403058"/>
                </a:cubicBezTo>
                <a:cubicBezTo>
                  <a:pt x="1767326" y="419736"/>
                  <a:pt x="1781450" y="434051"/>
                  <a:pt x="1781450" y="451184"/>
                </a:cubicBezTo>
                <a:cubicBezTo>
                  <a:pt x="1781450" y="543622"/>
                  <a:pt x="1770923" y="635778"/>
                  <a:pt x="1763402" y="727910"/>
                </a:cubicBezTo>
                <a:cubicBezTo>
                  <a:pt x="1762886" y="734230"/>
                  <a:pt x="1759129" y="739861"/>
                  <a:pt x="1757387" y="745958"/>
                </a:cubicBezTo>
                <a:cubicBezTo>
                  <a:pt x="1755116" y="753908"/>
                  <a:pt x="1754628" y="762422"/>
                  <a:pt x="1751371" y="770021"/>
                </a:cubicBezTo>
                <a:cubicBezTo>
                  <a:pt x="1748523" y="776666"/>
                  <a:pt x="1743350" y="782052"/>
                  <a:pt x="1739339" y="788068"/>
                </a:cubicBezTo>
                <a:cubicBezTo>
                  <a:pt x="1733492" y="805610"/>
                  <a:pt x="1731910" y="813190"/>
                  <a:pt x="1721292" y="830179"/>
                </a:cubicBezTo>
                <a:cubicBezTo>
                  <a:pt x="1715978" y="838681"/>
                  <a:pt x="1709072" y="846083"/>
                  <a:pt x="1703244" y="854242"/>
                </a:cubicBezTo>
                <a:cubicBezTo>
                  <a:pt x="1699042" y="860125"/>
                  <a:pt x="1696050" y="866915"/>
                  <a:pt x="1691213" y="872289"/>
                </a:cubicBezTo>
                <a:cubicBezTo>
                  <a:pt x="1677933" y="887044"/>
                  <a:pt x="1663139" y="900363"/>
                  <a:pt x="1649102" y="914400"/>
                </a:cubicBezTo>
                <a:cubicBezTo>
                  <a:pt x="1643086" y="920416"/>
                  <a:pt x="1636159" y="925641"/>
                  <a:pt x="1631055" y="932447"/>
                </a:cubicBezTo>
                <a:cubicBezTo>
                  <a:pt x="1625039" y="940468"/>
                  <a:pt x="1620098" y="949420"/>
                  <a:pt x="1613008" y="956510"/>
                </a:cubicBezTo>
                <a:cubicBezTo>
                  <a:pt x="1607895" y="961623"/>
                  <a:pt x="1600976" y="964531"/>
                  <a:pt x="1594960" y="968542"/>
                </a:cubicBezTo>
                <a:cubicBezTo>
                  <a:pt x="1570168" y="1005730"/>
                  <a:pt x="1597695" y="969452"/>
                  <a:pt x="1564881" y="998621"/>
                </a:cubicBezTo>
                <a:cubicBezTo>
                  <a:pt x="1552164" y="1009925"/>
                  <a:pt x="1542945" y="1025278"/>
                  <a:pt x="1528787" y="1034716"/>
                </a:cubicBezTo>
                <a:cubicBezTo>
                  <a:pt x="1522771" y="1038726"/>
                  <a:pt x="1516293" y="1042118"/>
                  <a:pt x="1510739" y="1046747"/>
                </a:cubicBezTo>
                <a:cubicBezTo>
                  <a:pt x="1504203" y="1052193"/>
                  <a:pt x="1499408" y="1059572"/>
                  <a:pt x="1492692" y="1064795"/>
                </a:cubicBezTo>
                <a:cubicBezTo>
                  <a:pt x="1481278" y="1073673"/>
                  <a:pt x="1468011" y="1079980"/>
                  <a:pt x="1456597" y="1088858"/>
                </a:cubicBezTo>
                <a:cubicBezTo>
                  <a:pt x="1449882" y="1094081"/>
                  <a:pt x="1445086" y="1101459"/>
                  <a:pt x="1438550" y="1106905"/>
                </a:cubicBezTo>
                <a:cubicBezTo>
                  <a:pt x="1432995" y="1111534"/>
                  <a:pt x="1426286" y="1114599"/>
                  <a:pt x="1420502" y="1118937"/>
                </a:cubicBezTo>
                <a:cubicBezTo>
                  <a:pt x="1410230" y="1126641"/>
                  <a:pt x="1400086" y="1134545"/>
                  <a:pt x="1390423" y="1143000"/>
                </a:cubicBezTo>
                <a:cubicBezTo>
                  <a:pt x="1365771" y="1164571"/>
                  <a:pt x="1375286" y="1164117"/>
                  <a:pt x="1342297" y="1185110"/>
                </a:cubicBezTo>
                <a:cubicBezTo>
                  <a:pt x="1319325" y="1199729"/>
                  <a:pt x="1310104" y="1201857"/>
                  <a:pt x="1288155" y="1209174"/>
                </a:cubicBezTo>
                <a:cubicBezTo>
                  <a:pt x="1282139" y="1215190"/>
                  <a:pt x="1277187" y="1222502"/>
                  <a:pt x="1270108" y="1227221"/>
                </a:cubicBezTo>
                <a:cubicBezTo>
                  <a:pt x="1232217" y="1252481"/>
                  <a:pt x="1234726" y="1240829"/>
                  <a:pt x="1191902" y="1257300"/>
                </a:cubicBezTo>
                <a:cubicBezTo>
                  <a:pt x="1179347" y="1262129"/>
                  <a:pt x="1168075" y="1269827"/>
                  <a:pt x="1155808" y="1275347"/>
                </a:cubicBezTo>
                <a:cubicBezTo>
                  <a:pt x="1039618" y="1327633"/>
                  <a:pt x="1107739" y="1295878"/>
                  <a:pt x="1041508" y="1323474"/>
                </a:cubicBezTo>
                <a:cubicBezTo>
                  <a:pt x="1027411" y="1329348"/>
                  <a:pt x="1013494" y="1335647"/>
                  <a:pt x="999397" y="1341521"/>
                </a:cubicBezTo>
                <a:cubicBezTo>
                  <a:pt x="991105" y="1344976"/>
                  <a:pt x="963312" y="1356558"/>
                  <a:pt x="951271" y="1359568"/>
                </a:cubicBezTo>
                <a:cubicBezTo>
                  <a:pt x="941351" y="1362048"/>
                  <a:pt x="931112" y="1363104"/>
                  <a:pt x="921192" y="1365584"/>
                </a:cubicBezTo>
                <a:cubicBezTo>
                  <a:pt x="861954" y="1380394"/>
                  <a:pt x="966369" y="1361062"/>
                  <a:pt x="867050" y="1377616"/>
                </a:cubicBezTo>
                <a:cubicBezTo>
                  <a:pt x="844992" y="1385637"/>
                  <a:pt x="823763" y="1396477"/>
                  <a:pt x="800876" y="1401679"/>
                </a:cubicBezTo>
                <a:cubicBezTo>
                  <a:pt x="779278" y="1406588"/>
                  <a:pt x="756580" y="1404241"/>
                  <a:pt x="734702" y="1407695"/>
                </a:cubicBezTo>
                <a:cubicBezTo>
                  <a:pt x="718369" y="1410274"/>
                  <a:pt x="702960" y="1417492"/>
                  <a:pt x="686576" y="1419726"/>
                </a:cubicBezTo>
                <a:cubicBezTo>
                  <a:pt x="658689" y="1423529"/>
                  <a:pt x="630403" y="1423405"/>
                  <a:pt x="602355" y="1425742"/>
                </a:cubicBezTo>
                <a:cubicBezTo>
                  <a:pt x="582272" y="1427416"/>
                  <a:pt x="562250" y="1429753"/>
                  <a:pt x="542197" y="1431758"/>
                </a:cubicBezTo>
                <a:cubicBezTo>
                  <a:pt x="449955" y="1429753"/>
                  <a:pt x="357582" y="1431056"/>
                  <a:pt x="265471" y="1425742"/>
                </a:cubicBezTo>
                <a:cubicBezTo>
                  <a:pt x="252810" y="1425012"/>
                  <a:pt x="240891" y="1419025"/>
                  <a:pt x="229376" y="1413710"/>
                </a:cubicBezTo>
                <a:cubicBezTo>
                  <a:pt x="196165" y="1398382"/>
                  <a:pt x="163115" y="1375510"/>
                  <a:pt x="139139" y="1347537"/>
                </a:cubicBezTo>
                <a:cubicBezTo>
                  <a:pt x="134434" y="1342047"/>
                  <a:pt x="132220" y="1334601"/>
                  <a:pt x="127108" y="1329489"/>
                </a:cubicBezTo>
                <a:cubicBezTo>
                  <a:pt x="120018" y="1322399"/>
                  <a:pt x="110134" y="1318532"/>
                  <a:pt x="103044" y="1311442"/>
                </a:cubicBezTo>
                <a:cubicBezTo>
                  <a:pt x="53023" y="1261422"/>
                  <a:pt x="101738" y="1296535"/>
                  <a:pt x="60934" y="1269331"/>
                </a:cubicBezTo>
                <a:cubicBezTo>
                  <a:pt x="48849" y="1251204"/>
                  <a:pt x="46031" y="1248596"/>
                  <a:pt x="36871" y="1227221"/>
                </a:cubicBezTo>
                <a:cubicBezTo>
                  <a:pt x="21928" y="1192355"/>
                  <a:pt x="41944" y="1225807"/>
                  <a:pt x="18823" y="1191126"/>
                </a:cubicBezTo>
                <a:cubicBezTo>
                  <a:pt x="13671" y="1175667"/>
                  <a:pt x="9813" y="1165629"/>
                  <a:pt x="6792" y="1149016"/>
                </a:cubicBezTo>
                <a:cubicBezTo>
                  <a:pt x="4255" y="1135065"/>
                  <a:pt x="2781" y="1120942"/>
                  <a:pt x="776" y="1106905"/>
                </a:cubicBezTo>
                <a:cubicBezTo>
                  <a:pt x="2781" y="1050758"/>
                  <a:pt x="-5214" y="993348"/>
                  <a:pt x="6792" y="938463"/>
                </a:cubicBezTo>
                <a:cubicBezTo>
                  <a:pt x="11167" y="918463"/>
                  <a:pt x="50928" y="912962"/>
                  <a:pt x="66950" y="908384"/>
                </a:cubicBezTo>
                <a:cubicBezTo>
                  <a:pt x="90225" y="901734"/>
                  <a:pt x="56923" y="928436"/>
                  <a:pt x="54918" y="932447"/>
                </a:cubicBezTo>
                <a:close/>
              </a:path>
            </a:pathLst>
          </a:custGeom>
          <a:gradFill>
            <a:gsLst>
              <a:gs pos="0">
                <a:srgbClr val="CCFFCC"/>
              </a:gs>
              <a:gs pos="51000">
                <a:srgbClr val="CCFF99"/>
              </a:gs>
              <a:gs pos="83000">
                <a:srgbClr val="CCECFF"/>
              </a:gs>
              <a:gs pos="100000">
                <a:srgbClr val="CCECFF"/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배터리 보호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회로 안전설계</a:t>
            </a:r>
          </a:p>
        </p:txBody>
      </p:sp>
      <p:pic>
        <p:nvPicPr>
          <p:cNvPr id="23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09" y="3028192"/>
            <a:ext cx="1023605" cy="1151827"/>
          </a:xfrm>
          <a:prstGeom prst="rect">
            <a:avLst/>
          </a:prstGeom>
          <a:solidFill>
            <a:srgbClr val="D8FFCD"/>
          </a:solidFill>
          <a:ln>
            <a:noFill/>
          </a:ln>
          <a:extLst/>
        </p:spPr>
      </p:pic>
      <p:pic>
        <p:nvPicPr>
          <p:cNvPr id="2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056" y="4122039"/>
            <a:ext cx="1017484" cy="95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구름 모양 설명선 44"/>
          <p:cNvSpPr/>
          <p:nvPr/>
        </p:nvSpPr>
        <p:spPr>
          <a:xfrm>
            <a:off x="7221261" y="4679027"/>
            <a:ext cx="2484267" cy="1052736"/>
          </a:xfrm>
          <a:prstGeom prst="cloudCallout">
            <a:avLst>
              <a:gd name="adj1" fmla="val -78012"/>
              <a:gd name="adj2" fmla="val -132842"/>
            </a:avLst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메탈질감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및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곡선틈새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“Zero”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화로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高級化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, Art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製品인식</a:t>
            </a:r>
          </a:p>
        </p:txBody>
      </p:sp>
    </p:spTree>
    <p:extLst>
      <p:ext uri="{BB962C8B-B14F-4D97-AF65-F5344CB8AC3E}">
        <p14:creationId xmlns:p14="http://schemas.microsoft.com/office/powerpoint/2010/main" val="409338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그림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62" y="4460417"/>
            <a:ext cx="622776" cy="1545847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269" y="1729366"/>
            <a:ext cx="879979" cy="1391595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593" y="4149080"/>
            <a:ext cx="1163871" cy="1727621"/>
          </a:xfrm>
          <a:prstGeom prst="rect">
            <a:avLst/>
          </a:prstGeom>
        </p:spPr>
      </p:pic>
      <p:sp>
        <p:nvSpPr>
          <p:cNvPr id="37" name="자유형 36"/>
          <p:cNvSpPr/>
          <p:nvPr/>
        </p:nvSpPr>
        <p:spPr>
          <a:xfrm>
            <a:off x="2432720" y="1864044"/>
            <a:ext cx="5568417" cy="3941221"/>
          </a:xfrm>
          <a:custGeom>
            <a:avLst/>
            <a:gdLst>
              <a:gd name="connsiteX0" fmla="*/ 0 w 1505527"/>
              <a:gd name="connsiteY0" fmla="*/ 1062182 h 1062182"/>
              <a:gd name="connsiteX1" fmla="*/ 415636 w 1505527"/>
              <a:gd name="connsiteY1" fmla="*/ 849746 h 1062182"/>
              <a:gd name="connsiteX2" fmla="*/ 1062181 w 1505527"/>
              <a:gd name="connsiteY2" fmla="*/ 415637 h 1062182"/>
              <a:gd name="connsiteX3" fmla="*/ 1505527 w 1505527"/>
              <a:gd name="connsiteY3" fmla="*/ 0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527" h="1062182">
                <a:moveTo>
                  <a:pt x="0" y="1062182"/>
                </a:moveTo>
                <a:cubicBezTo>
                  <a:pt x="119303" y="1009842"/>
                  <a:pt x="238606" y="957503"/>
                  <a:pt x="415636" y="849746"/>
                </a:cubicBezTo>
                <a:cubicBezTo>
                  <a:pt x="592666" y="741988"/>
                  <a:pt x="880533" y="557261"/>
                  <a:pt x="1062181" y="415637"/>
                </a:cubicBezTo>
                <a:cubicBezTo>
                  <a:pt x="1243829" y="274013"/>
                  <a:pt x="1374678" y="137006"/>
                  <a:pt x="1505527" y="0"/>
                </a:cubicBezTo>
              </a:path>
            </a:pathLst>
          </a:custGeom>
          <a:ln w="228600">
            <a:gradFill flip="none" rotWithShape="1">
              <a:gsLst>
                <a:gs pos="0">
                  <a:srgbClr val="1C0ED8"/>
                </a:gs>
                <a:gs pos="51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headEnd w="sm" len="sm"/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_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미래 신제품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/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기술 포트폴리오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 flipH="1">
            <a:off x="8337376" y="3491321"/>
            <a:ext cx="572" cy="2597224"/>
          </a:xfrm>
          <a:prstGeom prst="line">
            <a:avLst/>
          </a:prstGeom>
          <a:noFill/>
          <a:ln w="5715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1095461" y="1781657"/>
            <a:ext cx="0" cy="42989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sm" len="lg"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 rot="5400000">
            <a:off x="-481483" y="3293524"/>
            <a:ext cx="2857520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latinLnBrk="0" hangingPunct="0">
              <a:buSzPct val="75000"/>
              <a:buFont typeface="Wingdings" pitchFamily="2" charset="2"/>
              <a:buNone/>
            </a:pPr>
            <a:r>
              <a:rPr lang="en-US" altLang="ko-KR" sz="1600" b="1" dirty="0" smtClean="0">
                <a:solidFill>
                  <a:srgbClr val="000000"/>
                </a:solidFill>
                <a:latin typeface="+mn-ea"/>
              </a:rPr>
              <a:t>Product Line Up</a:t>
            </a:r>
            <a:endParaRPr kumimoji="0" lang="en-US" altLang="ko-KR" sz="16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3504637" y="4953728"/>
            <a:ext cx="1929218" cy="1107996"/>
          </a:xfrm>
          <a:prstGeom prst="rect">
            <a:avLst/>
          </a:prstGeom>
          <a:solidFill>
            <a:srgbClr val="FFFFFF"/>
          </a:solidFill>
          <a:ln w="2857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">
              <a:lnSpc>
                <a:spcPct val="200000"/>
              </a:lnSpc>
            </a:pPr>
            <a:r>
              <a:rPr lang="ko-KR" altLang="en-US" sz="1100" b="1" dirty="0" err="1" smtClean="0">
                <a:solidFill>
                  <a:srgbClr val="FF0000"/>
                </a:solidFill>
                <a:latin typeface="+mn-ea"/>
              </a:rPr>
              <a:t>진입기</a:t>
            </a: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100" b="1" dirty="0" smtClean="0">
                <a:solidFill>
                  <a:srgbClr val="FF0000"/>
                </a:solidFill>
                <a:latin typeface="+mn-ea"/>
              </a:rPr>
              <a:t>: OEM </a:t>
            </a: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제품공급</a:t>
            </a:r>
            <a:endParaRPr lang="en-US" altLang="ko-KR" sz="1100" b="1" dirty="0" smtClean="0">
              <a:solidFill>
                <a:srgbClr val="FF0000"/>
              </a:solidFill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 smtClean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안정적 거래선 확보</a:t>
            </a:r>
            <a:endParaRPr lang="en-US" altLang="ko-KR" sz="1100" dirty="0" smtClean="0"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개발</a:t>
            </a:r>
            <a:r>
              <a:rPr lang="en-US" altLang="ko-KR" sz="1100" dirty="0" smtClean="0">
                <a:latin typeface="+mn-ea"/>
              </a:rPr>
              <a:t>,</a:t>
            </a:r>
            <a:r>
              <a:rPr lang="ko-KR" altLang="en-US" sz="1100" dirty="0" smtClean="0">
                <a:latin typeface="+mn-ea"/>
              </a:rPr>
              <a:t>품질</a:t>
            </a:r>
            <a:r>
              <a:rPr lang="en-US" altLang="ko-KR" sz="1100" dirty="0" smtClean="0">
                <a:latin typeface="+mn-ea"/>
              </a:rPr>
              <a:t>,</a:t>
            </a:r>
            <a:r>
              <a:rPr lang="ko-KR" altLang="en-US" sz="1100" dirty="0" smtClean="0">
                <a:latin typeface="+mn-ea"/>
              </a:rPr>
              <a:t>인프라 확보</a:t>
            </a:r>
            <a:endParaRPr lang="en-US" altLang="ko-KR" sz="1100" dirty="0">
              <a:latin typeface="+mn-ea"/>
            </a:endParaRPr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V="1">
            <a:off x="1095461" y="6088545"/>
            <a:ext cx="7578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sm" len="lg"/>
          </a:ln>
          <a:effectLst/>
        </p:spPr>
        <p:txBody>
          <a:bodyPr/>
          <a:lstStyle/>
          <a:p>
            <a:endParaRPr lang="ko-KR" altLang="en-US" sz="14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2997282" y="1293022"/>
            <a:ext cx="4369081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285750" indent="-285750" algn="ctr" eaLnBrk="0" latinLnBrk="0" hangingPunct="0">
              <a:buSzPct val="75000"/>
              <a:buFont typeface="Wingdings" panose="05000000000000000000" pitchFamily="2" charset="2"/>
              <a:buChar char="l"/>
            </a:pPr>
            <a:r>
              <a:rPr kumimoji="0" lang="en-US" altLang="ko-KR" sz="1600" b="1" dirty="0" smtClean="0">
                <a:latin typeface="+mn-ea"/>
              </a:rPr>
              <a:t>2021</a:t>
            </a:r>
            <a:r>
              <a:rPr kumimoji="0" lang="ko-KR" altLang="en-US" sz="1600" b="1" dirty="0" smtClean="0">
                <a:latin typeface="+mn-ea"/>
              </a:rPr>
              <a:t>년 국내전자담배 </a:t>
            </a:r>
            <a:r>
              <a:rPr lang="ko-KR" altLang="en-US" sz="1600" b="1" dirty="0" smtClean="0">
                <a:latin typeface="+mn-ea"/>
              </a:rPr>
              <a:t>공급자 </a:t>
            </a:r>
            <a:r>
              <a:rPr lang="en-US" altLang="ko-KR" sz="1600" b="1" dirty="0" smtClean="0">
                <a:latin typeface="+mn-ea"/>
              </a:rPr>
              <a:t>Top #1 </a:t>
            </a:r>
            <a:r>
              <a:rPr lang="ko-KR" altLang="en-US" sz="1600" b="1" dirty="0" smtClean="0">
                <a:latin typeface="+mn-ea"/>
              </a:rPr>
              <a:t>달성</a:t>
            </a:r>
            <a:endParaRPr kumimoji="0" lang="en-US" altLang="ko-KR" sz="1600" b="1" dirty="0" smtClean="0">
              <a:latin typeface="+mn-ea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2252192" y="6159983"/>
            <a:ext cx="1000132" cy="2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138" tIns="41275" rIns="84138" bIns="41275">
            <a:spAutoFit/>
          </a:bodyPr>
          <a:lstStyle/>
          <a:p>
            <a:pPr algn="ctr" defTabSz="788988" eaLnBrk="0" latinLnBrk="0" hangingPunct="0"/>
            <a:r>
              <a:rPr kumimoji="0"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2019</a:t>
            </a:r>
            <a:endParaRPr kumimoji="0"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95461" y="4149080"/>
            <a:ext cx="1044624" cy="1967986"/>
          </a:xfrm>
          <a:prstGeom prst="rect">
            <a:avLst/>
          </a:prstGeom>
          <a:solidFill>
            <a:srgbClr val="6699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액상형</a:t>
            </a:r>
            <a:endPara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시장진출</a:t>
            </a:r>
            <a:r>
              <a:rPr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4894594" y="6116394"/>
            <a:ext cx="1000132" cy="2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138" tIns="41275" rIns="84138" bIns="41275">
            <a:spAutoFit/>
          </a:bodyPr>
          <a:lstStyle/>
          <a:p>
            <a:pPr algn="ctr" defTabSz="788988" eaLnBrk="0" latinLnBrk="0" hangingPunct="0"/>
            <a:r>
              <a:rPr kumimoji="0"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2020</a:t>
            </a:r>
            <a:endParaRPr kumimoji="0"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9" name="Line 13"/>
          <p:cNvSpPr>
            <a:spLocks noChangeShapeType="1"/>
          </p:cNvSpPr>
          <p:nvPr/>
        </p:nvSpPr>
        <p:spPr bwMode="auto">
          <a:xfrm flipH="1">
            <a:off x="5431893" y="3460859"/>
            <a:ext cx="572" cy="2597224"/>
          </a:xfrm>
          <a:prstGeom prst="line">
            <a:avLst/>
          </a:prstGeom>
          <a:noFill/>
          <a:ln w="5715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116555" y="1980950"/>
            <a:ext cx="1023529" cy="21681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유도가열형</a:t>
            </a:r>
            <a:endParaRPr lang="ko-KR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7669095" y="6117066"/>
            <a:ext cx="1000132" cy="2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138" tIns="41275" rIns="84138" bIns="41275">
            <a:spAutoFit/>
          </a:bodyPr>
          <a:lstStyle/>
          <a:p>
            <a:pPr algn="ctr" defTabSz="788988" eaLnBrk="0" latinLnBrk="0" hangingPunct="0"/>
            <a:r>
              <a:rPr kumimoji="0"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 ~</a:t>
            </a:r>
            <a:endParaRPr kumimoji="0"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막힌 원호 32"/>
          <p:cNvSpPr/>
          <p:nvPr/>
        </p:nvSpPr>
        <p:spPr>
          <a:xfrm>
            <a:off x="2755383" y="2708919"/>
            <a:ext cx="829465" cy="573213"/>
          </a:xfrm>
          <a:prstGeom prst="blockArc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362" y="2099765"/>
            <a:ext cx="740035" cy="1911158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68" y="2256858"/>
            <a:ext cx="779763" cy="1728206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98738" y="4054266"/>
            <a:ext cx="1015380" cy="812304"/>
          </a:xfrm>
          <a:prstGeom prst="rect">
            <a:avLst/>
          </a:prstGeom>
        </p:spPr>
      </p:pic>
      <p:sp>
        <p:nvSpPr>
          <p:cNvPr id="42" name="Text Box 18"/>
          <p:cNvSpPr txBox="1">
            <a:spLocks noChangeArrowheads="1"/>
          </p:cNvSpPr>
          <p:nvPr/>
        </p:nvSpPr>
        <p:spPr bwMode="auto">
          <a:xfrm>
            <a:off x="6197630" y="3933056"/>
            <a:ext cx="2113163" cy="1107996"/>
          </a:xfrm>
          <a:prstGeom prst="rect">
            <a:avLst/>
          </a:prstGeom>
          <a:solidFill>
            <a:srgbClr val="FFFFFF"/>
          </a:solidFill>
          <a:ln w="2857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">
              <a:lnSpc>
                <a:spcPct val="200000"/>
              </a:lnSpc>
            </a:pP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성장기 </a:t>
            </a:r>
            <a:r>
              <a:rPr lang="en-US" altLang="ko-KR" sz="1100" b="1" dirty="0" smtClean="0">
                <a:solidFill>
                  <a:srgbClr val="FF0000"/>
                </a:solidFill>
                <a:latin typeface="+mn-ea"/>
              </a:rPr>
              <a:t>: 2nd </a:t>
            </a: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모델개발</a:t>
            </a:r>
            <a:r>
              <a:rPr lang="en-US" altLang="ko-KR" sz="11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공급</a:t>
            </a:r>
            <a:endParaRPr lang="en-US" altLang="ko-KR" sz="1100" b="1" dirty="0" smtClean="0">
              <a:solidFill>
                <a:srgbClr val="FF0000"/>
              </a:solidFill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 smtClean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고급화 제품 </a:t>
            </a:r>
            <a:r>
              <a:rPr lang="ko-KR" altLang="en-US" sz="1100" dirty="0" err="1" smtClean="0">
                <a:latin typeface="+mn-ea"/>
              </a:rPr>
              <a:t>개발참여</a:t>
            </a:r>
            <a:endParaRPr lang="en-US" altLang="ko-KR" sz="1100" dirty="0" smtClean="0"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BLE, </a:t>
            </a:r>
            <a:r>
              <a:rPr lang="ko-KR" altLang="en-US" sz="1100" dirty="0" smtClean="0">
                <a:latin typeface="+mn-ea"/>
              </a:rPr>
              <a:t>개발</a:t>
            </a:r>
            <a:r>
              <a:rPr lang="en-US" altLang="ko-KR" sz="1100" dirty="0" smtClean="0">
                <a:latin typeface="+mn-ea"/>
              </a:rPr>
              <a:t>,</a:t>
            </a:r>
            <a:r>
              <a:rPr lang="ko-KR" altLang="en-US" sz="1100" dirty="0" smtClean="0">
                <a:latin typeface="+mn-ea"/>
              </a:rPr>
              <a:t>품질</a:t>
            </a:r>
            <a:r>
              <a:rPr lang="en-US" altLang="ko-KR" sz="1100" dirty="0" smtClean="0">
                <a:latin typeface="+mn-ea"/>
              </a:rPr>
              <a:t>,</a:t>
            </a:r>
            <a:r>
              <a:rPr lang="ko-KR" altLang="en-US" sz="1100" dirty="0" err="1" smtClean="0">
                <a:latin typeface="+mn-ea"/>
              </a:rPr>
              <a:t>인프라활용</a:t>
            </a:r>
            <a:endParaRPr lang="en-US" altLang="ko-KR" sz="1100" dirty="0">
              <a:latin typeface="+mn-ea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7760684" y="2352031"/>
            <a:ext cx="2045104" cy="1107996"/>
          </a:xfrm>
          <a:prstGeom prst="rect">
            <a:avLst/>
          </a:prstGeom>
          <a:solidFill>
            <a:srgbClr val="FFFFFF"/>
          </a:solidFill>
          <a:ln w="2857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">
              <a:lnSpc>
                <a:spcPct val="200000"/>
              </a:lnSpc>
            </a:pP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자가 </a:t>
            </a:r>
            <a:r>
              <a:rPr lang="en-US" altLang="ko-KR" sz="1100" b="1" dirty="0" smtClean="0">
                <a:solidFill>
                  <a:srgbClr val="FF0000"/>
                </a:solidFill>
                <a:latin typeface="+mn-ea"/>
              </a:rPr>
              <a:t>Brand 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+mn-ea"/>
              </a:rPr>
              <a:t>개발및</a:t>
            </a:r>
            <a:r>
              <a:rPr lang="ko-KR" altLang="en-US" sz="1100" b="1" dirty="0" smtClean="0">
                <a:solidFill>
                  <a:srgbClr val="FF0000"/>
                </a:solidFill>
                <a:latin typeface="+mn-ea"/>
              </a:rPr>
              <a:t> 판매</a:t>
            </a:r>
            <a:endParaRPr lang="en-US" altLang="ko-KR" sz="1100" b="1" dirty="0" smtClean="0">
              <a:solidFill>
                <a:srgbClr val="FF0000"/>
              </a:solidFill>
              <a:latin typeface="+mn-ea"/>
            </a:endParaRP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en-US" altLang="ko-KR" sz="1100" dirty="0" smtClean="0">
                <a:latin typeface="+mn-ea"/>
              </a:rPr>
              <a:t> Multi </a:t>
            </a:r>
            <a:r>
              <a:rPr lang="ko-KR" altLang="en-US" sz="1100" dirty="0" err="1" smtClean="0">
                <a:latin typeface="+mn-ea"/>
              </a:rPr>
              <a:t>제품군</a:t>
            </a:r>
            <a:r>
              <a:rPr lang="ko-KR" altLang="en-US" sz="1100" dirty="0" smtClean="0">
                <a:latin typeface="+mn-ea"/>
              </a:rPr>
              <a:t> 확보</a:t>
            </a:r>
            <a:r>
              <a:rPr lang="en-US" altLang="ko-KR" sz="1100" dirty="0" smtClean="0">
                <a:latin typeface="+mn-ea"/>
              </a:rPr>
              <a:t> </a:t>
            </a:r>
          </a:p>
          <a:p>
            <a:pPr marL="85725">
              <a:lnSpc>
                <a:spcPct val="200000"/>
              </a:lnSpc>
              <a:buFont typeface="Wingdings" pitchFamily="2" charset="2"/>
              <a:buChar char="q"/>
            </a:pPr>
            <a:r>
              <a:rPr lang="ko-KR" altLang="en-US" sz="1100" dirty="0" smtClean="0">
                <a:latin typeface="+mn-ea"/>
              </a:rPr>
              <a:t> 주요부품 수직계열화</a:t>
            </a:r>
            <a:endParaRPr lang="en-US" altLang="ko-KR" sz="1100" dirty="0">
              <a:latin typeface="+mn-ea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421" y="1892185"/>
            <a:ext cx="747886" cy="11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3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내재화 기술 및 기술역량 강화방안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Picture 521">
            <a:extLst>
              <a:ext uri="{FF2B5EF4-FFF2-40B4-BE49-F238E27FC236}">
                <a16:creationId xmlns:a16="http://schemas.microsoft.com/office/drawing/2014/main" xmlns="" id="{A21C4355-9642-4D93-8B8C-985BD35C6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630" y="5112923"/>
            <a:ext cx="775842" cy="75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2075626" y="2321537"/>
            <a:ext cx="2925685" cy="1750945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5CA4767-5891-415F-88E2-EB082C523D5C}"/>
              </a:ext>
            </a:extLst>
          </p:cNvPr>
          <p:cNvSpPr txBox="1"/>
          <p:nvPr/>
        </p:nvSpPr>
        <p:spPr>
          <a:xfrm>
            <a:off x="693450" y="1158055"/>
            <a:ext cx="8508022" cy="72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587" indent="-250587">
              <a:spcAft>
                <a:spcPts val="1108"/>
              </a:spcAft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축적된 </a:t>
            </a:r>
            <a:r>
              <a:rPr lang="en-US" altLang="ko-KR" sz="1600" b="1" dirty="0" smtClean="0">
                <a:latin typeface="+mn-ea"/>
              </a:rPr>
              <a:t>Health Care </a:t>
            </a:r>
            <a:r>
              <a:rPr lang="ko-KR" altLang="en-US" sz="1600" b="1" dirty="0" smtClean="0">
                <a:latin typeface="+mn-ea"/>
              </a:rPr>
              <a:t>및 </a:t>
            </a:r>
            <a:r>
              <a:rPr lang="en-US" altLang="ko-KR" sz="1600" b="1" dirty="0" smtClean="0">
                <a:latin typeface="+mn-ea"/>
              </a:rPr>
              <a:t>Audio </a:t>
            </a:r>
            <a:r>
              <a:rPr lang="ko-KR" altLang="en-US" sz="1600" b="1" dirty="0" smtClean="0">
                <a:latin typeface="+mn-ea"/>
              </a:rPr>
              <a:t>개발기술을 전자담배에 </a:t>
            </a:r>
            <a:r>
              <a:rPr lang="en-US" altLang="ko-KR" sz="1600" b="1" dirty="0" smtClean="0">
                <a:latin typeface="+mn-ea"/>
              </a:rPr>
              <a:t>Convergence</a:t>
            </a:r>
          </a:p>
          <a:p>
            <a:pPr marL="250587" indent="-250587">
              <a:spcAft>
                <a:spcPts val="1108"/>
              </a:spcAft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전자담배의 핵심 </a:t>
            </a:r>
            <a:r>
              <a:rPr lang="ko-KR" altLang="en-US" sz="1600" b="1" dirty="0" err="1" smtClean="0">
                <a:latin typeface="+mn-ea"/>
              </a:rPr>
              <a:t>주요기술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(</a:t>
            </a:r>
            <a:r>
              <a:rPr lang="ko-KR" altLang="en-US" sz="1600" b="1" dirty="0" smtClean="0">
                <a:latin typeface="+mn-ea"/>
              </a:rPr>
              <a:t>소재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재료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저전력</a:t>
            </a:r>
            <a:r>
              <a:rPr lang="en-US" altLang="ko-KR" sz="1600" b="1" dirty="0" smtClean="0">
                <a:latin typeface="+mn-ea"/>
              </a:rPr>
              <a:t>) </a:t>
            </a:r>
            <a:r>
              <a:rPr lang="ko-KR" altLang="en-US" sz="1600" b="1" dirty="0" smtClean="0">
                <a:latin typeface="+mn-ea"/>
              </a:rPr>
              <a:t>역량강화 </a:t>
            </a:r>
            <a:r>
              <a:rPr lang="en-US" altLang="ko-KR" sz="1600" b="1" dirty="0" smtClean="0">
                <a:latin typeface="+mn-ea"/>
              </a:rPr>
              <a:t>(</a:t>
            </a:r>
            <a:r>
              <a:rPr lang="ko-KR" altLang="en-US" sz="1600" b="1" dirty="0" smtClean="0">
                <a:latin typeface="+mn-ea"/>
              </a:rPr>
              <a:t>대학 </a:t>
            </a:r>
            <a:r>
              <a:rPr lang="en-US" altLang="ko-KR" sz="1600" b="1" dirty="0" smtClean="0">
                <a:latin typeface="+mn-ea"/>
              </a:rPr>
              <a:t>Lab)</a:t>
            </a:r>
            <a:r>
              <a:rPr lang="ko-KR" altLang="en-US" sz="1600" dirty="0" smtClean="0">
                <a:latin typeface="+mn-ea"/>
              </a:rPr>
              <a:t>  </a:t>
            </a:r>
            <a:endParaRPr lang="en-US" altLang="ko-KR" sz="16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6281" y="2985608"/>
            <a:ext cx="1169377" cy="738664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보유역량</a:t>
            </a:r>
            <a:endParaRPr lang="en-US" altLang="ko-KR" sz="1400" dirty="0" smtClean="0">
              <a:latin typeface="+mn-ea"/>
            </a:endParaRPr>
          </a:p>
          <a:p>
            <a:pPr algn="ctr"/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회로</a:t>
            </a:r>
            <a:r>
              <a:rPr lang="en-US" altLang="ko-KR" sz="1400" dirty="0" smtClean="0">
                <a:latin typeface="+mn-ea"/>
              </a:rPr>
              <a:t>/</a:t>
            </a:r>
            <a:r>
              <a:rPr lang="ko-KR" altLang="en-US" sz="1400" dirty="0" smtClean="0">
                <a:latin typeface="+mn-ea"/>
              </a:rPr>
              <a:t>기구</a:t>
            </a:r>
            <a:endParaRPr lang="en-US" altLang="ko-KR" sz="1400" dirty="0" smtClean="0">
              <a:latin typeface="+mn-ea"/>
            </a:endParaRPr>
          </a:p>
          <a:p>
            <a:pPr algn="ctr"/>
            <a:r>
              <a:rPr lang="ko-KR" altLang="en-US" sz="1400" dirty="0" smtClean="0">
                <a:latin typeface="+mn-ea"/>
              </a:rPr>
              <a:t>설계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공정</a:t>
            </a:r>
            <a:r>
              <a:rPr lang="en-US" altLang="ko-KR" sz="1400" dirty="0" smtClean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</p:txBody>
      </p:sp>
      <p:sp>
        <p:nvSpPr>
          <p:cNvPr id="9" name="이등변 삼각형 8"/>
          <p:cNvSpPr/>
          <p:nvPr/>
        </p:nvSpPr>
        <p:spPr>
          <a:xfrm rot="5400000">
            <a:off x="4565227" y="2932565"/>
            <a:ext cx="1509391" cy="418283"/>
          </a:xfrm>
          <a:prstGeom prst="triangle">
            <a:avLst/>
          </a:prstGeom>
          <a:solidFill>
            <a:srgbClr val="D0D8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470" y="5079039"/>
            <a:ext cx="1169377" cy="116955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역량</a:t>
            </a:r>
            <a:endParaRPr lang="en-US" altLang="ko-KR" sz="1400" dirty="0" smtClean="0">
              <a:latin typeface="+mn-ea"/>
            </a:endParaRPr>
          </a:p>
          <a:p>
            <a:pPr algn="ctr"/>
            <a:r>
              <a:rPr lang="en-US" altLang="ko-KR" sz="1400" dirty="0" smtClean="0">
                <a:latin typeface="+mn-ea"/>
              </a:rPr>
              <a:t>Quantum Jump</a:t>
            </a:r>
          </a:p>
          <a:p>
            <a:pPr algn="ctr"/>
            <a:r>
              <a:rPr lang="en-US" altLang="ko-KR" sz="1400" dirty="0" smtClean="0">
                <a:latin typeface="+mn-ea"/>
              </a:rPr>
              <a:t>(Air Flow</a:t>
            </a:r>
          </a:p>
          <a:p>
            <a:pPr algn="ctr"/>
            <a:r>
              <a:rPr lang="ko-KR" altLang="en-US" sz="1400" dirty="0" err="1" smtClean="0">
                <a:latin typeface="+mn-ea"/>
              </a:rPr>
              <a:t>열해석</a:t>
            </a:r>
            <a:r>
              <a:rPr lang="en-US" altLang="ko-KR" sz="1400" dirty="0" smtClean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</p:txBody>
      </p:sp>
      <p:sp>
        <p:nvSpPr>
          <p:cNvPr id="12" name="아래쪽 화살표 11"/>
          <p:cNvSpPr/>
          <p:nvPr/>
        </p:nvSpPr>
        <p:spPr>
          <a:xfrm>
            <a:off x="1075514" y="3956084"/>
            <a:ext cx="536330" cy="52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274" y="2631064"/>
            <a:ext cx="25871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3D </a:t>
            </a:r>
            <a:r>
              <a:rPr lang="ko-KR" altLang="en-US" sz="1400" dirty="0" smtClean="0">
                <a:latin typeface="+mn-ea"/>
              </a:rPr>
              <a:t>설계기술</a:t>
            </a:r>
            <a:endParaRPr lang="ko-KR" altLang="en-US" sz="1400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9275" y="3110571"/>
            <a:ext cx="25871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latin typeface="+mn-ea"/>
              </a:rPr>
              <a:t>Actuator</a:t>
            </a:r>
            <a:r>
              <a:rPr lang="ko-KR" altLang="en-US" sz="1400" dirty="0" smtClean="0">
                <a:latin typeface="+mn-ea"/>
              </a:rPr>
              <a:t>구동 및 </a:t>
            </a:r>
            <a:r>
              <a:rPr lang="en-US" altLang="ko-KR" sz="1400" dirty="0" smtClean="0">
                <a:latin typeface="+mn-ea"/>
              </a:rPr>
              <a:t>LED</a:t>
            </a:r>
            <a:r>
              <a:rPr lang="ko-KR" altLang="en-US" sz="1400" dirty="0" smtClean="0">
                <a:latin typeface="+mn-ea"/>
              </a:rPr>
              <a:t>제어</a:t>
            </a:r>
            <a:endParaRPr lang="ko-KR" altLang="en-US" sz="14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9273" y="3573236"/>
            <a:ext cx="25871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회로설계 </a:t>
            </a:r>
            <a:r>
              <a:rPr lang="en-US" altLang="ko-KR" sz="1400" dirty="0" smtClean="0">
                <a:latin typeface="+mn-ea"/>
              </a:rPr>
              <a:t>/ SW </a:t>
            </a:r>
            <a:r>
              <a:rPr lang="ko-KR" altLang="en-US" sz="1400" dirty="0" err="1" smtClean="0">
                <a:latin typeface="+mn-ea"/>
              </a:rPr>
              <a:t>코딩기술</a:t>
            </a:r>
            <a:endParaRPr lang="ko-KR" altLang="en-US" sz="1400" dirty="0">
              <a:latin typeface="+mn-ea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637975" y="2321538"/>
            <a:ext cx="2925685" cy="1750944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11623" y="2642719"/>
            <a:ext cx="258718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3D Simulation</a:t>
            </a:r>
            <a:endParaRPr lang="ko-KR" altLang="en-US" sz="1400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11624" y="3122226"/>
            <a:ext cx="258718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latin typeface="+mn-ea"/>
              </a:rPr>
              <a:t>Actuator</a:t>
            </a:r>
            <a:r>
              <a:rPr lang="ko-KR" altLang="en-US" sz="1400" dirty="0" smtClean="0">
                <a:latin typeface="+mn-ea"/>
              </a:rPr>
              <a:t>및 </a:t>
            </a:r>
            <a:r>
              <a:rPr lang="en-US" altLang="ko-KR" sz="1400" dirty="0" smtClean="0">
                <a:latin typeface="+mn-ea"/>
              </a:rPr>
              <a:t>LED </a:t>
            </a:r>
            <a:r>
              <a:rPr lang="ko-KR" altLang="en-US" sz="1400" dirty="0" smtClean="0">
                <a:latin typeface="+mn-ea"/>
              </a:rPr>
              <a:t>구동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11622" y="3584891"/>
            <a:ext cx="258718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저전력 </a:t>
            </a:r>
            <a:r>
              <a:rPr lang="en-US" altLang="ko-KR" sz="1400" dirty="0" smtClean="0">
                <a:latin typeface="+mn-ea"/>
              </a:rPr>
              <a:t>MCU, </a:t>
            </a:r>
            <a:r>
              <a:rPr lang="ko-KR" altLang="en-US" sz="1400" dirty="0" smtClean="0">
                <a:latin typeface="+mn-ea"/>
              </a:rPr>
              <a:t>파워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063171" y="4632452"/>
            <a:ext cx="2925685" cy="1750944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23" name="이등변 삼각형 22"/>
          <p:cNvSpPr/>
          <p:nvPr/>
        </p:nvSpPr>
        <p:spPr>
          <a:xfrm rot="5400000">
            <a:off x="4552772" y="5255134"/>
            <a:ext cx="1509391" cy="418283"/>
          </a:xfrm>
          <a:prstGeom prst="triangle">
            <a:avLst/>
          </a:prstGeom>
          <a:solidFill>
            <a:srgbClr val="D0D8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32421" y="4953633"/>
            <a:ext cx="25871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Air Flow Dynamics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32420" y="5416298"/>
            <a:ext cx="25871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열역학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분석 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5625520" y="4644107"/>
            <a:ext cx="2925685" cy="1750944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99168" y="4965288"/>
            <a:ext cx="2587183" cy="30777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Cotton </a:t>
            </a:r>
            <a:r>
              <a:rPr lang="ko-KR" altLang="en-US" sz="1400" dirty="0" err="1" smtClean="0">
                <a:latin typeface="+mn-ea"/>
              </a:rPr>
              <a:t>액상유지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9169" y="5444795"/>
            <a:ext cx="2587183" cy="30777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latin typeface="+mn-ea"/>
              </a:rPr>
              <a:t>Organic </a:t>
            </a:r>
            <a:r>
              <a:rPr lang="ko-KR" altLang="en-US" sz="1400" dirty="0" smtClean="0">
                <a:latin typeface="+mn-ea"/>
              </a:rPr>
              <a:t>재질</a:t>
            </a:r>
            <a:endParaRPr lang="ko-KR" altLang="en-US" sz="14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99167" y="5907460"/>
            <a:ext cx="2587183" cy="30777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 smtClean="0">
                <a:latin typeface="+mn-ea"/>
              </a:rPr>
              <a:t>Coil</a:t>
            </a:r>
            <a:r>
              <a:rPr lang="ko-KR" altLang="en-US" sz="1400" dirty="0" smtClean="0">
                <a:latin typeface="+mn-ea"/>
              </a:rPr>
              <a:t>의 </a:t>
            </a:r>
            <a:r>
              <a:rPr lang="ko-KR" altLang="en-US" sz="1400" dirty="0" err="1" smtClean="0">
                <a:latin typeface="+mn-ea"/>
              </a:rPr>
              <a:t>내열특성</a:t>
            </a:r>
            <a:endParaRPr lang="ko-KR" altLang="en-US" sz="14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32419" y="5878963"/>
            <a:ext cx="25871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진동 및 </a:t>
            </a:r>
            <a:r>
              <a:rPr lang="en-US" altLang="ko-KR" sz="1400" dirty="0" smtClean="0">
                <a:latin typeface="+mn-ea"/>
              </a:rPr>
              <a:t>Leakage </a:t>
            </a:r>
            <a:r>
              <a:rPr lang="ko-KR" altLang="en-US" sz="1400" dirty="0" smtClean="0">
                <a:latin typeface="+mn-ea"/>
              </a:rPr>
              <a:t>방지 </a:t>
            </a:r>
            <a:endParaRPr lang="ko-KR" altLang="en-US" sz="1400" dirty="0">
              <a:latin typeface="+mn-ea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l="3011" t="3739" r="4547" b="3197"/>
          <a:stretch/>
        </p:blipFill>
        <p:spPr>
          <a:xfrm>
            <a:off x="8491795" y="3141706"/>
            <a:ext cx="709677" cy="718604"/>
          </a:xfrm>
          <a:prstGeom prst="rect">
            <a:avLst/>
          </a:prstGeom>
        </p:spPr>
      </p:pic>
      <p:sp>
        <p:nvSpPr>
          <p:cNvPr id="33" name="모서리가 둥근 직사각형 27"/>
          <p:cNvSpPr/>
          <p:nvPr/>
        </p:nvSpPr>
        <p:spPr>
          <a:xfrm>
            <a:off x="2532177" y="2155083"/>
            <a:ext cx="1998000" cy="309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ED7D31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Health Care </a:t>
            </a:r>
            <a:r>
              <a:rPr lang="ko-KR" altLang="en-US" sz="1400" b="1" dirty="0">
                <a:latin typeface="+mn-ea"/>
              </a:rPr>
              <a:t>기술</a:t>
            </a:r>
          </a:p>
        </p:txBody>
      </p:sp>
      <p:sp>
        <p:nvSpPr>
          <p:cNvPr id="34" name="모서리가 둥근 직사각형 27"/>
          <p:cNvSpPr/>
          <p:nvPr/>
        </p:nvSpPr>
        <p:spPr>
          <a:xfrm>
            <a:off x="2527010" y="4467020"/>
            <a:ext cx="1998000" cy="309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ED7D31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외부 산학협력강화</a:t>
            </a:r>
          </a:p>
        </p:txBody>
      </p:sp>
      <p:sp>
        <p:nvSpPr>
          <p:cNvPr id="35" name="모서리가 둥근 직사각형 27"/>
          <p:cNvSpPr/>
          <p:nvPr/>
        </p:nvSpPr>
        <p:spPr>
          <a:xfrm>
            <a:off x="6109784" y="2161389"/>
            <a:ext cx="1998000" cy="3096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정밀</a:t>
            </a:r>
            <a:r>
              <a:rPr lang="en-US" altLang="ko-KR" sz="1400" b="1" dirty="0">
                <a:latin typeface="+mn-ea"/>
              </a:rPr>
              <a:t>, </a:t>
            </a:r>
            <a:r>
              <a:rPr lang="ko-KR" altLang="en-US" sz="1400" b="1" dirty="0">
                <a:latin typeface="+mn-ea"/>
              </a:rPr>
              <a:t>저전력 설계</a:t>
            </a:r>
          </a:p>
        </p:txBody>
      </p:sp>
      <p:sp>
        <p:nvSpPr>
          <p:cNvPr id="36" name="모서리가 둥근 직사각형 27"/>
          <p:cNvSpPr/>
          <p:nvPr/>
        </p:nvSpPr>
        <p:spPr>
          <a:xfrm>
            <a:off x="6089362" y="4467020"/>
            <a:ext cx="1998000" cy="3096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소재 기반기술</a:t>
            </a:r>
          </a:p>
        </p:txBody>
      </p:sp>
      <p:sp>
        <p:nvSpPr>
          <p:cNvPr id="37" name="모서리가 둥근 직사각형 27"/>
          <p:cNvSpPr/>
          <p:nvPr/>
        </p:nvSpPr>
        <p:spPr>
          <a:xfrm>
            <a:off x="896873" y="2619462"/>
            <a:ext cx="900570" cy="3096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+mn-ea"/>
              </a:rPr>
              <a:t>1</a:t>
            </a:r>
            <a:r>
              <a:rPr lang="ko-KR" altLang="en-US" sz="1400" b="1" dirty="0" smtClean="0">
                <a:latin typeface="+mn-ea"/>
              </a:rPr>
              <a:t>단계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8" name="모서리가 둥근 직사각형 27"/>
          <p:cNvSpPr/>
          <p:nvPr/>
        </p:nvSpPr>
        <p:spPr>
          <a:xfrm>
            <a:off x="896873" y="4709165"/>
            <a:ext cx="900570" cy="3096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 smtClean="0">
                <a:latin typeface="+mn-ea"/>
              </a:rPr>
              <a:t>단계</a:t>
            </a:r>
            <a:endParaRPr lang="ko-KR" altLang="en-US" sz="1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9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가격경쟁력 확보방안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060" y="4580303"/>
            <a:ext cx="2399384" cy="1896720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8BD2EC18-3254-4D22-A3BE-EB449B3BE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7" y="4827867"/>
            <a:ext cx="2180438" cy="1562676"/>
          </a:xfrm>
          <a:prstGeom prst="rect">
            <a:avLst/>
          </a:prstGeom>
        </p:spPr>
      </p:pic>
      <p:sp>
        <p:nvSpPr>
          <p:cNvPr id="35" name="모서리가 둥근 직사각형 34"/>
          <p:cNvSpPr/>
          <p:nvPr/>
        </p:nvSpPr>
        <p:spPr>
          <a:xfrm>
            <a:off x="1399681" y="2216659"/>
            <a:ext cx="3130625" cy="2040893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5CA4767-5891-415F-88E2-EB082C523D5C}"/>
              </a:ext>
            </a:extLst>
          </p:cNvPr>
          <p:cNvSpPr txBox="1"/>
          <p:nvPr/>
        </p:nvSpPr>
        <p:spPr>
          <a:xfrm>
            <a:off x="837466" y="1158055"/>
            <a:ext cx="8508022" cy="72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587" indent="-250587">
              <a:spcAft>
                <a:spcPts val="1108"/>
              </a:spcAft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현 상용 </a:t>
            </a:r>
            <a:r>
              <a:rPr lang="en-US" altLang="ko-KR" sz="1600" b="1" dirty="0" smtClean="0">
                <a:latin typeface="+mn-ea"/>
              </a:rPr>
              <a:t>Single </a:t>
            </a:r>
            <a:r>
              <a:rPr lang="ko-KR" altLang="en-US" sz="1600" b="1" dirty="0" smtClean="0">
                <a:latin typeface="+mn-ea"/>
              </a:rPr>
              <a:t>부품을 </a:t>
            </a:r>
            <a:r>
              <a:rPr lang="en-US" altLang="ko-KR" sz="1600" b="1" dirty="0" smtClean="0">
                <a:latin typeface="+mn-ea"/>
              </a:rPr>
              <a:t>One Chip Solution</a:t>
            </a:r>
            <a:r>
              <a:rPr lang="ko-KR" altLang="en-US" sz="1600" b="1" dirty="0" smtClean="0">
                <a:latin typeface="+mn-ea"/>
              </a:rPr>
              <a:t>으로 대체      가격 경쟁력 확보</a:t>
            </a:r>
            <a:endParaRPr lang="en-US" altLang="ko-KR" sz="1600" b="1" dirty="0" smtClean="0">
              <a:latin typeface="+mn-ea"/>
            </a:endParaRPr>
          </a:p>
          <a:p>
            <a:pPr marL="250587" indent="-250587">
              <a:spcAft>
                <a:spcPts val="1108"/>
              </a:spcAft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조립공정 자동화      품질향상 및 </a:t>
            </a:r>
            <a:r>
              <a:rPr lang="en-US" altLang="ko-KR" sz="1600" b="1" dirty="0" smtClean="0">
                <a:latin typeface="+mn-ea"/>
              </a:rPr>
              <a:t>Cost </a:t>
            </a:r>
            <a:r>
              <a:rPr lang="ko-KR" altLang="en-US" sz="1600" b="1" dirty="0" smtClean="0">
                <a:latin typeface="+mn-ea"/>
              </a:rPr>
              <a:t>경쟁력 확보 </a:t>
            </a:r>
            <a:endParaRPr lang="en-US" altLang="ko-KR" sz="1600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01741" y="2556854"/>
            <a:ext cx="94637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MCU</a:t>
            </a:r>
          </a:p>
          <a:p>
            <a:pPr algn="ctr"/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79573" y="2443959"/>
            <a:ext cx="939505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센서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93148" y="3057234"/>
            <a:ext cx="92593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히팅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FET</a:t>
            </a:r>
          </a:p>
          <a:p>
            <a:pPr algn="ctr"/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01740" y="3319452"/>
            <a:ext cx="94637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LED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구동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FET</a:t>
            </a:r>
          </a:p>
          <a:p>
            <a:pPr algn="ctr"/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위쪽/아래쪽 화살표 41"/>
          <p:cNvSpPr/>
          <p:nvPr/>
        </p:nvSpPr>
        <p:spPr>
          <a:xfrm rot="16200000">
            <a:off x="2771790" y="2567809"/>
            <a:ext cx="339304" cy="509273"/>
          </a:xfrm>
          <a:prstGeom prst="up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위쪽/아래쪽 화살표 42"/>
          <p:cNvSpPr/>
          <p:nvPr/>
        </p:nvSpPr>
        <p:spPr>
          <a:xfrm rot="17922114">
            <a:off x="2801899" y="2990160"/>
            <a:ext cx="347997" cy="540076"/>
          </a:xfrm>
          <a:prstGeom prst="up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위쪽/아래쪽 화살표 43"/>
          <p:cNvSpPr/>
          <p:nvPr/>
        </p:nvSpPr>
        <p:spPr>
          <a:xfrm>
            <a:off x="2169721" y="2992098"/>
            <a:ext cx="323400" cy="479383"/>
          </a:xfrm>
          <a:prstGeom prst="up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5397484" y="2216659"/>
            <a:ext cx="2939892" cy="1993724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48" name="TextBox 47"/>
          <p:cNvSpPr txBox="1"/>
          <p:nvPr/>
        </p:nvSpPr>
        <p:spPr>
          <a:xfrm>
            <a:off x="5662431" y="2690937"/>
            <a:ext cx="946377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Single</a:t>
            </a:r>
          </a:p>
          <a:p>
            <a:pPr algn="ctr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MCU</a:t>
            </a:r>
          </a:p>
          <a:p>
            <a:pPr algn="ctr"/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71819" y="2620301"/>
            <a:ext cx="88220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센서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위쪽/아래쪽 화살표 49"/>
          <p:cNvSpPr/>
          <p:nvPr/>
        </p:nvSpPr>
        <p:spPr>
          <a:xfrm rot="16200000">
            <a:off x="6693793" y="2933113"/>
            <a:ext cx="339304" cy="509273"/>
          </a:xfrm>
          <a:prstGeom prst="up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7171819" y="3436307"/>
            <a:ext cx="88220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구동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FET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79574" y="3704733"/>
            <a:ext cx="93950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LDO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379464" y="4573063"/>
            <a:ext cx="3130625" cy="1817479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5397484" y="4573063"/>
            <a:ext cx="2939892" cy="1822582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cxnSp>
        <p:nvCxnSpPr>
          <p:cNvPr id="62" name="직선 화살표 연결선 181"/>
          <p:cNvCxnSpPr>
            <a:cxnSpLocks noChangeShapeType="1"/>
          </p:cNvCxnSpPr>
          <p:nvPr/>
        </p:nvCxnSpPr>
        <p:spPr bwMode="auto">
          <a:xfrm>
            <a:off x="6013466" y="1315130"/>
            <a:ext cx="252000" cy="0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직선 화살표 연결선 181"/>
          <p:cNvCxnSpPr>
            <a:cxnSpLocks noChangeShapeType="1"/>
          </p:cNvCxnSpPr>
          <p:nvPr/>
        </p:nvCxnSpPr>
        <p:spPr bwMode="auto">
          <a:xfrm>
            <a:off x="2765330" y="1700808"/>
            <a:ext cx="252000" cy="0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오른쪽 화살표 63"/>
          <p:cNvSpPr/>
          <p:nvPr/>
        </p:nvSpPr>
        <p:spPr>
          <a:xfrm>
            <a:off x="4633369" y="2890719"/>
            <a:ext cx="659577" cy="57416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5" name="오른쪽 화살표 64"/>
          <p:cNvSpPr/>
          <p:nvPr/>
        </p:nvSpPr>
        <p:spPr>
          <a:xfrm>
            <a:off x="4633368" y="5197272"/>
            <a:ext cx="659577" cy="57416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ko-KR" altLang="en-US" sz="900" b="1" dirty="0" err="1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6" name="모서리가 둥근 직사각형 27"/>
          <p:cNvSpPr/>
          <p:nvPr/>
        </p:nvSpPr>
        <p:spPr>
          <a:xfrm>
            <a:off x="5807258" y="2038483"/>
            <a:ext cx="1800000" cy="3384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kern="0" dirty="0" err="1" smtClean="0">
                <a:latin typeface="+mn-ea"/>
              </a:rPr>
              <a:t>SoC</a:t>
            </a:r>
            <a:r>
              <a:rPr lang="en-US" altLang="ko-KR" sz="1600" b="1" kern="0" dirty="0" smtClean="0">
                <a:latin typeface="+mn-ea"/>
              </a:rPr>
              <a:t> </a:t>
            </a:r>
            <a:r>
              <a:rPr lang="ko-KR" altLang="en-US" sz="1600" b="1" kern="0" dirty="0" smtClean="0">
                <a:latin typeface="+mn-ea"/>
              </a:rPr>
              <a:t>적</a:t>
            </a:r>
            <a:r>
              <a:rPr lang="ko-KR" altLang="en-US" sz="1600" b="1" kern="0" noProof="0" dirty="0" smtClean="0">
                <a:latin typeface="Calibri" panose="020F0502020204030204"/>
                <a:ea typeface="맑은 고딕" panose="020B0503020000020004" pitchFamily="50" charset="-127"/>
              </a:rPr>
              <a:t>용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67" name="모서리가 둥근 직사각형 27"/>
          <p:cNvSpPr/>
          <p:nvPr/>
        </p:nvSpPr>
        <p:spPr>
          <a:xfrm>
            <a:off x="5807258" y="4411103"/>
            <a:ext cx="1800000" cy="3384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</a:rPr>
              <a:t>Semi</a:t>
            </a:r>
            <a:r>
              <a:rPr kumimoji="0" lang="en-US" altLang="ko-KR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ea"/>
              </a:rPr>
              <a:t>자동화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68" name="모서리가 둥근 직사각형 27"/>
          <p:cNvSpPr/>
          <p:nvPr/>
        </p:nvSpPr>
        <p:spPr>
          <a:xfrm>
            <a:off x="2064993" y="4412763"/>
            <a:ext cx="1800000" cy="3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</a:rPr>
              <a:t>In Line Process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69" name="모서리가 둥근 직사각형 27"/>
          <p:cNvSpPr/>
          <p:nvPr/>
        </p:nvSpPr>
        <p:spPr>
          <a:xfrm>
            <a:off x="2041442" y="2045531"/>
            <a:ext cx="1800000" cy="338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ED7D31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1" kern="0" dirty="0" smtClean="0">
                <a:latin typeface="+mn-ea"/>
              </a:rPr>
              <a:t>현재 설계도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4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_ </a:t>
            </a:r>
            <a:r>
              <a:rPr lang="ko-KR" altLang="en-US" sz="16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공정장비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6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자체설계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920553" y="2216659"/>
            <a:ext cx="2736304" cy="2023315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5CA4767-5891-415F-88E2-EB082C523D5C}"/>
              </a:ext>
            </a:extLst>
          </p:cNvPr>
          <p:cNvSpPr txBox="1"/>
          <p:nvPr/>
        </p:nvSpPr>
        <p:spPr>
          <a:xfrm>
            <a:off x="848544" y="1359903"/>
            <a:ext cx="8508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587" indent="-250587">
              <a:spcAft>
                <a:spcPts val="1108"/>
              </a:spcAft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공정용 </a:t>
            </a:r>
            <a:r>
              <a:rPr lang="en-US" altLang="ko-KR" sz="1600" b="1" dirty="0" smtClean="0">
                <a:latin typeface="+mn-ea"/>
              </a:rPr>
              <a:t>Tester </a:t>
            </a:r>
            <a:r>
              <a:rPr lang="ko-KR" altLang="en-US" sz="1600" b="1" dirty="0" smtClean="0">
                <a:latin typeface="+mn-ea"/>
              </a:rPr>
              <a:t>장비 </a:t>
            </a:r>
            <a:r>
              <a:rPr lang="ko-KR" altLang="en-US" sz="1600" b="1" dirty="0" err="1" smtClean="0">
                <a:latin typeface="+mn-ea"/>
              </a:rPr>
              <a:t>자체설계로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Line </a:t>
            </a:r>
            <a:r>
              <a:rPr lang="ko-KR" altLang="en-US" sz="1600" b="1" dirty="0" err="1" smtClean="0">
                <a:latin typeface="+mn-ea"/>
              </a:rPr>
              <a:t>운용효율</a:t>
            </a:r>
            <a:r>
              <a:rPr lang="ko-KR" altLang="en-US" sz="1600" b="1" dirty="0" smtClean="0">
                <a:latin typeface="+mn-ea"/>
              </a:rPr>
              <a:t> 및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품질관리 극대화 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888464" y="2216659"/>
            <a:ext cx="2720720" cy="1993724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920553" y="4567891"/>
            <a:ext cx="2736304" cy="2039830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3888464" y="4573063"/>
            <a:ext cx="2720720" cy="2034658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67" name="모서리가 둥근 직사각형 27"/>
          <p:cNvSpPr/>
          <p:nvPr/>
        </p:nvSpPr>
        <p:spPr>
          <a:xfrm>
            <a:off x="4395854" y="4377566"/>
            <a:ext cx="1800000" cy="3384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1" kern="0" dirty="0" err="1" smtClean="0">
                <a:latin typeface="+mn-ea"/>
              </a:rPr>
              <a:t>색온도</a:t>
            </a:r>
            <a:r>
              <a:rPr lang="ko-KR" altLang="en-US" sz="1600" b="1" kern="0" dirty="0" smtClean="0">
                <a:latin typeface="+mn-ea"/>
              </a:rPr>
              <a:t> </a:t>
            </a:r>
            <a:r>
              <a:rPr lang="en-US" altLang="ko-KR" sz="1600" b="1" kern="0" dirty="0" smtClean="0">
                <a:latin typeface="+mn-ea"/>
              </a:rPr>
              <a:t>Tester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68" name="모서리가 둥근 직사각형 27"/>
          <p:cNvSpPr/>
          <p:nvPr/>
        </p:nvSpPr>
        <p:spPr>
          <a:xfrm>
            <a:off x="1296177" y="2038483"/>
            <a:ext cx="1800000" cy="3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kern="0" dirty="0" smtClean="0">
                <a:latin typeface="+mn-ea"/>
              </a:rPr>
              <a:t>Cartridge Tester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7" t="3176" r="5735" b="4761"/>
          <a:stretch/>
        </p:blipFill>
        <p:spPr>
          <a:xfrm>
            <a:off x="4210645" y="2331708"/>
            <a:ext cx="2166008" cy="179354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246" y="2434791"/>
            <a:ext cx="2166753" cy="1784306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8" b="4546"/>
          <a:stretch>
            <a:fillRect/>
          </a:stretch>
        </p:blipFill>
        <p:spPr bwMode="auto">
          <a:xfrm>
            <a:off x="1107021" y="4749503"/>
            <a:ext cx="2178311" cy="179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모서리가 둥근 직사각형 27"/>
          <p:cNvSpPr/>
          <p:nvPr/>
        </p:nvSpPr>
        <p:spPr>
          <a:xfrm>
            <a:off x="1296177" y="4306484"/>
            <a:ext cx="1800000" cy="3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kern="0" dirty="0" smtClean="0">
                <a:latin typeface="+mn-ea"/>
              </a:rPr>
              <a:t>Cradle Tester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47" name="모서리가 둥근 직사각형 27"/>
          <p:cNvSpPr/>
          <p:nvPr/>
        </p:nvSpPr>
        <p:spPr>
          <a:xfrm>
            <a:off x="4370817" y="1948536"/>
            <a:ext cx="1800000" cy="3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kern="0" dirty="0" smtClean="0">
                <a:latin typeface="+mn-ea"/>
              </a:rPr>
              <a:t>Device Tester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645" y="4825379"/>
            <a:ext cx="2166753" cy="177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모서리가 둥근 직사각형 55"/>
          <p:cNvSpPr/>
          <p:nvPr/>
        </p:nvSpPr>
        <p:spPr>
          <a:xfrm>
            <a:off x="6859006" y="2207683"/>
            <a:ext cx="2599177" cy="2000236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6846799" y="4567891"/>
            <a:ext cx="2611384" cy="2033537"/>
          </a:xfrm>
          <a:prstGeom prst="roundRect">
            <a:avLst>
              <a:gd name="adj" fmla="val 1822"/>
            </a:avLst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62"/>
          </a:p>
        </p:txBody>
      </p:sp>
      <p:sp>
        <p:nvSpPr>
          <p:cNvPr id="58" name="모서리가 둥근 직사각형 27"/>
          <p:cNvSpPr/>
          <p:nvPr/>
        </p:nvSpPr>
        <p:spPr>
          <a:xfrm>
            <a:off x="7348181" y="4377566"/>
            <a:ext cx="1800000" cy="3384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kern="0" dirty="0" smtClean="0">
                <a:latin typeface="+mn-ea"/>
              </a:rPr>
              <a:t>Aging Tester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60" name="모서리가 둥근 직사각형 27"/>
          <p:cNvSpPr/>
          <p:nvPr/>
        </p:nvSpPr>
        <p:spPr>
          <a:xfrm>
            <a:off x="7309020" y="1951923"/>
            <a:ext cx="1800000" cy="3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kern="0" dirty="0" smtClean="0">
                <a:latin typeface="+mn-ea"/>
              </a:rPr>
              <a:t>Puffing Tester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30" y="2324838"/>
            <a:ext cx="2113457" cy="183053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487" y="4834473"/>
            <a:ext cx="2166008" cy="175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5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E-Cigarette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제품 개발 및 양산 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Process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xmlns="" id="{DAC5CC65-4F28-4F7A-B256-CEE815206D51}"/>
              </a:ext>
            </a:extLst>
          </p:cNvPr>
          <p:cNvCxnSpPr/>
          <p:nvPr/>
        </p:nvCxnSpPr>
        <p:spPr>
          <a:xfrm>
            <a:off x="3167904" y="3685868"/>
            <a:ext cx="27305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FF04001F-B188-4952-A3CA-BF2E0D813AC6}"/>
              </a:ext>
            </a:extLst>
          </p:cNvPr>
          <p:cNvSpPr/>
          <p:nvPr/>
        </p:nvSpPr>
        <p:spPr>
          <a:xfrm>
            <a:off x="1170829" y="2520643"/>
            <a:ext cx="1512888" cy="5683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회로설계</a:t>
            </a:r>
          </a:p>
        </p:txBody>
      </p:sp>
      <p:sp>
        <p:nvSpPr>
          <p:cNvPr id="7" name="갈매기형 수장 6">
            <a:extLst>
              <a:ext uri="{FF2B5EF4-FFF2-40B4-BE49-F238E27FC236}">
                <a16:creationId xmlns:a16="http://schemas.microsoft.com/office/drawing/2014/main" xmlns="" id="{05136A1C-1740-4BB8-B3D8-38BB744730E1}"/>
              </a:ext>
            </a:extLst>
          </p:cNvPr>
          <p:cNvSpPr/>
          <p:nvPr/>
        </p:nvSpPr>
        <p:spPr>
          <a:xfrm>
            <a:off x="842714" y="1456526"/>
            <a:ext cx="2232025" cy="720725"/>
          </a:xfrm>
          <a:prstGeom prst="chevron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개발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&amp;</a:t>
            </a:r>
          </a:p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부품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Sourcing </a:t>
            </a:r>
            <a:endParaRPr lang="ko-KR" altLang="en-US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갈매기형 수장 7">
            <a:extLst>
              <a:ext uri="{FF2B5EF4-FFF2-40B4-BE49-F238E27FC236}">
                <a16:creationId xmlns:a16="http://schemas.microsoft.com/office/drawing/2014/main" xmlns="" id="{FDBF2273-3F45-4262-AE5E-36470D08EA39}"/>
              </a:ext>
            </a:extLst>
          </p:cNvPr>
          <p:cNvSpPr/>
          <p:nvPr/>
        </p:nvSpPr>
        <p:spPr>
          <a:xfrm>
            <a:off x="2858839" y="1456526"/>
            <a:ext cx="2232025" cy="720725"/>
          </a:xfrm>
          <a:prstGeom prst="chevron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제조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&amp;</a:t>
            </a:r>
          </a:p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출하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endParaRPr lang="ko-KR" altLang="en-US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갈매기형 수장 8">
            <a:extLst>
              <a:ext uri="{FF2B5EF4-FFF2-40B4-BE49-F238E27FC236}">
                <a16:creationId xmlns:a16="http://schemas.microsoft.com/office/drawing/2014/main" xmlns="" id="{627F25B1-3255-4BE6-AC27-B92D9D34A8BC}"/>
              </a:ext>
            </a:extLst>
          </p:cNvPr>
          <p:cNvSpPr/>
          <p:nvPr/>
        </p:nvSpPr>
        <p:spPr>
          <a:xfrm>
            <a:off x="4855914" y="1464464"/>
            <a:ext cx="2232025" cy="72072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검사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&amp;</a:t>
            </a:r>
          </a:p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포장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endParaRPr lang="ko-KR" altLang="en-US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갈매기형 수장 9">
            <a:extLst>
              <a:ext uri="{FF2B5EF4-FFF2-40B4-BE49-F238E27FC236}">
                <a16:creationId xmlns:a16="http://schemas.microsoft.com/office/drawing/2014/main" xmlns="" id="{029908A3-1E5C-411E-8CF9-733BEF0DEE04}"/>
              </a:ext>
            </a:extLst>
          </p:cNvPr>
          <p:cNvSpPr/>
          <p:nvPr/>
        </p:nvSpPr>
        <p:spPr>
          <a:xfrm>
            <a:off x="6897439" y="1470814"/>
            <a:ext cx="2232025" cy="7207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판매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2F0667F-3CD2-43E4-8A22-48109C468ED7}"/>
              </a:ext>
            </a:extLst>
          </p:cNvPr>
          <p:cNvSpPr/>
          <p:nvPr/>
        </p:nvSpPr>
        <p:spPr>
          <a:xfrm>
            <a:off x="1170829" y="3181043"/>
            <a:ext cx="1504950" cy="5048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기구설계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3E4F8CB7-C142-4952-A77C-7473E97B275A}"/>
              </a:ext>
            </a:extLst>
          </p:cNvPr>
          <p:cNvSpPr/>
          <p:nvPr/>
        </p:nvSpPr>
        <p:spPr>
          <a:xfrm>
            <a:off x="1162892" y="3830331"/>
            <a:ext cx="1512887" cy="5032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금형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515B7A84-6352-4F74-BBB5-15A9F313D0A8}"/>
              </a:ext>
            </a:extLst>
          </p:cNvPr>
          <p:cNvSpPr/>
          <p:nvPr/>
        </p:nvSpPr>
        <p:spPr>
          <a:xfrm>
            <a:off x="1170829" y="4478031"/>
            <a:ext cx="1504950" cy="61436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내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외자구매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(MCU,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센서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,.)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18E5B7EE-6271-4EC1-ABE0-3C4FA276DC4E}"/>
              </a:ext>
            </a:extLst>
          </p:cNvPr>
          <p:cNvCxnSpPr/>
          <p:nvPr/>
        </p:nvCxnSpPr>
        <p:spPr>
          <a:xfrm flipV="1">
            <a:off x="2683717" y="2727018"/>
            <a:ext cx="517525" cy="317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8C5A7679-4B2E-4BFF-A405-FD4E914EBD2F}"/>
              </a:ext>
            </a:extLst>
          </p:cNvPr>
          <p:cNvCxnSpPr/>
          <p:nvPr/>
        </p:nvCxnSpPr>
        <p:spPr>
          <a:xfrm>
            <a:off x="2664667" y="3433456"/>
            <a:ext cx="50323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1A12378F-50C8-4F64-B70A-77FDBBA442D9}"/>
              </a:ext>
            </a:extLst>
          </p:cNvPr>
          <p:cNvCxnSpPr/>
          <p:nvPr/>
        </p:nvCxnSpPr>
        <p:spPr>
          <a:xfrm>
            <a:off x="2675779" y="4087506"/>
            <a:ext cx="50323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03BEC99B-8050-4DC2-AA37-CAC0410F5B34}"/>
              </a:ext>
            </a:extLst>
          </p:cNvPr>
          <p:cNvCxnSpPr/>
          <p:nvPr/>
        </p:nvCxnSpPr>
        <p:spPr>
          <a:xfrm>
            <a:off x="2675779" y="4749493"/>
            <a:ext cx="50323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xmlns="" id="{597A9219-9D80-47A1-AFED-2CD641C561B9}"/>
              </a:ext>
            </a:extLst>
          </p:cNvPr>
          <p:cNvCxnSpPr/>
          <p:nvPr/>
        </p:nvCxnSpPr>
        <p:spPr>
          <a:xfrm>
            <a:off x="3172667" y="2717493"/>
            <a:ext cx="6350" cy="2032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3C6D449-4F07-452D-8DF3-25EF27417542}"/>
              </a:ext>
            </a:extLst>
          </p:cNvPr>
          <p:cNvSpPr/>
          <p:nvPr/>
        </p:nvSpPr>
        <p:spPr>
          <a:xfrm>
            <a:off x="3417142" y="3449331"/>
            <a:ext cx="1295400" cy="5683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공정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테스트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9DD77CA9-80EF-4F8D-ABD3-61E51F911CBB}"/>
              </a:ext>
            </a:extLst>
          </p:cNvPr>
          <p:cNvSpPr/>
          <p:nvPr/>
        </p:nvSpPr>
        <p:spPr>
          <a:xfrm>
            <a:off x="4928442" y="3288993"/>
            <a:ext cx="946150" cy="889000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단품출하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5662166A-6C30-44FC-AD19-27BB79E63B55}"/>
              </a:ext>
            </a:extLst>
          </p:cNvPr>
          <p:cNvSpPr/>
          <p:nvPr/>
        </p:nvSpPr>
        <p:spPr>
          <a:xfrm>
            <a:off x="5899992" y="2612718"/>
            <a:ext cx="1296987" cy="5683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본체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크레들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포장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H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社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日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6AE83FBC-46B8-4940-9857-71EFE4BBD4B2}"/>
              </a:ext>
            </a:extLst>
          </p:cNvPr>
          <p:cNvSpPr/>
          <p:nvPr/>
        </p:nvSpPr>
        <p:spPr>
          <a:xfrm>
            <a:off x="5836492" y="4204981"/>
            <a:ext cx="1455737" cy="877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카트리지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액상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주입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JMVL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社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日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D64B4409-8700-42A1-8439-6D8B771535F5}"/>
              </a:ext>
            </a:extLst>
          </p:cNvPr>
          <p:cNvSpPr/>
          <p:nvPr/>
        </p:nvSpPr>
        <p:spPr>
          <a:xfrm>
            <a:off x="7522417" y="3241368"/>
            <a:ext cx="946150" cy="889000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제품출하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CA816111-1598-4363-906E-45E593F51C7D}"/>
              </a:ext>
            </a:extLst>
          </p:cNvPr>
          <p:cNvCxnSpPr>
            <a:endCxn id="20" idx="2"/>
          </p:cNvCxnSpPr>
          <p:nvPr/>
        </p:nvCxnSpPr>
        <p:spPr>
          <a:xfrm>
            <a:off x="4696667" y="3733493"/>
            <a:ext cx="2317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FB3D6041-7562-46F6-8CB4-AC3E99E680C0}"/>
              </a:ext>
            </a:extLst>
          </p:cNvPr>
          <p:cNvCxnSpPr>
            <a:endCxn id="21" idx="1"/>
          </p:cNvCxnSpPr>
          <p:nvPr/>
        </p:nvCxnSpPr>
        <p:spPr>
          <a:xfrm flipV="1">
            <a:off x="5593604" y="2896881"/>
            <a:ext cx="306388" cy="4572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xmlns="" id="{83593D88-646B-4E82-825C-1A3FB3E58F30}"/>
              </a:ext>
            </a:extLst>
          </p:cNvPr>
          <p:cNvCxnSpPr>
            <a:endCxn id="22" idx="1"/>
          </p:cNvCxnSpPr>
          <p:nvPr/>
        </p:nvCxnSpPr>
        <p:spPr>
          <a:xfrm>
            <a:off x="5593604" y="4158943"/>
            <a:ext cx="242888" cy="48577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xmlns="" id="{E0409101-68A1-4FDF-B417-CB19B9AB9902}"/>
              </a:ext>
            </a:extLst>
          </p:cNvPr>
          <p:cNvCxnSpPr>
            <a:stCxn id="23" idx="1"/>
          </p:cNvCxnSpPr>
          <p:nvPr/>
        </p:nvCxnSpPr>
        <p:spPr>
          <a:xfrm flipH="1" flipV="1">
            <a:off x="7281117" y="2903231"/>
            <a:ext cx="381000" cy="4683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xmlns="" id="{03607C99-26D3-44AC-97D7-8AEDDE52E28A}"/>
              </a:ext>
            </a:extLst>
          </p:cNvPr>
          <p:cNvCxnSpPr/>
          <p:nvPr/>
        </p:nvCxnSpPr>
        <p:spPr>
          <a:xfrm flipH="1">
            <a:off x="7300167" y="4047818"/>
            <a:ext cx="361950" cy="57626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5"/>
          <p:cNvSpPr txBox="1">
            <a:spLocks noChangeArrowheads="1"/>
          </p:cNvSpPr>
          <p:nvPr/>
        </p:nvSpPr>
        <p:spPr bwMode="auto">
          <a:xfrm>
            <a:off x="3196479" y="4493906"/>
            <a:ext cx="1746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  <a:latin typeface="+mn-ea"/>
                <a:ea typeface="+mn-ea"/>
              </a:rPr>
              <a:t>N</a:t>
            </a:r>
            <a:r>
              <a:rPr lang="en-US" altLang="ko-KR" sz="1600" b="1" dirty="0" smtClean="0">
                <a:latin typeface="+mn-ea"/>
                <a:ea typeface="+mn-ea"/>
              </a:rPr>
              <a:t>N CITRON</a:t>
            </a:r>
            <a:endParaRPr lang="ko-KR" altLang="en-US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>
            <a:off x="7292229" y="4465331"/>
            <a:ext cx="1536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1600" b="1" dirty="0">
                <a:latin typeface="+mn-ea"/>
                <a:ea typeface="+mn-ea"/>
              </a:rPr>
              <a:t>B</a:t>
            </a:r>
            <a:r>
              <a:rPr lang="ko-KR" altLang="en-US" sz="1600" b="1" dirty="0">
                <a:latin typeface="+mn-ea"/>
                <a:ea typeface="+mn-ea"/>
              </a:rPr>
              <a:t>社</a:t>
            </a:r>
            <a:r>
              <a:rPr lang="en-US" altLang="ko-KR" sz="1600" b="1" dirty="0">
                <a:latin typeface="+mn-ea"/>
                <a:ea typeface="+mn-ea"/>
              </a:rPr>
              <a:t>(</a:t>
            </a:r>
            <a:r>
              <a:rPr lang="ko-KR" altLang="en-US" sz="1600" b="1" dirty="0">
                <a:latin typeface="+mn-ea"/>
                <a:ea typeface="+mn-ea"/>
              </a:rPr>
              <a:t>日</a:t>
            </a:r>
            <a:r>
              <a:rPr lang="en-US" altLang="ko-KR" sz="1600" b="1" dirty="0">
                <a:latin typeface="+mn-ea"/>
                <a:ea typeface="+mn-ea"/>
              </a:rPr>
              <a:t>)</a:t>
            </a:r>
            <a:endParaRPr lang="ko-KR" altLang="en-US" sz="1600" b="1" dirty="0">
              <a:latin typeface="+mn-ea"/>
              <a:ea typeface="+mn-ea"/>
            </a:endParaRP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xmlns="" id="{CE9071AA-501E-4F54-9089-469F10394048}"/>
              </a:ext>
            </a:extLst>
          </p:cNvPr>
          <p:cNvCxnSpPr/>
          <p:nvPr/>
        </p:nvCxnSpPr>
        <p:spPr>
          <a:xfrm>
            <a:off x="813642" y="5801767"/>
            <a:ext cx="7993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xmlns="" id="{3B3F6F4E-1F7E-48B7-8870-A01594B4E74B}"/>
              </a:ext>
            </a:extLst>
          </p:cNvPr>
          <p:cNvCxnSpPr/>
          <p:nvPr/>
        </p:nvCxnSpPr>
        <p:spPr>
          <a:xfrm>
            <a:off x="2845642" y="5298529"/>
            <a:ext cx="0" cy="5032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xmlns="" id="{2F35FCE6-DE33-4C75-B5AD-00A984793F15}"/>
              </a:ext>
            </a:extLst>
          </p:cNvPr>
          <p:cNvCxnSpPr/>
          <p:nvPr/>
        </p:nvCxnSpPr>
        <p:spPr>
          <a:xfrm>
            <a:off x="4475481" y="5298529"/>
            <a:ext cx="0" cy="5032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xmlns="" id="{02770EF2-0F99-49E8-A5C9-DEE19DAC054C}"/>
              </a:ext>
            </a:extLst>
          </p:cNvPr>
          <p:cNvCxnSpPr/>
          <p:nvPr/>
        </p:nvCxnSpPr>
        <p:spPr>
          <a:xfrm>
            <a:off x="7181104" y="5298529"/>
            <a:ext cx="0" cy="5032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FF41064-AD77-4BB4-9F1D-86919F5EDE66}"/>
              </a:ext>
            </a:extLst>
          </p:cNvPr>
          <p:cNvSpPr txBox="1"/>
          <p:nvPr/>
        </p:nvSpPr>
        <p:spPr>
          <a:xfrm>
            <a:off x="1529604" y="5381079"/>
            <a:ext cx="10160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’19.3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월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406FC87-2074-44C0-BEF6-D98E060832CC}"/>
              </a:ext>
            </a:extLst>
          </p:cNvPr>
          <p:cNvSpPr txBox="1"/>
          <p:nvPr/>
        </p:nvSpPr>
        <p:spPr>
          <a:xfrm>
            <a:off x="7655767" y="5385842"/>
            <a:ext cx="10160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’19.8</a:t>
            </a:r>
            <a:r>
              <a:rPr lang="ko-KR" altLang="en-US" sz="1400" b="1" dirty="0" smtClean="0">
                <a:solidFill>
                  <a:schemeClr val="tx1"/>
                </a:solidFill>
                <a:latin typeface="+mn-ea"/>
              </a:rPr>
              <a:t>월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85F9C3C-3739-4A44-BF41-9AA43B9088B8}"/>
              </a:ext>
            </a:extLst>
          </p:cNvPr>
          <p:cNvSpPr txBox="1"/>
          <p:nvPr/>
        </p:nvSpPr>
        <p:spPr>
          <a:xfrm>
            <a:off x="3417142" y="5382667"/>
            <a:ext cx="10160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’19.4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월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92E95B9-BBB3-48DC-B098-6FCD7F21ECD6}"/>
              </a:ext>
            </a:extLst>
          </p:cNvPr>
          <p:cNvSpPr txBox="1"/>
          <p:nvPr/>
        </p:nvSpPr>
        <p:spPr>
          <a:xfrm>
            <a:off x="5787394" y="5374988"/>
            <a:ext cx="1123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’19.6 ~7</a:t>
            </a:r>
            <a:r>
              <a:rPr lang="ko-KR" altLang="en-US" sz="1400" b="1" dirty="0" smtClean="0">
                <a:solidFill>
                  <a:schemeClr val="tx1"/>
                </a:solidFill>
                <a:latin typeface="+mn-ea"/>
              </a:rPr>
              <a:t>월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CBCE45FE-C079-4CF0-8799-978B86282493}"/>
              </a:ext>
            </a:extLst>
          </p:cNvPr>
          <p:cNvSpPr/>
          <p:nvPr/>
        </p:nvSpPr>
        <p:spPr>
          <a:xfrm>
            <a:off x="813642" y="5801767"/>
            <a:ext cx="4702012" cy="43729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제조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KOREA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85CCDA66-692A-4B86-89E0-FFF25356712B}"/>
              </a:ext>
            </a:extLst>
          </p:cNvPr>
          <p:cNvSpPr/>
          <p:nvPr/>
        </p:nvSpPr>
        <p:spPr>
          <a:xfrm>
            <a:off x="7181103" y="5801767"/>
            <a:ext cx="1662113" cy="438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판매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JAPAN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85CCDA66-692A-4B86-89E0-FFF25356712B}"/>
              </a:ext>
            </a:extLst>
          </p:cNvPr>
          <p:cNvSpPr/>
          <p:nvPr/>
        </p:nvSpPr>
        <p:spPr>
          <a:xfrm>
            <a:off x="5517322" y="5801767"/>
            <a:ext cx="1662113" cy="438150"/>
          </a:xfrm>
          <a:prstGeom prst="rect">
            <a:avLst/>
          </a:prstGeom>
          <a:solidFill>
            <a:srgbClr val="D8FFCD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 smtClean="0">
                <a:solidFill>
                  <a:schemeClr val="tx1"/>
                </a:solidFill>
                <a:latin typeface="+mn-ea"/>
              </a:rPr>
              <a:t>양산 공급</a:t>
            </a: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( K-&gt;J )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85F9C3C-3739-4A44-BF41-9AA43B9088B8}"/>
              </a:ext>
            </a:extLst>
          </p:cNvPr>
          <p:cNvSpPr txBox="1"/>
          <p:nvPr/>
        </p:nvSpPr>
        <p:spPr>
          <a:xfrm>
            <a:off x="4631323" y="5387945"/>
            <a:ext cx="10160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’19.5</a:t>
            </a:r>
            <a:r>
              <a:rPr lang="ko-KR" altLang="en-US" sz="1400" b="1" dirty="0" smtClean="0">
                <a:solidFill>
                  <a:schemeClr val="tx1"/>
                </a:solidFill>
                <a:latin typeface="+mn-ea"/>
              </a:rPr>
              <a:t>월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xmlns="" id="{02770EF2-0F99-49E8-A5C9-DEE19DAC054C}"/>
              </a:ext>
            </a:extLst>
          </p:cNvPr>
          <p:cNvCxnSpPr/>
          <p:nvPr/>
        </p:nvCxnSpPr>
        <p:spPr>
          <a:xfrm flipH="1">
            <a:off x="5504704" y="5316279"/>
            <a:ext cx="2961" cy="5634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1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Health Care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사업전략 및 목표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1C66573-D3CD-4DF1-A0EA-4CC96E74E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1" t="57626" b="5650"/>
          <a:stretch/>
        </p:blipFill>
        <p:spPr>
          <a:xfrm>
            <a:off x="4941367" y="4716549"/>
            <a:ext cx="916738" cy="803902"/>
          </a:xfrm>
          <a:prstGeom prst="rect">
            <a:avLst/>
          </a:prstGeom>
        </p:spPr>
      </p:pic>
      <p:graphicFrame>
        <p:nvGraphicFramePr>
          <p:cNvPr id="4" name="다이어그램 3">
            <a:extLst>
              <a:ext uri="{FF2B5EF4-FFF2-40B4-BE49-F238E27FC236}">
                <a16:creationId xmlns:a16="http://schemas.microsoft.com/office/drawing/2014/main" xmlns="" id="{E837B0A7-3880-4469-90E8-ED580053ED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367525"/>
              </p:ext>
            </p:extLst>
          </p:nvPr>
        </p:nvGraphicFramePr>
        <p:xfrm>
          <a:off x="851967" y="1196752"/>
          <a:ext cx="8099425" cy="1456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check, checkmark, green, mark, ok, tick, yes icon">
            <a:extLst>
              <a:ext uri="{FF2B5EF4-FFF2-40B4-BE49-F238E27FC236}">
                <a16:creationId xmlns:a16="http://schemas.microsoft.com/office/drawing/2014/main" xmlns="" id="{DEF860BD-BB9E-496B-843A-84257A1F9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490535">
            <a:off x="834784" y="1609663"/>
            <a:ext cx="412088" cy="412088"/>
          </a:xfrm>
          <a:prstGeom prst="rect">
            <a:avLst/>
          </a:prstGeom>
          <a:noFill/>
        </p:spPr>
      </p:pic>
      <p:pic>
        <p:nvPicPr>
          <p:cNvPr id="7" name="Picture 4" descr="check, checkmark, green, mark, ok, tick, yes icon">
            <a:extLst>
              <a:ext uri="{FF2B5EF4-FFF2-40B4-BE49-F238E27FC236}">
                <a16:creationId xmlns:a16="http://schemas.microsoft.com/office/drawing/2014/main" xmlns="" id="{53D1F756-8841-46E0-91D7-06384D09A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490535">
            <a:off x="3569461" y="1609662"/>
            <a:ext cx="412088" cy="412088"/>
          </a:xfrm>
          <a:prstGeom prst="rect">
            <a:avLst/>
          </a:prstGeom>
          <a:noFill/>
        </p:spPr>
      </p:pic>
      <p:pic>
        <p:nvPicPr>
          <p:cNvPr id="8" name="Picture 4" descr="check, checkmark, green, mark, ok, tick, yes icon">
            <a:extLst>
              <a:ext uri="{FF2B5EF4-FFF2-40B4-BE49-F238E27FC236}">
                <a16:creationId xmlns:a16="http://schemas.microsoft.com/office/drawing/2014/main" xmlns="" id="{8905AC8D-90C5-4904-B8E9-1EF025B15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490535">
            <a:off x="6304137" y="1609662"/>
            <a:ext cx="412088" cy="412088"/>
          </a:xfrm>
          <a:prstGeom prst="rect">
            <a:avLst/>
          </a:prstGeom>
          <a:noFill/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5D4CBCB9-176C-461D-8194-7987CA80B27B}"/>
              </a:ext>
            </a:extLst>
          </p:cNvPr>
          <p:cNvSpPr/>
          <p:nvPr/>
        </p:nvSpPr>
        <p:spPr>
          <a:xfrm>
            <a:off x="1040828" y="1802101"/>
            <a:ext cx="2706054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dirty="0" err="1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헬스케어기기</a:t>
            </a:r>
            <a:r>
              <a:rPr lang="ko-KR" altLang="en-US" sz="10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 시장 진출</a:t>
            </a:r>
            <a:endParaRPr lang="ko-KR" altLang="en-US" sz="10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CCF5B66-70D5-4EA2-B952-DF4770638D05}"/>
              </a:ext>
            </a:extLst>
          </p:cNvPr>
          <p:cNvSpPr/>
          <p:nvPr/>
        </p:nvSpPr>
        <p:spPr>
          <a:xfrm>
            <a:off x="3804127" y="1801311"/>
            <a:ext cx="2706054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dirty="0" err="1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헬스케어기기</a:t>
            </a:r>
            <a:r>
              <a:rPr lang="ko-KR" altLang="en-US" sz="10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 시장 </a:t>
            </a:r>
            <a:r>
              <a:rPr lang="ko-KR" altLang="en-US" sz="1000" dirty="0" err="1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도약기</a:t>
            </a:r>
            <a:endParaRPr lang="ko-KR" altLang="en-US" sz="10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6B19D959-E569-4DDD-8BB3-6B5B4CA64D9C}"/>
              </a:ext>
            </a:extLst>
          </p:cNvPr>
          <p:cNvSpPr/>
          <p:nvPr/>
        </p:nvSpPr>
        <p:spPr>
          <a:xfrm>
            <a:off x="6567426" y="1801310"/>
            <a:ext cx="2706054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사업 확대 </a:t>
            </a:r>
            <a:r>
              <a:rPr lang="en-US" altLang="ko-KR" sz="10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– </a:t>
            </a:r>
            <a:r>
              <a:rPr lang="ko-KR" altLang="en-US" sz="10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국내 및 해외 시장 공략</a:t>
            </a:r>
            <a:endParaRPr lang="ko-KR" altLang="en-US" sz="10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D55EAB5C-A1CF-473B-B863-6766BC38CAD6}"/>
              </a:ext>
            </a:extLst>
          </p:cNvPr>
          <p:cNvSpPr/>
          <p:nvPr/>
        </p:nvSpPr>
        <p:spPr>
          <a:xfrm>
            <a:off x="1025542" y="2276315"/>
            <a:ext cx="2706054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2016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년 피부미용기기 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‘Rowan’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을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브랜드 론칭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726B93BB-96FC-424D-84C5-7C6D60049929}"/>
              </a:ext>
            </a:extLst>
          </p:cNvPr>
          <p:cNvSpPr/>
          <p:nvPr/>
        </p:nvSpPr>
        <p:spPr>
          <a:xfrm>
            <a:off x="3775505" y="2229920"/>
            <a:ext cx="2706054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시장진입에 따른 제품 라인업 확대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2018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년  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2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분기 국내 시장 공략 본격화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C11B30C-2E11-433E-9D18-4F6F2130D81B}"/>
              </a:ext>
            </a:extLst>
          </p:cNvPr>
          <p:cNvSpPr txBox="1"/>
          <p:nvPr/>
        </p:nvSpPr>
        <p:spPr>
          <a:xfrm>
            <a:off x="3527722" y="2830785"/>
            <a:ext cx="2520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900" u="sng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2018</a:t>
            </a:r>
            <a:r>
              <a:rPr lang="ko-KR" altLang="en-US" sz="900" u="sng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년 헬스케어 기기 사업 전략</a:t>
            </a:r>
            <a:endParaRPr lang="en-US" altLang="ko-KR" sz="900" u="sng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70FB4191-9925-4803-9163-692D2A61FD54}"/>
              </a:ext>
            </a:extLst>
          </p:cNvPr>
          <p:cNvSpPr/>
          <p:nvPr/>
        </p:nvSpPr>
        <p:spPr>
          <a:xfrm>
            <a:off x="3637084" y="3719603"/>
            <a:ext cx="597918" cy="533646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B2B</a:t>
            </a:r>
          </a:p>
          <a:p>
            <a:pPr algn="ctr"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(</a:t>
            </a:r>
            <a:r>
              <a:rPr lang="ko-KR" altLang="en-US" sz="9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피부샵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)</a:t>
            </a:r>
            <a:endParaRPr lang="ko-KR" altLang="en-US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A396598E-176B-402A-8FDA-2CF73653FA1F}"/>
              </a:ext>
            </a:extLst>
          </p:cNvPr>
          <p:cNvSpPr/>
          <p:nvPr/>
        </p:nvSpPr>
        <p:spPr>
          <a:xfrm>
            <a:off x="4512225" y="3719603"/>
            <a:ext cx="535471" cy="53364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온라인</a:t>
            </a:r>
          </a:p>
        </p:txBody>
      </p:sp>
      <p:sp>
        <p:nvSpPr>
          <p:cNvPr id="17" name="1/2 액자 16">
            <a:extLst>
              <a:ext uri="{FF2B5EF4-FFF2-40B4-BE49-F238E27FC236}">
                <a16:creationId xmlns:a16="http://schemas.microsoft.com/office/drawing/2014/main" xmlns="" id="{BA6F8054-92DF-4B44-B7A3-19BE80E95B11}"/>
              </a:ext>
            </a:extLst>
          </p:cNvPr>
          <p:cNvSpPr/>
          <p:nvPr/>
        </p:nvSpPr>
        <p:spPr>
          <a:xfrm rot="18900000">
            <a:off x="4316186" y="3855283"/>
            <a:ext cx="252413" cy="252413"/>
          </a:xfrm>
          <a:prstGeom prst="halfFrame">
            <a:avLst>
              <a:gd name="adj1" fmla="val 17716"/>
              <a:gd name="adj2" fmla="val 1771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xmlns="" id="{2815AE6D-852B-45F1-BB63-85199BCF6362}"/>
              </a:ext>
            </a:extLst>
          </p:cNvPr>
          <p:cNvSpPr/>
          <p:nvPr/>
        </p:nvSpPr>
        <p:spPr>
          <a:xfrm>
            <a:off x="4969340" y="3719603"/>
            <a:ext cx="535471" cy="53364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홈쇼핑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xmlns="" id="{AC388C87-60F6-4526-9A06-83F7D4CAA509}"/>
              </a:ext>
            </a:extLst>
          </p:cNvPr>
          <p:cNvSpPr/>
          <p:nvPr/>
        </p:nvSpPr>
        <p:spPr>
          <a:xfrm>
            <a:off x="5426455" y="3714666"/>
            <a:ext cx="535471" cy="53364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/>
                </a:solidFill>
              </a:rPr>
              <a:t>B2C</a:t>
            </a:r>
            <a:endParaRPr lang="ko-KR" altLang="en-US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2B0D90A0-AE3D-438E-9A20-2C3092A7B217}"/>
              </a:ext>
            </a:extLst>
          </p:cNvPr>
          <p:cNvSpPr/>
          <p:nvPr/>
        </p:nvSpPr>
        <p:spPr>
          <a:xfrm>
            <a:off x="3519721" y="3152427"/>
            <a:ext cx="2668927" cy="485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①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기존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ko-KR" altLang="en-US" sz="9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피부샵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중심의 유통에서 온라인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홈쇼핑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판매를 통해 제품 판매량 및 인지도 확대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3C9B438A-6EF5-47D6-A574-702A49E72132}"/>
              </a:ext>
            </a:extLst>
          </p:cNvPr>
          <p:cNvSpPr/>
          <p:nvPr/>
        </p:nvSpPr>
        <p:spPr>
          <a:xfrm>
            <a:off x="3542254" y="4350601"/>
            <a:ext cx="2668927" cy="485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② </a:t>
            </a:r>
            <a:r>
              <a:rPr lang="ko-KR" altLang="en-US" sz="9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아쿠아필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음파마사지기 등 신규 제품 출시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제품군 다변화를 통한 시장 공급 확대 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86D82FD7-B774-49BE-8864-998B3AE704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265" y="4867940"/>
            <a:ext cx="740084" cy="68725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B114F9B-C319-48B0-B300-035CB25CD459}"/>
              </a:ext>
            </a:extLst>
          </p:cNvPr>
          <p:cNvSpPr txBox="1"/>
          <p:nvPr/>
        </p:nvSpPr>
        <p:spPr>
          <a:xfrm>
            <a:off x="3544331" y="5552593"/>
            <a:ext cx="1522148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9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‘DR SPA Aqua Peel’</a:t>
            </a:r>
            <a:endParaRPr lang="ko-KR" altLang="en-US" sz="900" b="1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2077D54D-EA6E-4529-8F9D-F29D42829C45}"/>
              </a:ext>
            </a:extLst>
          </p:cNvPr>
          <p:cNvSpPr/>
          <p:nvPr/>
        </p:nvSpPr>
        <p:spPr>
          <a:xfrm>
            <a:off x="6525468" y="2209604"/>
            <a:ext cx="2706054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온라인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홈쇼핑 판매를 통해 인지도 확보 후 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국내 대리점 운영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및 해외 시장 본격 진출 예정 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888BA35-1CC4-4D27-B190-1038EE927D7A}"/>
              </a:ext>
            </a:extLst>
          </p:cNvPr>
          <p:cNvSpPr txBox="1"/>
          <p:nvPr/>
        </p:nvSpPr>
        <p:spPr>
          <a:xfrm>
            <a:off x="6276930" y="2823041"/>
            <a:ext cx="2520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ko-KR" altLang="en-US" sz="900" u="sng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향후 </a:t>
            </a:r>
            <a:r>
              <a:rPr lang="en-US" altLang="ko-KR" sz="900" u="sng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3</a:t>
            </a:r>
            <a:r>
              <a:rPr lang="ko-KR" altLang="en-US" sz="900" u="sng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개년 매출 목표</a:t>
            </a:r>
            <a:endParaRPr lang="en-US" altLang="ko-KR" sz="900" u="sng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  <a:latin typeface="+mj-lt"/>
            </a:endParaRPr>
          </a:p>
        </p:txBody>
      </p:sp>
      <p:graphicFrame>
        <p:nvGraphicFramePr>
          <p:cNvPr id="26" name="차트 61">
            <a:extLst>
              <a:ext uri="{FF2B5EF4-FFF2-40B4-BE49-F238E27FC236}">
                <a16:creationId xmlns:a16="http://schemas.microsoft.com/office/drawing/2014/main" xmlns="" id="{DEEEF38E-E02D-4376-839B-94197C8E3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8799496"/>
              </p:ext>
            </p:extLst>
          </p:nvPr>
        </p:nvGraphicFramePr>
        <p:xfrm>
          <a:off x="6361252" y="3152428"/>
          <a:ext cx="2395028" cy="131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A4B40A10-268C-4CDF-AD02-5B171CD3FD8B}"/>
              </a:ext>
            </a:extLst>
          </p:cNvPr>
          <p:cNvSpPr/>
          <p:nvPr/>
        </p:nvSpPr>
        <p:spPr>
          <a:xfrm>
            <a:off x="7929506" y="3527112"/>
            <a:ext cx="158671" cy="675034"/>
          </a:xfrm>
          <a:prstGeom prst="rect">
            <a:avLst/>
          </a:prstGeom>
          <a:solidFill>
            <a:schemeClr val="bg1"/>
          </a:solidFill>
          <a:ln w="12700">
            <a:solidFill>
              <a:srgbClr val="A5A5A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E1612E05-DE45-448B-B8E3-5BCF7B830990}"/>
              </a:ext>
            </a:extLst>
          </p:cNvPr>
          <p:cNvSpPr/>
          <p:nvPr/>
        </p:nvSpPr>
        <p:spPr>
          <a:xfrm>
            <a:off x="8342893" y="3160171"/>
            <a:ext cx="158671" cy="1041975"/>
          </a:xfrm>
          <a:prstGeom prst="rect">
            <a:avLst/>
          </a:prstGeom>
          <a:solidFill>
            <a:schemeClr val="bg1"/>
          </a:solidFill>
          <a:ln w="12700">
            <a:solidFill>
              <a:srgbClr val="A5A5A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88A30CF7-26CF-4A52-82AE-CBA7037F40E6}"/>
              </a:ext>
            </a:extLst>
          </p:cNvPr>
          <p:cNvSpPr/>
          <p:nvPr/>
        </p:nvSpPr>
        <p:spPr>
          <a:xfrm>
            <a:off x="7811574" y="3624889"/>
            <a:ext cx="874521" cy="2167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/>
              <a:t>해외 시장 진출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8AA8B414-BC29-425C-9CC8-A74BE7EB1127}"/>
              </a:ext>
            </a:extLst>
          </p:cNvPr>
          <p:cNvSpPr txBox="1"/>
          <p:nvPr/>
        </p:nvSpPr>
        <p:spPr>
          <a:xfrm>
            <a:off x="6411270" y="3800759"/>
            <a:ext cx="5438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800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7</a:t>
            </a:r>
            <a:r>
              <a:rPr lang="ko-KR" altLang="en-US" sz="800" dirty="0" err="1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억원</a:t>
            </a:r>
            <a:r>
              <a:rPr lang="ko-KR" altLang="en-US" sz="8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 </a:t>
            </a:r>
            <a:endParaRPr lang="ko-KR" altLang="en-US" sz="800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6031EA4-6DF0-4A0A-B8B2-AAEE24CC2B8F}"/>
              </a:ext>
            </a:extLst>
          </p:cNvPr>
          <p:cNvSpPr txBox="1"/>
          <p:nvPr/>
        </p:nvSpPr>
        <p:spPr>
          <a:xfrm>
            <a:off x="6836735" y="3728560"/>
            <a:ext cx="5438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8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31</a:t>
            </a:r>
            <a:r>
              <a:rPr lang="ko-KR" altLang="en-US" sz="800" dirty="0" err="1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억원</a:t>
            </a:r>
            <a:r>
              <a:rPr lang="ko-KR" altLang="en-US" sz="8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 </a:t>
            </a:r>
            <a:endParaRPr lang="ko-KR" altLang="en-US" sz="800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1AA1A99-BAED-4C97-896D-057E95E6CCDD}"/>
              </a:ext>
            </a:extLst>
          </p:cNvPr>
          <p:cNvSpPr txBox="1"/>
          <p:nvPr/>
        </p:nvSpPr>
        <p:spPr>
          <a:xfrm>
            <a:off x="7275482" y="3554545"/>
            <a:ext cx="5438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8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100</a:t>
            </a:r>
            <a:r>
              <a:rPr lang="ko-KR" altLang="en-US" sz="800" dirty="0" err="1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억원</a:t>
            </a:r>
            <a:r>
              <a:rPr lang="ko-KR" altLang="en-US" sz="800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  <a:latin typeface="+mj-lt"/>
              </a:rPr>
              <a:t> </a:t>
            </a:r>
            <a:endParaRPr lang="ko-KR" altLang="en-US" sz="800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  <a:latin typeface="+mj-lt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F044AE26-FCFE-4246-99EE-FAD01EA41E55}"/>
              </a:ext>
            </a:extLst>
          </p:cNvPr>
          <p:cNvSpPr/>
          <p:nvPr/>
        </p:nvSpPr>
        <p:spPr>
          <a:xfrm>
            <a:off x="6389456" y="4466436"/>
            <a:ext cx="284206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기존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ko-KR" altLang="en-US" sz="9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아쿠아필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음파마사지기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IPL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과 함께 현재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개발 중인 신제품들을 지속적으로 출시해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뷰티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및 헬스케어 기기 전문기업으로 탈바꿈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  <a:p>
            <a:pPr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국내 인지도 확보 후 중국 </a:t>
            </a:r>
            <a:r>
              <a:rPr lang="ko-KR" altLang="en-US" sz="9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안휘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홍콩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슬로바키아 현지 법인을 통해 중국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동유럽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,     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   동남아 등 해외</a:t>
            </a:r>
            <a:r>
              <a:rPr lang="en-US" altLang="ko-KR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</a:t>
            </a:r>
            <a:r>
              <a:rPr lang="ko-KR" altLang="en-US" sz="9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신흥 시장 진출 </a:t>
            </a:r>
            <a:r>
              <a:rPr lang="ko-KR" altLang="en-US" sz="9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추진</a:t>
            </a:r>
            <a:r>
              <a:rPr lang="en-US" altLang="ko-KR" sz="9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</a:rPr>
              <a:t>    </a:t>
            </a:r>
            <a:endParaRPr lang="en-US" altLang="ko-KR" sz="9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6A7CB52-9B72-4F31-AAF6-34851D269896}"/>
              </a:ext>
            </a:extLst>
          </p:cNvPr>
          <p:cNvSpPr txBox="1"/>
          <p:nvPr/>
        </p:nvSpPr>
        <p:spPr>
          <a:xfrm>
            <a:off x="4689033" y="5557759"/>
            <a:ext cx="1522148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9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‘DR SPA </a:t>
            </a:r>
            <a:r>
              <a:rPr lang="ko-KR" altLang="en-US" sz="9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음파마사지기</a:t>
            </a:r>
            <a:r>
              <a:rPr lang="en-US" altLang="ko-KR" sz="9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’</a:t>
            </a:r>
            <a:endParaRPr lang="ko-KR" altLang="en-US" sz="900" b="1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651942" y="3270658"/>
            <a:ext cx="2938272" cy="151790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74">
            <a:extLst>
              <a:ext uri="{FF2B5EF4-FFF2-40B4-BE49-F238E27FC236}">
                <a16:creationId xmlns:a16="http://schemas.microsoft.com/office/drawing/2014/main" xmlns="" id="{7533B66C-C405-4FDC-AA81-914BCAC0C00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057"/>
          <a:stretch/>
        </p:blipFill>
        <p:spPr>
          <a:xfrm>
            <a:off x="1096300" y="2945942"/>
            <a:ext cx="1957466" cy="154864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4F77CED-C03C-4B1C-BD06-D2D0837D3586}"/>
              </a:ext>
            </a:extLst>
          </p:cNvPr>
          <p:cNvSpPr txBox="1"/>
          <p:nvPr/>
        </p:nvSpPr>
        <p:spPr>
          <a:xfrm>
            <a:off x="1336225" y="4263754"/>
            <a:ext cx="1522148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900" b="1" dirty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/>
                </a:solidFill>
              </a:rPr>
              <a:t>‘ROWAN’  Home IPL device</a:t>
            </a:r>
            <a:endParaRPr lang="ko-KR" altLang="en-US" sz="900" b="1" dirty="0">
              <a:ln>
                <a:solidFill>
                  <a:prstClr val="black">
                    <a:lumMod val="75000"/>
                    <a:lumOff val="25000"/>
                    <a:alpha val="3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38" name="직각 삼각형 37"/>
          <p:cNvSpPr/>
          <p:nvPr/>
        </p:nvSpPr>
        <p:spPr>
          <a:xfrm rot="15971426">
            <a:off x="2596483" y="3717122"/>
            <a:ext cx="725080" cy="53281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27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IC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매출 및 </a:t>
            </a:r>
            <a:r>
              <a:rPr lang="ko-KR" altLang="en-US" sz="16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고객사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현황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6" name="직사각형 8"/>
          <p:cNvSpPr>
            <a:spLocks noChangeArrowheads="1"/>
          </p:cNvSpPr>
          <p:nvPr/>
        </p:nvSpPr>
        <p:spPr bwMode="auto">
          <a:xfrm>
            <a:off x="833697" y="2367712"/>
            <a:ext cx="1553324" cy="28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ko-KR" altLang="en-US" sz="1400" b="1" dirty="0">
                <a:latin typeface="+mn-ea"/>
              </a:rPr>
              <a:t>연도별 출하량</a:t>
            </a:r>
          </a:p>
        </p:txBody>
      </p:sp>
      <p:sp>
        <p:nvSpPr>
          <p:cNvPr id="37" name="직사각형 8"/>
          <p:cNvSpPr>
            <a:spLocks noChangeArrowheads="1"/>
          </p:cNvSpPr>
          <p:nvPr/>
        </p:nvSpPr>
        <p:spPr bwMode="auto">
          <a:xfrm>
            <a:off x="3778954" y="2595570"/>
            <a:ext cx="1235287" cy="25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ko-KR" sz="1200" dirty="0">
                <a:latin typeface="+mn-ea"/>
              </a:rPr>
              <a:t>(Unit : </a:t>
            </a:r>
            <a:r>
              <a:rPr kumimoji="0" lang="en-US" altLang="ko-KR" sz="1200" dirty="0" err="1">
                <a:latin typeface="+mn-ea"/>
              </a:rPr>
              <a:t>M.</a:t>
            </a:r>
            <a:r>
              <a:rPr lang="en-US" altLang="ko-KR" sz="1200" dirty="0" err="1">
                <a:latin typeface="+mn-ea"/>
              </a:rPr>
              <a:t>pcs</a:t>
            </a:r>
            <a:r>
              <a:rPr lang="en-US" altLang="ko-KR" sz="1200" dirty="0">
                <a:latin typeface="+mn-ea"/>
              </a:rPr>
              <a:t>, %</a:t>
            </a:r>
            <a:r>
              <a:rPr kumimoji="0" lang="en-US" altLang="ko-KR" sz="1200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8544" y="1171337"/>
            <a:ext cx="7867437" cy="7833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5200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2003</a:t>
            </a:r>
            <a:r>
              <a:rPr lang="ko-KR" altLang="en-US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년</a:t>
            </a:r>
            <a:r>
              <a:rPr lang="en-US" altLang="ko-KR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~</a:t>
            </a:r>
            <a:r>
              <a:rPr lang="en-US" altLang="ko-KR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2018</a:t>
            </a:r>
            <a:r>
              <a:rPr lang="ko-KR" altLang="en-US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년까지 </a:t>
            </a:r>
            <a:r>
              <a:rPr lang="ko-KR" altLang="en-US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누적 </a:t>
            </a:r>
            <a:r>
              <a:rPr lang="en-US" altLang="ko-KR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6</a:t>
            </a:r>
            <a:r>
              <a:rPr lang="ko-KR" altLang="en-US" sz="1600" b="1" dirty="0" err="1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억개</a:t>
            </a:r>
            <a:r>
              <a:rPr lang="ko-KR" altLang="en-US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 </a:t>
            </a:r>
            <a:r>
              <a:rPr lang="ko-KR" altLang="en-US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출하</a:t>
            </a:r>
            <a:endParaRPr lang="en-US" altLang="ko-KR" sz="1600" b="1" dirty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  <a:p>
            <a:pPr marL="25200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2018</a:t>
            </a:r>
            <a:r>
              <a:rPr lang="ko-KR" altLang="en-US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년 </a:t>
            </a:r>
            <a:r>
              <a:rPr lang="ko-KR" altLang="en-US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현재 </a:t>
            </a:r>
            <a:r>
              <a:rPr lang="en-US" altLang="ko-KR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Amp IC </a:t>
            </a:r>
            <a:r>
              <a:rPr lang="ko-KR" altLang="en-US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부문 세계 </a:t>
            </a:r>
            <a:r>
              <a:rPr lang="en-US" altLang="ko-KR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M/S </a:t>
            </a:r>
            <a:r>
              <a:rPr lang="en-US" altLang="ko-KR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18%, </a:t>
            </a:r>
            <a:r>
              <a:rPr lang="ko-KR" altLang="en-US" sz="1600" b="1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독보적 기술력 </a:t>
            </a:r>
            <a:r>
              <a:rPr lang="ko-KR" altLang="en-US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확보</a:t>
            </a:r>
            <a:endParaRPr lang="en-US" altLang="ko-KR" sz="1600" b="1" dirty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330" y="3475741"/>
            <a:ext cx="694531" cy="562334"/>
          </a:xfrm>
          <a:prstGeom prst="rect">
            <a:avLst/>
          </a:prstGeom>
          <a:ln w="6350">
            <a:noFill/>
            <a:prstDash val="sysDot"/>
          </a:ln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5403546" y="4365577"/>
            <a:ext cx="715502" cy="479651"/>
          </a:xfrm>
          <a:prstGeom prst="rect">
            <a:avLst/>
          </a:prstGeom>
          <a:ln w="6350">
            <a:noFill/>
            <a:prstDash val="solid"/>
          </a:ln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025" y="2695898"/>
            <a:ext cx="937872" cy="521040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6" r="9109" b="26619"/>
          <a:stretch/>
        </p:blipFill>
        <p:spPr>
          <a:xfrm>
            <a:off x="6505727" y="2762289"/>
            <a:ext cx="1235133" cy="382386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43" name="그림 3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3" y="3355226"/>
            <a:ext cx="898412" cy="442563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44" name="그림 3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465" y="3357244"/>
            <a:ext cx="767074" cy="501143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52" name="그림 3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0" t="25105" r="4041" b="14645"/>
          <a:stretch/>
        </p:blipFill>
        <p:spPr>
          <a:xfrm>
            <a:off x="8112615" y="3415875"/>
            <a:ext cx="934177" cy="358261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4" b="17851"/>
          <a:stretch/>
        </p:blipFill>
        <p:spPr>
          <a:xfrm>
            <a:off x="6380978" y="3858387"/>
            <a:ext cx="1479971" cy="357448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54" name="그림 28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55" b="27104"/>
          <a:stretch/>
        </p:blipFill>
        <p:spPr>
          <a:xfrm>
            <a:off x="7281313" y="4440539"/>
            <a:ext cx="957075" cy="315884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55" name="그림 29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1" t="24702" r="13767" b="22185"/>
          <a:stretch/>
        </p:blipFill>
        <p:spPr>
          <a:xfrm>
            <a:off x="8281165" y="4461320"/>
            <a:ext cx="781396" cy="274321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56" name="그림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101" y="4358411"/>
            <a:ext cx="853407" cy="417648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57" name="Picture 3" descr="C:\Users\neo\Pictures\Meiloon(ed)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45" y="5830252"/>
            <a:ext cx="829492" cy="232494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neo\Pictures\shenzhen-fenda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408" y="5849891"/>
            <a:ext cx="880762" cy="193215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C:\Users\neo\Pictures\HUOLE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658" y="5564033"/>
            <a:ext cx="767074" cy="213058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" descr="C:\Users\neo\Pictures\94251-270x200-3nod_logo(ed)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95" y="4829768"/>
            <a:ext cx="873309" cy="339082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C:\Users\neo\Pictures\CVTE.PN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891" y="4839682"/>
            <a:ext cx="646327" cy="373200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0" descr="C:\Users\neo\Pictures\GGEC(ed)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45" y="4849875"/>
            <a:ext cx="838763" cy="360221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C:\Users\neo\Pictures\lenovo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658" y="5251246"/>
            <a:ext cx="767074" cy="240869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C:\Users\neo\Pictures\PLASTOFORM.PNG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619" y="5251246"/>
            <a:ext cx="1199384" cy="256857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C:\Users\neo\Pictures\Xiaomi-Logo-Mi-200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45" y="5256065"/>
            <a:ext cx="521026" cy="521026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C:\Users\neo\Pictures\APPO.PNG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262" y="5533653"/>
            <a:ext cx="986806" cy="303055"/>
          </a:xfrm>
          <a:prstGeom prst="rect">
            <a:avLst/>
          </a:prstGeom>
          <a:noFill/>
          <a:ln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그림 6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64" y="2748695"/>
            <a:ext cx="712409" cy="475532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  <a:prstDash val="solid"/>
          </a:ln>
        </p:spPr>
      </p:pic>
      <p:sp>
        <p:nvSpPr>
          <p:cNvPr id="68" name="직사각형 8"/>
          <p:cNvSpPr>
            <a:spLocks noChangeArrowheads="1"/>
          </p:cNvSpPr>
          <p:nvPr/>
        </p:nvSpPr>
        <p:spPr bwMode="auto">
          <a:xfrm>
            <a:off x="5287436" y="2351612"/>
            <a:ext cx="10118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ko-KR" altLang="en-US" sz="1400" b="1" dirty="0" err="1" smtClean="0">
                <a:latin typeface="+mn-ea"/>
              </a:rPr>
              <a:t>고객사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69" name="차트 6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161198"/>
              </p:ext>
            </p:extLst>
          </p:nvPr>
        </p:nvGraphicFramePr>
        <p:xfrm>
          <a:off x="751661" y="2924945"/>
          <a:ext cx="4530098" cy="3137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</p:spTree>
    <p:extLst>
      <p:ext uri="{BB962C8B-B14F-4D97-AF65-F5344CB8AC3E}">
        <p14:creationId xmlns:p14="http://schemas.microsoft.com/office/powerpoint/2010/main" val="23103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kumimoji="0"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Speaker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현황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8004" y="1086420"/>
            <a:ext cx="85693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b="1" dirty="0">
                <a:latin typeface="+mn-ea"/>
              </a:rPr>
              <a:t>2013</a:t>
            </a:r>
            <a:r>
              <a:rPr lang="ko-KR" altLang="en-US" sz="1400" b="1" dirty="0">
                <a:latin typeface="+mn-ea"/>
              </a:rPr>
              <a:t>년</a:t>
            </a:r>
            <a:r>
              <a:rPr lang="en-US" altLang="ko-KR" sz="1400" b="1" dirty="0">
                <a:latin typeface="+mn-ea"/>
              </a:rPr>
              <a:t>~ </a:t>
            </a:r>
            <a:r>
              <a:rPr lang="en-US" altLang="ko-KR" sz="1400" b="1" dirty="0" smtClean="0">
                <a:latin typeface="+mn-ea"/>
              </a:rPr>
              <a:t>2018</a:t>
            </a:r>
            <a:r>
              <a:rPr lang="ko-KR" altLang="en-US" sz="1400" b="1" dirty="0" smtClean="0">
                <a:latin typeface="+mn-ea"/>
              </a:rPr>
              <a:t>년까지 </a:t>
            </a:r>
            <a:r>
              <a:rPr lang="en-US" altLang="ko-KR" sz="1400" b="1" dirty="0">
                <a:latin typeface="+mn-ea"/>
              </a:rPr>
              <a:t>TV</a:t>
            </a:r>
            <a:r>
              <a:rPr lang="ko-KR" altLang="en-US" sz="1400" b="1" dirty="0">
                <a:latin typeface="+mn-ea"/>
              </a:rPr>
              <a:t>용 </a:t>
            </a:r>
            <a:r>
              <a:rPr lang="en-US" altLang="ko-KR" sz="1400" b="1" dirty="0">
                <a:latin typeface="+mn-ea"/>
              </a:rPr>
              <a:t>SPK </a:t>
            </a:r>
            <a:r>
              <a:rPr lang="ko-KR" altLang="en-US" sz="1400" b="1" dirty="0">
                <a:latin typeface="+mn-ea"/>
              </a:rPr>
              <a:t>약 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천만 </a:t>
            </a:r>
            <a:r>
              <a:rPr lang="en-US" altLang="ko-KR" sz="1400" b="1" dirty="0">
                <a:latin typeface="+mn-ea"/>
              </a:rPr>
              <a:t>Set </a:t>
            </a:r>
            <a:r>
              <a:rPr lang="ko-KR" altLang="en-US" sz="1400" b="1" dirty="0">
                <a:latin typeface="+mn-ea"/>
              </a:rPr>
              <a:t>출하</a:t>
            </a:r>
            <a:endParaRPr lang="en-US" altLang="ko-KR" sz="1400" b="1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b="1" dirty="0">
                <a:latin typeface="+mn-ea"/>
              </a:rPr>
              <a:t>AMP IC</a:t>
            </a:r>
            <a:r>
              <a:rPr lang="ko-KR" altLang="en-US" sz="1400" b="1" dirty="0">
                <a:latin typeface="+mn-ea"/>
              </a:rPr>
              <a:t>에 최적화한 </a:t>
            </a:r>
            <a:r>
              <a:rPr lang="en-US" altLang="ko-KR" sz="1400" b="1" dirty="0">
                <a:latin typeface="+mn-ea"/>
              </a:rPr>
              <a:t>SPK </a:t>
            </a:r>
            <a:r>
              <a:rPr lang="ko-KR" altLang="en-US" sz="1400" b="1" dirty="0">
                <a:latin typeface="+mn-ea"/>
              </a:rPr>
              <a:t>설계에서부터 양산</a:t>
            </a:r>
            <a:r>
              <a:rPr lang="en-US" altLang="ko-KR" sz="1400" b="1" dirty="0">
                <a:latin typeface="+mn-ea"/>
              </a:rPr>
              <a:t>/</a:t>
            </a:r>
            <a:r>
              <a:rPr lang="ko-KR" altLang="en-US" sz="1400" b="1" dirty="0">
                <a:latin typeface="+mn-ea"/>
              </a:rPr>
              <a:t>공급까지 </a:t>
            </a:r>
            <a:r>
              <a:rPr lang="en-US" altLang="ko-KR" sz="1400" b="1" dirty="0">
                <a:latin typeface="+mn-ea"/>
              </a:rPr>
              <a:t>One-stop Audio Solution </a:t>
            </a:r>
            <a:r>
              <a:rPr lang="ko-KR" altLang="en-US" sz="1400" b="1" dirty="0">
                <a:latin typeface="+mn-ea"/>
              </a:rPr>
              <a:t>제공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41" name="직사각형 8"/>
          <p:cNvSpPr>
            <a:spLocks noChangeArrowheads="1"/>
          </p:cNvSpPr>
          <p:nvPr/>
        </p:nvSpPr>
        <p:spPr bwMode="auto">
          <a:xfrm>
            <a:off x="704528" y="2044573"/>
            <a:ext cx="24183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en-US" altLang="ko-KR" sz="1400" b="1" dirty="0">
                <a:latin typeface="+mj-ea"/>
                <a:ea typeface="+mj-ea"/>
              </a:rPr>
              <a:t>SPK </a:t>
            </a:r>
            <a:r>
              <a:rPr lang="ko-KR" altLang="en-US" sz="1400" b="1" dirty="0">
                <a:latin typeface="+mj-ea"/>
                <a:ea typeface="+mj-ea"/>
              </a:rPr>
              <a:t>개발</a:t>
            </a:r>
            <a:r>
              <a:rPr lang="en-US" altLang="ko-KR" sz="1400" b="1" dirty="0">
                <a:latin typeface="+mj-ea"/>
                <a:ea typeface="+mj-ea"/>
              </a:rPr>
              <a:t>~</a:t>
            </a:r>
            <a:r>
              <a:rPr lang="ko-KR" altLang="en-US" sz="1400" b="1" dirty="0">
                <a:latin typeface="+mj-ea"/>
                <a:ea typeface="+mj-ea"/>
              </a:rPr>
              <a:t>양산 </a:t>
            </a:r>
            <a:r>
              <a:rPr lang="en-US" altLang="ko-KR" sz="1400" b="1" dirty="0">
                <a:latin typeface="+mj-ea"/>
                <a:ea typeface="+mj-ea"/>
              </a:rPr>
              <a:t>Process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42" name="직사각형 8"/>
          <p:cNvSpPr>
            <a:spLocks noChangeArrowheads="1"/>
          </p:cNvSpPr>
          <p:nvPr/>
        </p:nvSpPr>
        <p:spPr bwMode="auto">
          <a:xfrm>
            <a:off x="706879" y="4653291"/>
            <a:ext cx="3459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  <a:defRPr/>
            </a:pPr>
            <a:r>
              <a:rPr lang="en-US" altLang="ko-KR" sz="1400" b="1" dirty="0">
                <a:latin typeface="+mn-ea"/>
              </a:rPr>
              <a:t>SPK </a:t>
            </a:r>
            <a:r>
              <a:rPr lang="ko-KR" altLang="en-US" sz="1400" b="1" dirty="0">
                <a:latin typeface="+mn-ea"/>
              </a:rPr>
              <a:t>생산 </a:t>
            </a:r>
            <a:r>
              <a:rPr lang="en-US" altLang="ko-KR" sz="1400" b="1" dirty="0">
                <a:latin typeface="+mn-ea"/>
              </a:rPr>
              <a:t>Capacity (</a:t>
            </a:r>
            <a:r>
              <a:rPr lang="en-US" altLang="ko-KR" sz="1400" b="1" dirty="0" smtClean="0">
                <a:latin typeface="+mn-ea"/>
              </a:rPr>
              <a:t>2018</a:t>
            </a:r>
            <a:r>
              <a:rPr lang="ko-KR" altLang="en-US" sz="1400" b="1" dirty="0" smtClean="0">
                <a:latin typeface="+mn-ea"/>
              </a:rPr>
              <a:t>년말 </a:t>
            </a:r>
            <a:r>
              <a:rPr lang="ko-KR" altLang="en-US" sz="1400" b="1" dirty="0">
                <a:latin typeface="+mn-ea"/>
              </a:rPr>
              <a:t>기준</a:t>
            </a:r>
            <a:r>
              <a:rPr lang="en-US" altLang="ko-KR" sz="1400" b="1" dirty="0">
                <a:latin typeface="+mn-ea"/>
              </a:rPr>
              <a:t>) 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43" name="직사각형 8"/>
          <p:cNvSpPr>
            <a:spLocks noChangeArrowheads="1"/>
          </p:cNvSpPr>
          <p:nvPr/>
        </p:nvSpPr>
        <p:spPr bwMode="auto">
          <a:xfrm>
            <a:off x="842844" y="3989706"/>
            <a:ext cx="689002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ko-KR" altLang="en-US" sz="1200" dirty="0">
                <a:latin typeface="+mj-ea"/>
                <a:ea typeface="+mj-ea"/>
              </a:rPr>
              <a:t>개발 및 양산 </a:t>
            </a:r>
            <a:r>
              <a:rPr lang="en-US" altLang="ko-KR" sz="1200" dirty="0">
                <a:latin typeface="+mj-ea"/>
                <a:ea typeface="+mj-ea"/>
              </a:rPr>
              <a:t>Lead time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latin typeface="+mj-ea"/>
                <a:ea typeface="+mj-ea"/>
              </a:rPr>
              <a:t>  - </a:t>
            </a:r>
            <a:r>
              <a:rPr lang="ko-KR" altLang="en-US" sz="1200" dirty="0">
                <a:latin typeface="+mj-ea"/>
                <a:ea typeface="+mj-ea"/>
              </a:rPr>
              <a:t>개발 </a:t>
            </a:r>
            <a:r>
              <a:rPr lang="en-US" altLang="ko-KR" sz="1200" dirty="0">
                <a:latin typeface="+mj-ea"/>
                <a:ea typeface="+mj-ea"/>
              </a:rPr>
              <a:t>: </a:t>
            </a:r>
            <a:r>
              <a:rPr lang="ko-KR" altLang="en-US" sz="1200" dirty="0">
                <a:latin typeface="+mj-ea"/>
                <a:ea typeface="+mj-ea"/>
              </a:rPr>
              <a:t>설계사양 확정 후 </a:t>
            </a:r>
            <a:r>
              <a:rPr lang="en-US" altLang="ko-KR" sz="1200" dirty="0">
                <a:latin typeface="+mj-ea"/>
                <a:ea typeface="+mj-ea"/>
              </a:rPr>
              <a:t>6</a:t>
            </a:r>
            <a:r>
              <a:rPr lang="ko-KR" altLang="en-US" sz="1200" dirty="0">
                <a:latin typeface="+mj-ea"/>
                <a:ea typeface="+mj-ea"/>
              </a:rPr>
              <a:t>주 내 </a:t>
            </a:r>
            <a:r>
              <a:rPr lang="ko-KR" altLang="en-US" sz="1200" dirty="0" smtClean="0">
                <a:latin typeface="+mj-ea"/>
                <a:ea typeface="+mj-ea"/>
              </a:rPr>
              <a:t>샘플 제출             </a:t>
            </a:r>
            <a:r>
              <a:rPr lang="en-US" altLang="ko-KR" sz="1200" dirty="0" smtClean="0">
                <a:latin typeface="+mj-ea"/>
                <a:ea typeface="+mj-ea"/>
              </a:rPr>
              <a:t> </a:t>
            </a:r>
            <a:r>
              <a:rPr lang="en-US" altLang="ko-KR" sz="1200" dirty="0">
                <a:latin typeface="+mj-ea"/>
                <a:ea typeface="+mj-ea"/>
              </a:rPr>
              <a:t>- </a:t>
            </a:r>
            <a:r>
              <a:rPr lang="ko-KR" altLang="en-US" sz="1200" dirty="0">
                <a:latin typeface="+mj-ea"/>
                <a:ea typeface="+mj-ea"/>
              </a:rPr>
              <a:t>양산 </a:t>
            </a:r>
            <a:r>
              <a:rPr lang="en-US" altLang="ko-KR" sz="1200" dirty="0">
                <a:latin typeface="+mj-ea"/>
                <a:ea typeface="+mj-ea"/>
              </a:rPr>
              <a:t>: </a:t>
            </a:r>
            <a:r>
              <a:rPr lang="ko-KR" altLang="en-US" sz="1200" dirty="0">
                <a:latin typeface="+mj-ea"/>
                <a:ea typeface="+mj-ea"/>
              </a:rPr>
              <a:t>발주 후 </a:t>
            </a:r>
            <a:r>
              <a:rPr lang="en-US" altLang="ko-KR" sz="1200" dirty="0">
                <a:latin typeface="+mj-ea"/>
                <a:ea typeface="+mj-ea"/>
              </a:rPr>
              <a:t>3</a:t>
            </a:r>
            <a:r>
              <a:rPr lang="ko-KR" altLang="en-US" sz="1200" dirty="0">
                <a:latin typeface="+mj-ea"/>
                <a:ea typeface="+mj-ea"/>
              </a:rPr>
              <a:t>주 내 </a:t>
            </a:r>
            <a:r>
              <a:rPr lang="ko-KR" altLang="en-US" sz="1200" dirty="0" smtClean="0">
                <a:latin typeface="+mj-ea"/>
                <a:ea typeface="+mj-ea"/>
              </a:rPr>
              <a:t>양산 </a:t>
            </a:r>
            <a:r>
              <a:rPr lang="en-US" altLang="ko-KR" sz="1200" dirty="0" smtClean="0">
                <a:latin typeface="+mj-ea"/>
                <a:ea typeface="+mj-ea"/>
              </a:rPr>
              <a:t>&amp; </a:t>
            </a:r>
            <a:r>
              <a:rPr lang="ko-KR" altLang="en-US" sz="1200" dirty="0" smtClean="0">
                <a:latin typeface="+mj-ea"/>
                <a:ea typeface="+mj-ea"/>
              </a:rPr>
              <a:t>공급 </a:t>
            </a:r>
            <a:r>
              <a:rPr lang="ko-KR" altLang="en-US" sz="1200" dirty="0">
                <a:latin typeface="+mj-ea"/>
                <a:ea typeface="+mj-ea"/>
              </a:rPr>
              <a:t>가능</a:t>
            </a:r>
          </a:p>
        </p:txBody>
      </p:sp>
      <p:graphicFrame>
        <p:nvGraphicFramePr>
          <p:cNvPr id="44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12612"/>
              </p:ext>
            </p:extLst>
          </p:nvPr>
        </p:nvGraphicFramePr>
        <p:xfrm>
          <a:off x="983908" y="5040969"/>
          <a:ext cx="8109024" cy="999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8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865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330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설비 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CAPA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현 생산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수주</a:t>
                      </a:r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재고수준</a:t>
                      </a:r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0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baseline="0" dirty="0">
                          <a:latin typeface="+mn-ea"/>
                          <a:ea typeface="+mn-ea"/>
                        </a:rPr>
                        <a:t>Speaker Unit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2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,500K EA/M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800K EA/M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15 days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Unit 3 line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+</a:t>
                      </a:r>
                      <a:r>
                        <a:rPr lang="en-US" altLang="ko-KR" sz="1200" b="0" baseline="0" dirty="0">
                          <a:latin typeface="+mn-ea"/>
                          <a:ea typeface="+mn-ea"/>
                        </a:rPr>
                        <a:t> KIT </a:t>
                      </a:r>
                      <a:r>
                        <a:rPr lang="ko-KR" altLang="en-US" sz="1200" b="0" baseline="0" dirty="0">
                          <a:latin typeface="+mn-ea"/>
                          <a:ea typeface="+mn-ea"/>
                        </a:rPr>
                        <a:t>자동화 </a:t>
                      </a:r>
                      <a:r>
                        <a:rPr lang="en-US" altLang="ko-KR" sz="1200" b="0" baseline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baseline="0" dirty="0">
                          <a:latin typeface="+mn-ea"/>
                          <a:ea typeface="+mn-ea"/>
                        </a:rPr>
                        <a:t>개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0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Speaker </a:t>
                      </a:r>
                      <a:r>
                        <a:rPr lang="en-US" altLang="ko-KR" sz="1200" b="0" dirty="0" err="1">
                          <a:latin typeface="+mn-ea"/>
                          <a:ea typeface="+mn-ea"/>
                        </a:rPr>
                        <a:t>Ass’y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1,200K SET/M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400K SET/M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15 days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latin typeface="+mn-ea"/>
                          <a:ea typeface="+mn-ea"/>
                        </a:rPr>
                        <a:t>Ass’y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 8 line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975681" y="2398418"/>
            <a:ext cx="7818889" cy="1477158"/>
            <a:chOff x="542870" y="2401420"/>
            <a:chExt cx="7818889" cy="1477158"/>
          </a:xfrm>
        </p:grpSpPr>
        <p:grpSp>
          <p:nvGrpSpPr>
            <p:cNvPr id="46" name="그룹 45"/>
            <p:cNvGrpSpPr/>
            <p:nvPr/>
          </p:nvGrpSpPr>
          <p:grpSpPr>
            <a:xfrm>
              <a:off x="862744" y="3601579"/>
              <a:ext cx="7499015" cy="276999"/>
              <a:chOff x="862744" y="3601579"/>
              <a:chExt cx="7499015" cy="276999"/>
            </a:xfrm>
          </p:grpSpPr>
          <p:sp>
            <p:nvSpPr>
              <p:cNvPr id="56" name="직사각형 3"/>
              <p:cNvSpPr/>
              <p:nvPr/>
            </p:nvSpPr>
            <p:spPr>
              <a:xfrm>
                <a:off x="862744" y="3601579"/>
                <a:ext cx="92685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200" dirty="0"/>
                  <a:t>설계</a:t>
                </a:r>
                <a:r>
                  <a:rPr lang="en-US" altLang="ko-KR" sz="1200" dirty="0"/>
                  <a:t>&amp;</a:t>
                </a:r>
                <a:r>
                  <a:rPr lang="ko-KR" altLang="en-US" sz="1200" dirty="0"/>
                  <a:t>개발</a:t>
                </a:r>
              </a:p>
            </p:txBody>
          </p:sp>
          <p:sp>
            <p:nvSpPr>
              <p:cNvPr id="57" name="직사각형 39"/>
              <p:cNvSpPr/>
              <p:nvPr/>
            </p:nvSpPr>
            <p:spPr>
              <a:xfrm>
                <a:off x="2552105" y="3601579"/>
                <a:ext cx="8354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/>
                  <a:t>Unit </a:t>
                </a:r>
                <a:r>
                  <a:rPr lang="ko-KR" altLang="en-US" sz="1200" dirty="0"/>
                  <a:t>생산</a:t>
                </a:r>
              </a:p>
            </p:txBody>
          </p:sp>
          <p:sp>
            <p:nvSpPr>
              <p:cNvPr id="58" name="직사각형 40"/>
              <p:cNvSpPr/>
              <p:nvPr/>
            </p:nvSpPr>
            <p:spPr>
              <a:xfrm>
                <a:off x="4152991" y="3601579"/>
                <a:ext cx="80983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/>
                  <a:t>SPK </a:t>
                </a:r>
                <a:r>
                  <a:rPr lang="ko-KR" altLang="en-US" sz="1200" dirty="0"/>
                  <a:t>생산</a:t>
                </a:r>
              </a:p>
            </p:txBody>
          </p:sp>
          <p:sp>
            <p:nvSpPr>
              <p:cNvPr id="59" name="직사각형 41"/>
              <p:cNvSpPr/>
              <p:nvPr/>
            </p:nvSpPr>
            <p:spPr>
              <a:xfrm>
                <a:off x="5676880" y="3601579"/>
                <a:ext cx="92685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200" dirty="0"/>
                  <a:t>품질</a:t>
                </a:r>
                <a:r>
                  <a:rPr lang="en-US" altLang="ko-KR" sz="1200" dirty="0"/>
                  <a:t>&amp;</a:t>
                </a:r>
                <a:r>
                  <a:rPr lang="ko-KR" altLang="en-US" sz="1200" dirty="0"/>
                  <a:t>검사</a:t>
                </a:r>
              </a:p>
            </p:txBody>
          </p:sp>
          <p:sp>
            <p:nvSpPr>
              <p:cNvPr id="60" name="직사각형 42"/>
              <p:cNvSpPr/>
              <p:nvPr/>
            </p:nvSpPr>
            <p:spPr>
              <a:xfrm>
                <a:off x="7127126" y="3601579"/>
                <a:ext cx="12346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200" dirty="0"/>
                  <a:t>출하</a:t>
                </a:r>
                <a:r>
                  <a:rPr lang="en-US" altLang="ko-KR" sz="1200" dirty="0"/>
                  <a:t>&amp;</a:t>
                </a:r>
                <a:r>
                  <a:rPr lang="ko-KR" altLang="en-US" sz="1200" dirty="0"/>
                  <a:t>사후관리</a:t>
                </a:r>
              </a:p>
            </p:txBody>
          </p:sp>
        </p:grpSp>
        <p:pic>
          <p:nvPicPr>
            <p:cNvPr id="47" name="Picture 36" descr="BN96-00176A(분해도)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9" t="30504" r="26086" b="9007"/>
            <a:stretch>
              <a:fillRect/>
            </a:stretch>
          </p:blipFill>
          <p:spPr bwMode="auto">
            <a:xfrm>
              <a:off x="542870" y="2401420"/>
              <a:ext cx="1395941" cy="123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그림 15" descr="8번지적-검사실 사양서 없음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49974" y="2447291"/>
              <a:ext cx="1171145" cy="1126438"/>
            </a:xfrm>
            <a:prstGeom prst="roundRect">
              <a:avLst>
                <a:gd name="adj" fmla="val 3363"/>
              </a:avLst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그림 45" descr="20140903_124138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45907" y="2431473"/>
              <a:ext cx="1158878" cy="1126289"/>
            </a:xfrm>
            <a:prstGeom prst="roundRect">
              <a:avLst>
                <a:gd name="adj" fmla="val 3587"/>
              </a:avLst>
            </a:prstGeom>
          </p:spPr>
        </p:pic>
        <p:pic>
          <p:nvPicPr>
            <p:cNvPr id="50" name="그림 46" descr="20140903_123829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4039" y="2442507"/>
              <a:ext cx="1172356" cy="1142233"/>
            </a:xfrm>
            <a:prstGeom prst="roundRect">
              <a:avLst>
                <a:gd name="adj" fmla="val 3769"/>
              </a:avLst>
            </a:prstGeom>
          </p:spPr>
        </p:pic>
        <p:pic>
          <p:nvPicPr>
            <p:cNvPr id="51" name="그림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3717" y="2444697"/>
              <a:ext cx="1155141" cy="1144575"/>
            </a:xfrm>
            <a:prstGeom prst="roundRect">
              <a:avLst>
                <a:gd name="adj" fmla="val 4018"/>
              </a:avLst>
            </a:prstGeom>
          </p:spPr>
        </p:pic>
        <p:sp>
          <p:nvSpPr>
            <p:cNvPr id="52" name="오른쪽 화살표 50"/>
            <p:cNvSpPr/>
            <p:nvPr/>
          </p:nvSpPr>
          <p:spPr>
            <a:xfrm>
              <a:off x="2020428" y="2699847"/>
              <a:ext cx="285210" cy="40218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오른쪽 화살표 51"/>
            <p:cNvSpPr/>
            <p:nvPr/>
          </p:nvSpPr>
          <p:spPr>
            <a:xfrm>
              <a:off x="3587267" y="2728875"/>
              <a:ext cx="285210" cy="40218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오른쪽 화살표 52"/>
            <p:cNvSpPr/>
            <p:nvPr/>
          </p:nvSpPr>
          <p:spPr>
            <a:xfrm>
              <a:off x="5192912" y="2743207"/>
              <a:ext cx="285210" cy="40218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오른쪽 화살표 53"/>
            <p:cNvSpPr/>
            <p:nvPr/>
          </p:nvSpPr>
          <p:spPr>
            <a:xfrm>
              <a:off x="6775941" y="2733486"/>
              <a:ext cx="285210" cy="40218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0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4   </a:t>
            </a:r>
            <a:r>
              <a:rPr lang="en-US" altLang="ko-KR" sz="2000" b="1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Speaker _ </a:t>
            </a:r>
            <a:r>
              <a:rPr lang="en-US" altLang="ko-KR" sz="1600" b="1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Line-up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920552" y="1133739"/>
            <a:ext cx="5670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b="1" dirty="0" smtClean="0">
                <a:cs typeface="Tahoma" pitchFamily="34" charset="0"/>
              </a:rPr>
              <a:t>Acoustic </a:t>
            </a:r>
            <a:r>
              <a:rPr lang="en-US" altLang="ko-KR" b="1" dirty="0">
                <a:cs typeface="Tahoma" pitchFamily="34" charset="0"/>
              </a:rPr>
              <a:t>Vibration System &amp; Speaker Solution </a:t>
            </a:r>
            <a:endParaRPr lang="ko-KR" altLang="en-US" b="1" dirty="0">
              <a:cs typeface="Tahoma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08514" y="1929784"/>
            <a:ext cx="796487" cy="625158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en-US" altLang="ko-KR" sz="1200" b="1" dirty="0" err="1">
                <a:solidFill>
                  <a:schemeClr val="tx1"/>
                </a:solidFill>
                <a:latin typeface="+mn-ea"/>
              </a:rPr>
              <a:t>Excitor</a:t>
            </a:r>
            <a:endParaRPr lang="en-US" altLang="ko-KR" sz="1200" b="1" dirty="0">
              <a:solidFill>
                <a:prstClr val="black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108513" y="2843410"/>
            <a:ext cx="796488" cy="635516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Acoustic</a:t>
            </a:r>
          </a:p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Vibrator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155041" y="2309769"/>
            <a:ext cx="9717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12mm Exciter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951725" y="2309769"/>
            <a:ext cx="10454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 3.9mm Exciter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250568" y="3217059"/>
            <a:ext cx="10647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45mm Vibrator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006458" y="3210189"/>
            <a:ext cx="10647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20mm Vibrator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853153" y="3147361"/>
            <a:ext cx="5517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Speaker</a:t>
            </a:r>
          </a:p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Unit</a:t>
            </a:r>
            <a:endParaRPr lang="ko-KR" altLang="en-US" sz="8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889001" y="1828801"/>
            <a:ext cx="8398933" cy="828000"/>
          </a:xfrm>
          <a:prstGeom prst="round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889001" y="2738258"/>
            <a:ext cx="8398933" cy="828000"/>
          </a:xfrm>
          <a:prstGeom prst="round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905935" y="3645963"/>
            <a:ext cx="8398933" cy="828000"/>
          </a:xfrm>
          <a:prstGeom prst="round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08514" y="4659098"/>
            <a:ext cx="796487" cy="62034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TV &amp;</a:t>
            </a:r>
          </a:p>
          <a:p>
            <a:pPr algn="ctr">
              <a:defRPr/>
            </a:pPr>
            <a:r>
              <a:rPr lang="en-US" altLang="ko-KR" sz="1000" b="1" dirty="0" err="1">
                <a:solidFill>
                  <a:schemeClr val="tx1"/>
                </a:solidFill>
                <a:latin typeface="+mn-ea"/>
              </a:rPr>
              <a:t>Soundbar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905935" y="4558306"/>
            <a:ext cx="8398933" cy="828000"/>
          </a:xfrm>
          <a:prstGeom prst="round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108514" y="5574271"/>
            <a:ext cx="796487" cy="62034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Audio</a:t>
            </a:r>
          </a:p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Speaker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905935" y="5468224"/>
            <a:ext cx="8398933" cy="828000"/>
          </a:xfrm>
          <a:prstGeom prst="round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40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98" t="22487" r="6622" b="12962"/>
          <a:stretch>
            <a:fillRect/>
          </a:stretch>
        </p:blipFill>
        <p:spPr bwMode="auto">
          <a:xfrm>
            <a:off x="2635096" y="1840994"/>
            <a:ext cx="963733" cy="726141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064" y="1892675"/>
            <a:ext cx="990641" cy="688975"/>
          </a:xfrm>
          <a:prstGeom prst="rect">
            <a:avLst/>
          </a:prstGeom>
        </p:spPr>
      </p:pic>
      <p:pic>
        <p:nvPicPr>
          <p:cNvPr id="58" name="그림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1" t="15971" r="19531" b="5582"/>
          <a:stretch>
            <a:fillRect/>
          </a:stretch>
        </p:blipFill>
        <p:spPr bwMode="auto">
          <a:xfrm>
            <a:off x="2604215" y="2839645"/>
            <a:ext cx="792913" cy="59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" name="그룹 5"/>
          <p:cNvGrpSpPr>
            <a:grpSpLocks/>
          </p:cNvGrpSpPr>
          <p:nvPr/>
        </p:nvGrpSpPr>
        <p:grpSpPr bwMode="auto">
          <a:xfrm>
            <a:off x="4124808" y="2860904"/>
            <a:ext cx="1177806" cy="549862"/>
            <a:chOff x="1360541" y="3276526"/>
            <a:chExt cx="1457170" cy="650875"/>
          </a:xfrm>
        </p:grpSpPr>
        <p:pic>
          <p:nvPicPr>
            <p:cNvPr id="60" name="그림 3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91" t="23531" r="18706" b="15947"/>
            <a:stretch>
              <a:fillRect/>
            </a:stretch>
          </p:blipFill>
          <p:spPr bwMode="auto">
            <a:xfrm>
              <a:off x="1360541" y="3276526"/>
              <a:ext cx="1414463" cy="65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1" name="직선 연결선 60"/>
            <p:cNvCxnSpPr/>
            <p:nvPr/>
          </p:nvCxnSpPr>
          <p:spPr>
            <a:xfrm>
              <a:off x="2503881" y="3469249"/>
              <a:ext cx="31383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2" name="그림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4" t="18185" r="32301" b="7288"/>
          <a:stretch>
            <a:fillRect/>
          </a:stretch>
        </p:blipFill>
        <p:spPr bwMode="auto">
          <a:xfrm>
            <a:off x="6118108" y="2882881"/>
            <a:ext cx="882807" cy="65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그림 9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6" t="23775" r="33685" b="7622"/>
          <a:stretch>
            <a:fillRect/>
          </a:stretch>
        </p:blipFill>
        <p:spPr bwMode="auto">
          <a:xfrm>
            <a:off x="7747818" y="2881570"/>
            <a:ext cx="869083" cy="60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직사각형 63"/>
          <p:cNvSpPr/>
          <p:nvPr/>
        </p:nvSpPr>
        <p:spPr>
          <a:xfrm>
            <a:off x="8507927" y="3146733"/>
            <a:ext cx="5597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Vibrator</a:t>
            </a:r>
          </a:p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Unit</a:t>
            </a:r>
            <a:endParaRPr lang="ko-KR" altLang="en-US" sz="8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6780002" y="2791653"/>
            <a:ext cx="10118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2Way Speaker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105290" y="3758931"/>
            <a:ext cx="796487" cy="62034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Audio</a:t>
            </a:r>
          </a:p>
          <a:p>
            <a:pPr algn="ctr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Set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67" name="그림 5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25" y="4570882"/>
            <a:ext cx="809243" cy="29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73" y="3799347"/>
            <a:ext cx="1139056" cy="53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704" y="4963108"/>
            <a:ext cx="1426656" cy="31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그림 4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118" y="5616079"/>
            <a:ext cx="1208664" cy="59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그림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80" y="5573876"/>
            <a:ext cx="986022" cy="639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그림 8" descr="DS-N10 렌더링 이미지(galaxy note)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3" r="67308"/>
          <a:stretch>
            <a:fillRect/>
          </a:stretch>
        </p:blipFill>
        <p:spPr bwMode="auto">
          <a:xfrm>
            <a:off x="7517552" y="3704224"/>
            <a:ext cx="795302" cy="72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그림 1" descr="DS-N10x mc산출용 디자인시방서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" t="10417" b="41667"/>
          <a:stretch>
            <a:fillRect/>
          </a:stretch>
        </p:blipFill>
        <p:spPr bwMode="auto">
          <a:xfrm>
            <a:off x="4734074" y="3704225"/>
            <a:ext cx="1749023" cy="68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그림 7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335" y="5531600"/>
            <a:ext cx="856626" cy="723988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58" y="5705928"/>
            <a:ext cx="607292" cy="471107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84" y="4726155"/>
            <a:ext cx="1383462" cy="192187"/>
          </a:xfrm>
          <a:prstGeom prst="rect">
            <a:avLst/>
          </a:prstGeom>
        </p:spPr>
      </p:pic>
      <p:sp>
        <p:nvSpPr>
          <p:cNvPr id="77" name="직사각형 76"/>
          <p:cNvSpPr/>
          <p:nvPr/>
        </p:nvSpPr>
        <p:spPr>
          <a:xfrm>
            <a:off x="3394022" y="4213921"/>
            <a:ext cx="11480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DAB / FM Audio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6426879" y="4186428"/>
            <a:ext cx="8338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BT Speaker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8175797" y="4197095"/>
            <a:ext cx="982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Dock Speaker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pic>
        <p:nvPicPr>
          <p:cNvPr id="80" name="Picture 4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225" y="4798074"/>
            <a:ext cx="795268" cy="33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그림 58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375" y="5051371"/>
            <a:ext cx="759697" cy="27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직사각형 81"/>
          <p:cNvSpPr/>
          <p:nvPr/>
        </p:nvSpPr>
        <p:spPr>
          <a:xfrm>
            <a:off x="3854782" y="5071656"/>
            <a:ext cx="14478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TV / Monitor Speaker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6727964" y="5051371"/>
            <a:ext cx="12490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Soundbar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 Speaker</a:t>
            </a:r>
            <a:endParaRPr lang="ko-KR" altLang="en-US" sz="1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41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5   </a:t>
            </a: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화장품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중국 판매 채널 확보 및 시스템 구축  </a:t>
            </a:r>
            <a:r>
              <a:rPr lang="en-US" altLang="ko-KR" sz="1600" b="1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2" name="사각형: 둥근 모서리 3">
            <a:extLst>
              <a:ext uri="{FF2B5EF4-FFF2-40B4-BE49-F238E27FC236}">
                <a16:creationId xmlns:a16="http://schemas.microsoft.com/office/drawing/2014/main" xmlns="" id="{1361C288-6517-43BD-AD73-9664593142A4}"/>
              </a:ext>
            </a:extLst>
          </p:cNvPr>
          <p:cNvSpPr/>
          <p:nvPr/>
        </p:nvSpPr>
        <p:spPr>
          <a:xfrm>
            <a:off x="776610" y="1844824"/>
            <a:ext cx="3744342" cy="4284662"/>
          </a:xfrm>
          <a:prstGeom prst="roundRect">
            <a:avLst>
              <a:gd name="adj" fmla="val 8680"/>
            </a:avLst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바른고딕OTF UltraLight" panose="02000303000000000000" pitchFamily="50" charset="-127"/>
              <a:ea typeface="나눔바른고딕OTF UltraLight" panose="02000303000000000000" pitchFamily="50" charset="-127"/>
            </a:endParaRPr>
          </a:p>
        </p:txBody>
      </p:sp>
      <p:sp>
        <p:nvSpPr>
          <p:cNvPr id="126" name="사각형: 둥근 모서리 8">
            <a:extLst>
              <a:ext uri="{FF2B5EF4-FFF2-40B4-BE49-F238E27FC236}">
                <a16:creationId xmlns:a16="http://schemas.microsoft.com/office/drawing/2014/main" xmlns="" id="{F53A7947-6579-42FB-B6EA-680CC3A61FBA}"/>
              </a:ext>
            </a:extLst>
          </p:cNvPr>
          <p:cNvSpPr/>
          <p:nvPr/>
        </p:nvSpPr>
        <p:spPr>
          <a:xfrm>
            <a:off x="1037847" y="2215851"/>
            <a:ext cx="3195072" cy="365760"/>
          </a:xfrm>
          <a:prstGeom prst="roundRect">
            <a:avLst>
              <a:gd name="adj" fmla="val 50000"/>
            </a:avLst>
          </a:prstGeom>
          <a:solidFill>
            <a:srgbClr val="00A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spc="-80" dirty="0">
                <a:ln w="635" cap="rnd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나눔바른고딕OTF UltraLight" panose="02000303000000000000" pitchFamily="50" charset="-127"/>
                <a:ea typeface="나눔바른고딕OTF UltraLight" panose="02000303000000000000" pitchFamily="50" charset="-127"/>
              </a:rPr>
              <a:t>Marketing</a:t>
            </a:r>
            <a:endParaRPr lang="ko-KR" altLang="en-US" sz="1200" b="1" spc="-80" dirty="0">
              <a:ln w="635" cap="rnd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나눔바른고딕OTF UltraLight" panose="02000303000000000000" pitchFamily="50" charset="-127"/>
              <a:ea typeface="나눔바른고딕OTF UltraLight" panose="02000303000000000000" pitchFamily="50" charset="-127"/>
            </a:endParaRPr>
          </a:p>
        </p:txBody>
      </p:sp>
      <p:sp>
        <p:nvSpPr>
          <p:cNvPr id="127" name="사각형: 둥근 모서리 9">
            <a:extLst>
              <a:ext uri="{FF2B5EF4-FFF2-40B4-BE49-F238E27FC236}">
                <a16:creationId xmlns:a16="http://schemas.microsoft.com/office/drawing/2014/main" xmlns="" id="{C12F33AF-0827-4E40-91F9-84AC3B3F107D}"/>
              </a:ext>
            </a:extLst>
          </p:cNvPr>
          <p:cNvSpPr/>
          <p:nvPr/>
        </p:nvSpPr>
        <p:spPr>
          <a:xfrm>
            <a:off x="1037846" y="4230692"/>
            <a:ext cx="3195073" cy="36576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spc="-80" dirty="0">
                <a:ln w="635" cap="rnd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나눔바른고딕OTF UltraLight" panose="02000303000000000000" pitchFamily="50" charset="-127"/>
                <a:ea typeface="나눔바른고딕OTF UltraLight" panose="02000303000000000000" pitchFamily="50" charset="-127"/>
              </a:rPr>
              <a:t>Sales Channel</a:t>
            </a:r>
            <a:endParaRPr lang="ko-KR" altLang="en-US" sz="1200" b="1" spc="-80" dirty="0">
              <a:ln w="635" cap="rnd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나눔바른고딕OTF UltraLight" panose="02000303000000000000" pitchFamily="50" charset="-127"/>
              <a:ea typeface="나눔바른고딕OTF UltraLight" panose="02000303000000000000" pitchFamily="50" charset="-127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07B53A21-7F6E-4068-9DF8-D76E44FA6D0A}"/>
              </a:ext>
            </a:extLst>
          </p:cNvPr>
          <p:cNvSpPr txBox="1"/>
          <p:nvPr/>
        </p:nvSpPr>
        <p:spPr>
          <a:xfrm>
            <a:off x="729591" y="2626641"/>
            <a:ext cx="17121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7">
              <a:lnSpc>
                <a:spcPct val="150000"/>
              </a:lnSpc>
            </a:pPr>
            <a:r>
              <a:rPr lang="ko-KR" altLang="en-US" sz="1000" b="1" spc="-60" dirty="0">
                <a:solidFill>
                  <a:sysClr val="windowText" lastClr="000000"/>
                </a:solidFill>
                <a:latin typeface="+mn-ea"/>
              </a:rPr>
              <a:t>바이럴 마케팅</a:t>
            </a:r>
            <a:endParaRPr lang="en-US" altLang="ko-KR" sz="1000" b="1" spc="-60" dirty="0">
              <a:solidFill>
                <a:sysClr val="windowText" lastClr="000000"/>
              </a:solidFill>
              <a:latin typeface="+mn-ea"/>
            </a:endParaRPr>
          </a:p>
          <a:p>
            <a:pPr marL="357187">
              <a:lnSpc>
                <a:spcPct val="150000"/>
              </a:lnSpc>
            </a:pPr>
            <a:endParaRPr lang="en-US" altLang="ko-KR" sz="2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spc="-60" dirty="0" smtClean="0">
                <a:solidFill>
                  <a:sysClr val="windowText" lastClr="000000"/>
                </a:solidFill>
                <a:latin typeface="+mn-ea"/>
              </a:rPr>
              <a:t>KOL, </a:t>
            </a: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왕홍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한국 </a:t>
            </a: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인플루언서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웨이보</a:t>
            </a: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 </a:t>
            </a: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/ </a:t>
            </a: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웨이신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4A8D4B12-AD62-435F-8D67-518CBF6D4A9F}"/>
              </a:ext>
            </a:extLst>
          </p:cNvPr>
          <p:cNvSpPr txBox="1"/>
          <p:nvPr/>
        </p:nvSpPr>
        <p:spPr>
          <a:xfrm>
            <a:off x="2144687" y="2626641"/>
            <a:ext cx="180782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7">
              <a:lnSpc>
                <a:spcPct val="150000"/>
              </a:lnSpc>
            </a:pPr>
            <a:r>
              <a:rPr lang="ko-KR" altLang="en-US" sz="1000" b="1" spc="-60" dirty="0">
                <a:solidFill>
                  <a:sysClr val="windowText" lastClr="000000"/>
                </a:solidFill>
                <a:latin typeface="+mn-ea"/>
              </a:rPr>
              <a:t>판촉 마케팅</a:t>
            </a:r>
            <a:endParaRPr lang="en-US" altLang="ko-KR" sz="1000" b="1" spc="-60" dirty="0">
              <a:solidFill>
                <a:sysClr val="windowText" lastClr="000000"/>
              </a:solidFill>
              <a:latin typeface="+mn-ea"/>
            </a:endParaRPr>
          </a:p>
          <a:p>
            <a:pPr marL="357187">
              <a:lnSpc>
                <a:spcPct val="150000"/>
              </a:lnSpc>
            </a:pPr>
            <a:endParaRPr lang="en-US" altLang="ko-KR" sz="2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pc="-60" dirty="0" err="1" smtClean="0">
                <a:solidFill>
                  <a:sysClr val="windowText" lastClr="000000"/>
                </a:solidFill>
                <a:latin typeface="+mn-ea"/>
              </a:rPr>
              <a:t>타오바오</a:t>
            </a:r>
            <a:r>
              <a:rPr lang="en-US" altLang="ko-KR" sz="1000" spc="-60" dirty="0" smtClean="0">
                <a:solidFill>
                  <a:sysClr val="windowText" lastClr="000000"/>
                </a:solidFill>
                <a:latin typeface="+mn-ea"/>
              </a:rPr>
              <a:t>,</a:t>
            </a:r>
            <a:r>
              <a:rPr lang="ko-KR" altLang="en-US" sz="1000" spc="-60" dirty="0" smtClean="0">
                <a:solidFill>
                  <a:sysClr val="windowText" lastClr="000000"/>
                </a:solidFill>
                <a:latin typeface="+mn-ea"/>
              </a:rPr>
              <a:t> </a:t>
            </a:r>
            <a:r>
              <a:rPr lang="ko-KR" altLang="en-US" sz="1000" spc="-60" dirty="0" err="1" smtClean="0">
                <a:solidFill>
                  <a:sysClr val="windowText" lastClr="000000"/>
                </a:solidFill>
                <a:latin typeface="+mn-ea"/>
              </a:rPr>
              <a:t>왕홍</a:t>
            </a:r>
            <a:r>
              <a:rPr lang="en-US" altLang="ko-KR" sz="1000" spc="-60" dirty="0" smtClean="0">
                <a:solidFill>
                  <a:sysClr val="windowText" lastClr="000000"/>
                </a:solidFill>
                <a:latin typeface="+mn-ea"/>
              </a:rPr>
              <a:t>,</a:t>
            </a:r>
            <a:r>
              <a:rPr lang="ko-KR" altLang="en-US" sz="1000" spc="-60" dirty="0" smtClean="0">
                <a:solidFill>
                  <a:sysClr val="windowText" lastClr="000000"/>
                </a:solidFill>
                <a:latin typeface="+mn-ea"/>
              </a:rPr>
              <a:t> </a:t>
            </a:r>
            <a:r>
              <a:rPr lang="en-US" altLang="ko-KR" sz="1000" spc="-60" dirty="0" smtClean="0">
                <a:solidFill>
                  <a:sysClr val="windowText" lastClr="000000"/>
                </a:solidFill>
                <a:latin typeface="+mn-ea"/>
              </a:rPr>
              <a:t>C2C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채널 프로모션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PR </a:t>
            </a: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기획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F04055EA-1021-4D6F-8565-ACEC3468AA18}"/>
              </a:ext>
            </a:extLst>
          </p:cNvPr>
          <p:cNvSpPr txBox="1"/>
          <p:nvPr/>
        </p:nvSpPr>
        <p:spPr>
          <a:xfrm>
            <a:off x="699150" y="4636105"/>
            <a:ext cx="1712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7">
              <a:lnSpc>
                <a:spcPct val="150000"/>
              </a:lnSpc>
            </a:pPr>
            <a:r>
              <a:rPr lang="ko-KR" altLang="en-US" sz="1000" b="1" spc="-60" dirty="0">
                <a:solidFill>
                  <a:sysClr val="windowText" lastClr="000000"/>
                </a:solidFill>
                <a:latin typeface="+mn-ea"/>
              </a:rPr>
              <a:t>온라인</a:t>
            </a:r>
            <a:endParaRPr lang="en-US" altLang="ko-KR" sz="1000" b="1" spc="-60" dirty="0">
              <a:solidFill>
                <a:sysClr val="windowText" lastClr="000000"/>
              </a:solidFill>
              <a:latin typeface="+mn-ea"/>
            </a:endParaRPr>
          </a:p>
          <a:p>
            <a:pPr marL="357187">
              <a:lnSpc>
                <a:spcPct val="150000"/>
              </a:lnSpc>
            </a:pPr>
            <a:endParaRPr lang="en-US" altLang="ko-KR" sz="2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한국 </a:t>
            </a: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인플루언서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웨이보</a:t>
            </a: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 </a:t>
            </a: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/ </a:t>
            </a:r>
            <a:r>
              <a:rPr lang="ko-KR" altLang="en-US" sz="1000" spc="-60" dirty="0" err="1">
                <a:solidFill>
                  <a:sysClr val="windowText" lastClr="000000"/>
                </a:solidFill>
                <a:latin typeface="+mn-ea"/>
              </a:rPr>
              <a:t>웨이신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1DC0C951-0A24-4128-B174-D98A01AD0DC5}"/>
              </a:ext>
            </a:extLst>
          </p:cNvPr>
          <p:cNvSpPr txBox="1"/>
          <p:nvPr/>
        </p:nvSpPr>
        <p:spPr>
          <a:xfrm>
            <a:off x="1995220" y="4636105"/>
            <a:ext cx="23097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7">
              <a:lnSpc>
                <a:spcPct val="150000"/>
              </a:lnSpc>
            </a:pPr>
            <a:r>
              <a:rPr lang="ko-KR" altLang="en-US" sz="1000" b="1" spc="-60" dirty="0">
                <a:solidFill>
                  <a:sysClr val="windowText" lastClr="000000"/>
                </a:solidFill>
                <a:latin typeface="+mn-ea"/>
              </a:rPr>
              <a:t>오프라인</a:t>
            </a:r>
            <a:endParaRPr lang="en-US" altLang="ko-KR" sz="200" b="1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Watsons, </a:t>
            </a:r>
            <a:r>
              <a:rPr lang="en-US" altLang="ko-KR" sz="1000" spc="-60" dirty="0" err="1" smtClean="0">
                <a:solidFill>
                  <a:sysClr val="windowText" lastClr="000000"/>
                </a:solidFill>
                <a:latin typeface="+mn-ea"/>
              </a:rPr>
              <a:t>Manings</a:t>
            </a: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, </a:t>
            </a:r>
            <a:r>
              <a:rPr lang="en-US" altLang="ko-KR" sz="1000" spc="-60" dirty="0" smtClean="0">
                <a:solidFill>
                  <a:sysClr val="windowText" lastClr="000000"/>
                </a:solidFill>
                <a:latin typeface="+mn-ea"/>
              </a:rPr>
              <a:t>SASA </a:t>
            </a: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등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  <a:p>
            <a:pPr marL="534988" indent="-88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T3X, </a:t>
            </a:r>
            <a:r>
              <a:rPr lang="en-US" altLang="ko-KR" sz="1000" spc="-60" dirty="0" smtClean="0">
                <a:solidFill>
                  <a:sysClr val="windowText" lastClr="000000"/>
                </a:solidFill>
                <a:latin typeface="+mn-ea"/>
              </a:rPr>
              <a:t>Aeon</a:t>
            </a:r>
            <a:r>
              <a:rPr lang="en-US" altLang="ko-KR" sz="1000" spc="-60" dirty="0">
                <a:solidFill>
                  <a:sysClr val="windowText" lastClr="000000"/>
                </a:solidFill>
                <a:latin typeface="+mn-ea"/>
              </a:rPr>
              <a:t>, RT-Mart </a:t>
            </a:r>
            <a:r>
              <a:rPr lang="ko-KR" altLang="en-US" sz="1000" spc="-60" dirty="0">
                <a:solidFill>
                  <a:sysClr val="windowText" lastClr="000000"/>
                </a:solidFill>
                <a:latin typeface="+mn-ea"/>
              </a:rPr>
              <a:t>등</a:t>
            </a:r>
            <a:endParaRPr lang="en-US" altLang="ko-KR" sz="1000" spc="-6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20FBDD5F-0407-499A-8BCF-9D73B9492B50}"/>
              </a:ext>
            </a:extLst>
          </p:cNvPr>
          <p:cNvSpPr txBox="1"/>
          <p:nvPr/>
        </p:nvSpPr>
        <p:spPr>
          <a:xfrm>
            <a:off x="776610" y="1342456"/>
            <a:ext cx="3744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l"/>
            </a:pPr>
            <a:r>
              <a:rPr lang="ko-KR" altLang="en-US" b="1" spc="-6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ysClr val="windowText" lastClr="000000"/>
                </a:solidFill>
                <a:latin typeface="+mn-ea"/>
              </a:rPr>
              <a:t> 판매 채널</a:t>
            </a:r>
            <a:endParaRPr lang="ko-KR" altLang="en-US" b="1" spc="-6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xmlns="" id="{20FBDD5F-0407-499A-8BCF-9D73B9492B50}"/>
              </a:ext>
            </a:extLst>
          </p:cNvPr>
          <p:cNvSpPr txBox="1"/>
          <p:nvPr/>
        </p:nvSpPr>
        <p:spPr>
          <a:xfrm>
            <a:off x="5018594" y="1340768"/>
            <a:ext cx="4250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l"/>
            </a:pPr>
            <a:r>
              <a:rPr lang="en-US" altLang="ko-KR" b="1" spc="-6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ysClr val="windowText" lastClr="000000"/>
                </a:solidFill>
                <a:latin typeface="+mn-ea"/>
              </a:rPr>
              <a:t> ALL-IN-ONE </a:t>
            </a:r>
            <a:r>
              <a:rPr lang="ko-KR" altLang="en-US" b="1" spc="-6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ysClr val="windowText" lastClr="000000"/>
                </a:solidFill>
                <a:latin typeface="+mn-ea"/>
              </a:rPr>
              <a:t>시스템</a:t>
            </a:r>
          </a:p>
        </p:txBody>
      </p:sp>
      <p:sp>
        <p:nvSpPr>
          <p:cNvPr id="226" name="타원 225">
            <a:extLst>
              <a:ext uri="{FF2B5EF4-FFF2-40B4-BE49-F238E27FC236}">
                <a16:creationId xmlns:a16="http://schemas.microsoft.com/office/drawing/2014/main" xmlns="" id="{BC5A6228-F20A-41C4-8949-29F0256EDED4}"/>
              </a:ext>
            </a:extLst>
          </p:cNvPr>
          <p:cNvSpPr/>
          <p:nvPr/>
        </p:nvSpPr>
        <p:spPr>
          <a:xfrm>
            <a:off x="5402233" y="2402267"/>
            <a:ext cx="3488097" cy="348809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7" name="그룹 226">
            <a:extLst>
              <a:ext uri="{FF2B5EF4-FFF2-40B4-BE49-F238E27FC236}">
                <a16:creationId xmlns:a16="http://schemas.microsoft.com/office/drawing/2014/main" xmlns="" id="{5FAB1F01-C97F-43DA-8F2D-20813A2752FA}"/>
              </a:ext>
            </a:extLst>
          </p:cNvPr>
          <p:cNvGrpSpPr/>
          <p:nvPr/>
        </p:nvGrpSpPr>
        <p:grpSpPr>
          <a:xfrm>
            <a:off x="6631860" y="2100455"/>
            <a:ext cx="925552" cy="925552"/>
            <a:chOff x="2743200" y="2352907"/>
            <a:chExt cx="925552" cy="925552"/>
          </a:xfrm>
        </p:grpSpPr>
        <p:sp>
          <p:nvSpPr>
            <p:cNvPr id="228" name="타원 227">
              <a:extLst>
                <a:ext uri="{FF2B5EF4-FFF2-40B4-BE49-F238E27FC236}">
                  <a16:creationId xmlns:a16="http://schemas.microsoft.com/office/drawing/2014/main" xmlns="" id="{0B8E4D35-C04B-4AD3-9069-4F8E528C8CC8}"/>
                </a:ext>
              </a:extLst>
            </p:cNvPr>
            <p:cNvSpPr/>
            <p:nvPr/>
          </p:nvSpPr>
          <p:spPr>
            <a:xfrm>
              <a:off x="2743200" y="2352907"/>
              <a:ext cx="925552" cy="925552"/>
            </a:xfrm>
            <a:prstGeom prst="ellipse">
              <a:avLst/>
            </a:prstGeom>
            <a:noFill/>
            <a:ln w="76200">
              <a:solidFill>
                <a:srgbClr val="66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9" name="타원 228">
              <a:extLst>
                <a:ext uri="{FF2B5EF4-FFF2-40B4-BE49-F238E27FC236}">
                  <a16:creationId xmlns:a16="http://schemas.microsoft.com/office/drawing/2014/main" xmlns="" id="{DF1E2D01-9D22-40BA-A810-F1E11C2F4FEE}"/>
                </a:ext>
              </a:extLst>
            </p:cNvPr>
            <p:cNvSpPr/>
            <p:nvPr/>
          </p:nvSpPr>
          <p:spPr>
            <a:xfrm>
              <a:off x="2881657" y="2491364"/>
              <a:ext cx="648639" cy="648639"/>
            </a:xfrm>
            <a:prstGeom prst="ellipse">
              <a:avLst/>
            </a:prstGeom>
            <a:solidFill>
              <a:srgbClr val="669900"/>
            </a:solidFill>
            <a:ln w="76200">
              <a:solidFill>
                <a:srgbClr val="66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0" name="그룹 229">
            <a:extLst>
              <a:ext uri="{FF2B5EF4-FFF2-40B4-BE49-F238E27FC236}">
                <a16:creationId xmlns:a16="http://schemas.microsoft.com/office/drawing/2014/main" xmlns="" id="{7E76E73A-33D6-4426-84A9-81D3ABC85E9F}"/>
              </a:ext>
            </a:extLst>
          </p:cNvPr>
          <p:cNvGrpSpPr/>
          <p:nvPr/>
        </p:nvGrpSpPr>
        <p:grpSpPr>
          <a:xfrm>
            <a:off x="7656478" y="5127091"/>
            <a:ext cx="925552" cy="925552"/>
            <a:chOff x="-862361" y="1985664"/>
            <a:chExt cx="925552" cy="925552"/>
          </a:xfrm>
        </p:grpSpPr>
        <p:sp>
          <p:nvSpPr>
            <p:cNvPr id="231" name="타원 230">
              <a:extLst>
                <a:ext uri="{FF2B5EF4-FFF2-40B4-BE49-F238E27FC236}">
                  <a16:creationId xmlns:a16="http://schemas.microsoft.com/office/drawing/2014/main" xmlns="" id="{A0EADFEE-9F06-477B-996C-BC4BE664CB44}"/>
                </a:ext>
              </a:extLst>
            </p:cNvPr>
            <p:cNvSpPr/>
            <p:nvPr/>
          </p:nvSpPr>
          <p:spPr>
            <a:xfrm>
              <a:off x="-862361" y="1985664"/>
              <a:ext cx="925552" cy="925552"/>
            </a:xfrm>
            <a:prstGeom prst="ellipse">
              <a:avLst/>
            </a:prstGeom>
            <a:noFill/>
            <a:ln w="762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2" name="타원 231">
              <a:extLst>
                <a:ext uri="{FF2B5EF4-FFF2-40B4-BE49-F238E27FC236}">
                  <a16:creationId xmlns:a16="http://schemas.microsoft.com/office/drawing/2014/main" xmlns="" id="{EEDB3043-1B72-440E-B637-C9B0D4DA4BBE}"/>
                </a:ext>
              </a:extLst>
            </p:cNvPr>
            <p:cNvSpPr/>
            <p:nvPr/>
          </p:nvSpPr>
          <p:spPr>
            <a:xfrm>
              <a:off x="-723904" y="2124121"/>
              <a:ext cx="648639" cy="648639"/>
            </a:xfrm>
            <a:prstGeom prst="ellipse">
              <a:avLst/>
            </a:prstGeom>
            <a:solidFill>
              <a:srgbClr val="FFCC00"/>
            </a:solidFill>
            <a:ln w="762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3" name="그룹 232">
            <a:extLst>
              <a:ext uri="{FF2B5EF4-FFF2-40B4-BE49-F238E27FC236}">
                <a16:creationId xmlns:a16="http://schemas.microsoft.com/office/drawing/2014/main" xmlns="" id="{15C23EBA-5FD1-46D9-A599-C3D88C6845DF}"/>
              </a:ext>
            </a:extLst>
          </p:cNvPr>
          <p:cNvGrpSpPr/>
          <p:nvPr/>
        </p:nvGrpSpPr>
        <p:grpSpPr>
          <a:xfrm>
            <a:off x="8247429" y="3306415"/>
            <a:ext cx="925552" cy="925552"/>
            <a:chOff x="5264310" y="1985664"/>
            <a:chExt cx="925552" cy="925552"/>
          </a:xfrm>
        </p:grpSpPr>
        <p:sp>
          <p:nvSpPr>
            <p:cNvPr id="234" name="타원 233">
              <a:extLst>
                <a:ext uri="{FF2B5EF4-FFF2-40B4-BE49-F238E27FC236}">
                  <a16:creationId xmlns:a16="http://schemas.microsoft.com/office/drawing/2014/main" xmlns="" id="{C2974061-9873-443D-9E51-642F439B719F}"/>
                </a:ext>
              </a:extLst>
            </p:cNvPr>
            <p:cNvSpPr/>
            <p:nvPr/>
          </p:nvSpPr>
          <p:spPr>
            <a:xfrm>
              <a:off x="5264310" y="1985664"/>
              <a:ext cx="925552" cy="925552"/>
            </a:xfrm>
            <a:prstGeom prst="ellipse">
              <a:avLst/>
            </a:prstGeom>
            <a:noFill/>
            <a:ln w="762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" name="타원 234">
              <a:extLst>
                <a:ext uri="{FF2B5EF4-FFF2-40B4-BE49-F238E27FC236}">
                  <a16:creationId xmlns:a16="http://schemas.microsoft.com/office/drawing/2014/main" xmlns="" id="{C7439A59-A122-482A-A12A-E945CE8B88E6}"/>
                </a:ext>
              </a:extLst>
            </p:cNvPr>
            <p:cNvSpPr/>
            <p:nvPr/>
          </p:nvSpPr>
          <p:spPr>
            <a:xfrm>
              <a:off x="5402767" y="2124121"/>
              <a:ext cx="648639" cy="648639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6" name="그룹 235">
            <a:extLst>
              <a:ext uri="{FF2B5EF4-FFF2-40B4-BE49-F238E27FC236}">
                <a16:creationId xmlns:a16="http://schemas.microsoft.com/office/drawing/2014/main" xmlns="" id="{E3F3B856-323F-4CDB-B96D-7411460BDC51}"/>
              </a:ext>
            </a:extLst>
          </p:cNvPr>
          <p:cNvGrpSpPr/>
          <p:nvPr/>
        </p:nvGrpSpPr>
        <p:grpSpPr>
          <a:xfrm>
            <a:off x="5076323" y="3285063"/>
            <a:ext cx="925552" cy="925552"/>
            <a:chOff x="5489193" y="3614393"/>
            <a:chExt cx="925552" cy="925552"/>
          </a:xfrm>
        </p:grpSpPr>
        <p:sp>
          <p:nvSpPr>
            <p:cNvPr id="237" name="타원 236">
              <a:extLst>
                <a:ext uri="{FF2B5EF4-FFF2-40B4-BE49-F238E27FC236}">
                  <a16:creationId xmlns:a16="http://schemas.microsoft.com/office/drawing/2014/main" xmlns="" id="{C90417BF-DA5C-46F3-AD79-BDD176027924}"/>
                </a:ext>
              </a:extLst>
            </p:cNvPr>
            <p:cNvSpPr/>
            <p:nvPr/>
          </p:nvSpPr>
          <p:spPr>
            <a:xfrm>
              <a:off x="5489193" y="3614393"/>
              <a:ext cx="925552" cy="925552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8" name="타원 237">
              <a:extLst>
                <a:ext uri="{FF2B5EF4-FFF2-40B4-BE49-F238E27FC236}">
                  <a16:creationId xmlns:a16="http://schemas.microsoft.com/office/drawing/2014/main" xmlns="" id="{BD653694-FC11-4B14-835C-24FFE3909B49}"/>
                </a:ext>
              </a:extLst>
            </p:cNvPr>
            <p:cNvSpPr/>
            <p:nvPr/>
          </p:nvSpPr>
          <p:spPr>
            <a:xfrm>
              <a:off x="5627650" y="3752850"/>
              <a:ext cx="648639" cy="6486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9" name="그룹 238">
            <a:extLst>
              <a:ext uri="{FF2B5EF4-FFF2-40B4-BE49-F238E27FC236}">
                <a16:creationId xmlns:a16="http://schemas.microsoft.com/office/drawing/2014/main" xmlns="" id="{DEE546D2-2C41-4CB5-82EF-7B8B87989059}"/>
              </a:ext>
            </a:extLst>
          </p:cNvPr>
          <p:cNvGrpSpPr/>
          <p:nvPr/>
        </p:nvGrpSpPr>
        <p:grpSpPr>
          <a:xfrm>
            <a:off x="5618394" y="5127091"/>
            <a:ext cx="925552" cy="925552"/>
            <a:chOff x="6348761" y="2650273"/>
            <a:chExt cx="925552" cy="925552"/>
          </a:xfrm>
        </p:grpSpPr>
        <p:sp>
          <p:nvSpPr>
            <p:cNvPr id="240" name="타원 239">
              <a:extLst>
                <a:ext uri="{FF2B5EF4-FFF2-40B4-BE49-F238E27FC236}">
                  <a16:creationId xmlns:a16="http://schemas.microsoft.com/office/drawing/2014/main" xmlns="" id="{6D54F6BA-8291-482F-AA5B-37C8ECC9CDAA}"/>
                </a:ext>
              </a:extLst>
            </p:cNvPr>
            <p:cNvSpPr/>
            <p:nvPr/>
          </p:nvSpPr>
          <p:spPr>
            <a:xfrm>
              <a:off x="6348761" y="2650273"/>
              <a:ext cx="925552" cy="925552"/>
            </a:xfrm>
            <a:prstGeom prst="ellipse">
              <a:avLst/>
            </a:prstGeom>
            <a:noFill/>
            <a:ln w="76200">
              <a:solidFill>
                <a:srgbClr val="A0C6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1" name="타원 240">
              <a:extLst>
                <a:ext uri="{FF2B5EF4-FFF2-40B4-BE49-F238E27FC236}">
                  <a16:creationId xmlns:a16="http://schemas.microsoft.com/office/drawing/2014/main" xmlns="" id="{1B9B395D-7E50-4297-84DF-67F00E7EF723}"/>
                </a:ext>
              </a:extLst>
            </p:cNvPr>
            <p:cNvSpPr/>
            <p:nvPr/>
          </p:nvSpPr>
          <p:spPr>
            <a:xfrm>
              <a:off x="6487218" y="2788730"/>
              <a:ext cx="648639" cy="648639"/>
            </a:xfrm>
            <a:prstGeom prst="ellipse">
              <a:avLst/>
            </a:prstGeom>
            <a:solidFill>
              <a:srgbClr val="A0C642"/>
            </a:solidFill>
            <a:ln w="76200">
              <a:solidFill>
                <a:srgbClr val="A0C6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2" name="원호 241">
            <a:extLst>
              <a:ext uri="{FF2B5EF4-FFF2-40B4-BE49-F238E27FC236}">
                <a16:creationId xmlns:a16="http://schemas.microsoft.com/office/drawing/2014/main" xmlns="" id="{C4893A8F-BCBC-4F0C-841F-D2EE911A8FC0}"/>
              </a:ext>
            </a:extLst>
          </p:cNvPr>
          <p:cNvSpPr/>
          <p:nvPr/>
        </p:nvSpPr>
        <p:spPr>
          <a:xfrm>
            <a:off x="5383202" y="2393155"/>
            <a:ext cx="3521032" cy="3521032"/>
          </a:xfrm>
          <a:prstGeom prst="arc">
            <a:avLst>
              <a:gd name="adj1" fmla="val 17331032"/>
              <a:gd name="adj2" fmla="val 19601983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3" name="원호 242">
            <a:extLst>
              <a:ext uri="{FF2B5EF4-FFF2-40B4-BE49-F238E27FC236}">
                <a16:creationId xmlns:a16="http://schemas.microsoft.com/office/drawing/2014/main" xmlns="" id="{B1D1B257-1550-4EAB-A32B-1A717D297B3F}"/>
              </a:ext>
            </a:extLst>
          </p:cNvPr>
          <p:cNvSpPr/>
          <p:nvPr/>
        </p:nvSpPr>
        <p:spPr>
          <a:xfrm rot="4531414">
            <a:off x="5383202" y="2393155"/>
            <a:ext cx="3521032" cy="3521032"/>
          </a:xfrm>
          <a:prstGeom prst="arc">
            <a:avLst>
              <a:gd name="adj1" fmla="val 17331032"/>
              <a:gd name="adj2" fmla="val 192878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4" name="원호 243">
            <a:extLst>
              <a:ext uri="{FF2B5EF4-FFF2-40B4-BE49-F238E27FC236}">
                <a16:creationId xmlns:a16="http://schemas.microsoft.com/office/drawing/2014/main" xmlns="" id="{EAD51FDB-0BC0-4823-AE60-963EEA7C6572}"/>
              </a:ext>
            </a:extLst>
          </p:cNvPr>
          <p:cNvSpPr/>
          <p:nvPr/>
        </p:nvSpPr>
        <p:spPr>
          <a:xfrm rot="17015999">
            <a:off x="5383202" y="2393155"/>
            <a:ext cx="3521032" cy="3521032"/>
          </a:xfrm>
          <a:prstGeom prst="arc">
            <a:avLst>
              <a:gd name="adj1" fmla="val 17331032"/>
              <a:gd name="adj2" fmla="val 19601983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xmlns="" id="{22426AF6-165B-4160-B78F-03D9589E8CA2}"/>
              </a:ext>
            </a:extLst>
          </p:cNvPr>
          <p:cNvSpPr txBox="1"/>
          <p:nvPr/>
        </p:nvSpPr>
        <p:spPr>
          <a:xfrm>
            <a:off x="6620423" y="2355482"/>
            <a:ext cx="9484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ctr"/>
            <a:r>
              <a:rPr lang="ko-KR" altLang="en-US" sz="105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수출입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  <a:p>
            <a:pPr marL="355600" indent="-355600" algn="ctr"/>
            <a:r>
              <a:rPr lang="ko-KR" altLang="en-US" sz="10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통관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xmlns="" id="{66C51C55-874F-41D8-9E27-09673864315D}"/>
              </a:ext>
            </a:extLst>
          </p:cNvPr>
          <p:cNvSpPr txBox="1"/>
          <p:nvPr/>
        </p:nvSpPr>
        <p:spPr>
          <a:xfrm>
            <a:off x="8234293" y="3642233"/>
            <a:ext cx="9484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ctr"/>
            <a:r>
              <a:rPr lang="ko-KR" altLang="en-US" sz="105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마케팅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xmlns="" id="{5908F862-D4E3-4298-A183-DF5E6E0B4924}"/>
              </a:ext>
            </a:extLst>
          </p:cNvPr>
          <p:cNvSpPr txBox="1"/>
          <p:nvPr/>
        </p:nvSpPr>
        <p:spPr>
          <a:xfrm>
            <a:off x="7645041" y="5470218"/>
            <a:ext cx="9484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ctr"/>
            <a:r>
              <a:rPr lang="ko-KR" altLang="en-US" sz="10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유통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xmlns="" id="{4507763C-0B48-4AEB-87A6-4CE1A829043C}"/>
              </a:ext>
            </a:extLst>
          </p:cNvPr>
          <p:cNvSpPr txBox="1"/>
          <p:nvPr/>
        </p:nvSpPr>
        <p:spPr>
          <a:xfrm>
            <a:off x="5595521" y="5467131"/>
            <a:ext cx="9484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ctr"/>
            <a:r>
              <a:rPr lang="ko-KR" altLang="en-US" sz="10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프로모션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xmlns="" id="{A860AD12-0CF5-407A-9681-E6E124B172DB}"/>
              </a:ext>
            </a:extLst>
          </p:cNvPr>
          <p:cNvSpPr txBox="1"/>
          <p:nvPr/>
        </p:nvSpPr>
        <p:spPr>
          <a:xfrm>
            <a:off x="5052777" y="3553025"/>
            <a:ext cx="9484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ctr"/>
            <a:r>
              <a:rPr lang="ko-KR" altLang="en-US" sz="10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리서치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  <a:p>
            <a:pPr marL="355600" indent="-355600" algn="ctr"/>
            <a:r>
              <a:rPr lang="ko-KR" altLang="en-US" sz="10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컨설팅</a:t>
            </a:r>
            <a:endParaRPr lang="en-US" altLang="ko-K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xmlns="" id="{1E8B4C48-BB6F-47CF-BE7B-A1E842DA3FDF}"/>
              </a:ext>
            </a:extLst>
          </p:cNvPr>
          <p:cNvSpPr txBox="1"/>
          <p:nvPr/>
        </p:nvSpPr>
        <p:spPr>
          <a:xfrm>
            <a:off x="6073883" y="3453553"/>
            <a:ext cx="22604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n w="1905">
                  <a:noFill/>
                </a:ln>
                <a:latin typeface="+mn-ea"/>
              </a:rPr>
              <a:t>중국 뷰티 시장의 </a:t>
            </a: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다양한 분야의 </a:t>
            </a:r>
            <a:r>
              <a:rPr lang="ko-KR" altLang="en-US" sz="1000" b="1" dirty="0">
                <a:ln w="1905">
                  <a:noFill/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전문가 인력 구축</a:t>
            </a:r>
            <a:endParaRPr lang="en-US" altLang="ko-KR" sz="1000" b="1" dirty="0">
              <a:ln w="1905">
                <a:noFill/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00" dirty="0">
              <a:ln w="1905">
                <a:noFill/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수출부터 수입통관</a:t>
            </a:r>
            <a:r>
              <a:rPr lang="en-US" altLang="ko-KR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유통</a:t>
            </a:r>
            <a:r>
              <a:rPr lang="en-US" altLang="ko-KR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마케팅</a:t>
            </a:r>
            <a:r>
              <a:rPr lang="en-US" altLang="ko-KR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재구매까지 소비과정의 </a:t>
            </a:r>
            <a:r>
              <a:rPr lang="ko-KR" altLang="en-US" sz="1000" dirty="0" smtClean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000" b="1" dirty="0" err="1" smtClean="0">
                <a:ln w="1905">
                  <a:noFill/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토탈</a:t>
            </a:r>
            <a:r>
              <a:rPr lang="ko-KR" altLang="en-US" sz="1000" b="1" dirty="0" smtClean="0">
                <a:ln w="1905">
                  <a:noFill/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n w="1905">
                  <a:noFill/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솔루션 확보 </a:t>
            </a:r>
            <a:endParaRPr lang="en-US" altLang="ko-KR" sz="1000" b="1" dirty="0">
              <a:ln w="1905">
                <a:noFill/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00" dirty="0">
              <a:ln w="1905">
                <a:noFill/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고객 서비스의 다양한 경험과 </a:t>
            </a:r>
            <a:r>
              <a:rPr lang="ko-KR" altLang="en-US" sz="1000" dirty="0" smtClean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노하우를 </a:t>
            </a:r>
            <a:r>
              <a:rPr lang="ko-KR" altLang="en-US" sz="1000" dirty="0">
                <a:ln w="1905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바탕으로 </a:t>
            </a:r>
            <a:r>
              <a:rPr lang="en-US" altLang="ko-KR" sz="1000" b="1" dirty="0">
                <a:ln w="1905">
                  <a:noFill/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ALL-IN-ONE </a:t>
            </a:r>
            <a:r>
              <a:rPr lang="ko-KR" altLang="en-US" sz="1000" b="1" dirty="0">
                <a:ln w="1905">
                  <a:noFill/>
                </a:ln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 제공</a:t>
            </a:r>
            <a:endParaRPr lang="en-US" altLang="ko-KR" sz="1000" b="1" dirty="0">
              <a:ln w="1905">
                <a:noFill/>
              </a:ln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1" name="원호 250">
            <a:extLst>
              <a:ext uri="{FF2B5EF4-FFF2-40B4-BE49-F238E27FC236}">
                <a16:creationId xmlns:a16="http://schemas.microsoft.com/office/drawing/2014/main" xmlns="" id="{0E975601-4167-4B3A-9582-582B1B2F889A}"/>
              </a:ext>
            </a:extLst>
          </p:cNvPr>
          <p:cNvSpPr/>
          <p:nvPr/>
        </p:nvSpPr>
        <p:spPr>
          <a:xfrm rot="8516296">
            <a:off x="5401491" y="2385799"/>
            <a:ext cx="3521032" cy="3521032"/>
          </a:xfrm>
          <a:prstGeom prst="arc">
            <a:avLst>
              <a:gd name="adj1" fmla="val 17519441"/>
              <a:gd name="adj2" fmla="val 19601983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2" name="원호 251">
            <a:extLst>
              <a:ext uri="{FF2B5EF4-FFF2-40B4-BE49-F238E27FC236}">
                <a16:creationId xmlns:a16="http://schemas.microsoft.com/office/drawing/2014/main" xmlns="" id="{C0234307-2BE3-4413-A5B5-4630CD45E933}"/>
              </a:ext>
            </a:extLst>
          </p:cNvPr>
          <p:cNvSpPr/>
          <p:nvPr/>
        </p:nvSpPr>
        <p:spPr>
          <a:xfrm rot="12520842">
            <a:off x="5381880" y="2393155"/>
            <a:ext cx="3521032" cy="3521032"/>
          </a:xfrm>
          <a:prstGeom prst="arc">
            <a:avLst>
              <a:gd name="adj1" fmla="val 17870807"/>
              <a:gd name="adj2" fmla="val 19601983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74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558423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5   </a:t>
            </a: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화장품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유통 브랜드</a:t>
            </a:r>
            <a:r>
              <a:rPr lang="en-US" altLang="ko-KR" sz="1600" b="1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316D48F-849B-4C8C-A5EF-9754F3DE91DD}"/>
              </a:ext>
            </a:extLst>
          </p:cNvPr>
          <p:cNvSpPr txBox="1"/>
          <p:nvPr/>
        </p:nvSpPr>
        <p:spPr>
          <a:xfrm>
            <a:off x="438532" y="1475492"/>
            <a:ext cx="451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atin typeface="+mn-ea"/>
              </a:rPr>
              <a:t>총판 계약 브랜드 소개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69038058-D634-46F6-B5DA-3912ED28A4B0}"/>
              </a:ext>
            </a:extLst>
          </p:cNvPr>
          <p:cNvSpPr txBox="1"/>
          <p:nvPr/>
        </p:nvSpPr>
        <p:spPr>
          <a:xfrm>
            <a:off x="2504728" y="2505091"/>
            <a:ext cx="295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solidFill>
                  <a:srgbClr val="00B0F0"/>
                </a:solidFill>
              </a:rPr>
              <a:t>2</a:t>
            </a:r>
            <a:endParaRPr lang="ko-KR" altLang="en-US" sz="4000" dirty="0">
              <a:solidFill>
                <a:srgbClr val="00B0F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34FF6F9-095D-4AF5-AED7-4C5535F281BF}"/>
              </a:ext>
            </a:extLst>
          </p:cNvPr>
          <p:cNvSpPr txBox="1"/>
          <p:nvPr/>
        </p:nvSpPr>
        <p:spPr>
          <a:xfrm>
            <a:off x="3512840" y="2505091"/>
            <a:ext cx="295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solidFill>
                  <a:srgbClr val="65CBD9"/>
                </a:solidFill>
              </a:rPr>
              <a:t>3</a:t>
            </a:r>
            <a:endParaRPr lang="ko-KR" altLang="en-US" sz="4000" dirty="0">
              <a:solidFill>
                <a:srgbClr val="65CBD9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B3E9AD41-FF60-4B2D-B933-AE958E9280B5}"/>
              </a:ext>
            </a:extLst>
          </p:cNvPr>
          <p:cNvSpPr txBox="1"/>
          <p:nvPr/>
        </p:nvSpPr>
        <p:spPr>
          <a:xfrm>
            <a:off x="1424608" y="2505091"/>
            <a:ext cx="295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solidFill>
                  <a:srgbClr val="0070C0"/>
                </a:solidFill>
              </a:rPr>
              <a:t>1</a:t>
            </a:r>
            <a:endParaRPr lang="ko-KR" altLang="en-US" sz="4000" dirty="0">
              <a:solidFill>
                <a:srgbClr val="0070C0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0416" y="3212977"/>
            <a:ext cx="5050900" cy="2520280"/>
            <a:chOff x="1080274" y="2213286"/>
            <a:chExt cx="7884718" cy="4026740"/>
          </a:xfrm>
        </p:grpSpPr>
        <p:sp>
          <p:nvSpPr>
            <p:cNvPr id="93" name="타원 92">
              <a:extLst>
                <a:ext uri="{FF2B5EF4-FFF2-40B4-BE49-F238E27FC236}">
                  <a16:creationId xmlns:a16="http://schemas.microsoft.com/office/drawing/2014/main" xmlns="" id="{67E1227E-8CC9-4057-97EE-5720BD1FD314}"/>
                </a:ext>
              </a:extLst>
            </p:cNvPr>
            <p:cNvSpPr/>
            <p:nvPr/>
          </p:nvSpPr>
          <p:spPr>
            <a:xfrm>
              <a:off x="2589763" y="2330386"/>
              <a:ext cx="1638146" cy="1619250"/>
            </a:xfrm>
            <a:prstGeom prst="ellipse">
              <a:avLst/>
            </a:prstGeom>
            <a:solidFill>
              <a:srgbClr val="3A83C6"/>
            </a:solidFill>
            <a:ln>
              <a:solidFill>
                <a:srgbClr val="3A83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noFill/>
              </a:endParaRPr>
            </a:p>
          </p:txBody>
        </p:sp>
        <p:sp>
          <p:nvSpPr>
            <p:cNvPr id="94" name="타원 93">
              <a:extLst>
                <a:ext uri="{FF2B5EF4-FFF2-40B4-BE49-F238E27FC236}">
                  <a16:creationId xmlns:a16="http://schemas.microsoft.com/office/drawing/2014/main" xmlns="" id="{89715FD3-AA81-4E46-9CC6-DBCCE09AAB5C}"/>
                </a:ext>
              </a:extLst>
            </p:cNvPr>
            <p:cNvSpPr/>
            <p:nvPr/>
          </p:nvSpPr>
          <p:spPr>
            <a:xfrm>
              <a:off x="4171743" y="2330386"/>
              <a:ext cx="1638146" cy="1619250"/>
            </a:xfrm>
            <a:prstGeom prst="ellipse">
              <a:avLst/>
            </a:prstGeom>
            <a:solidFill>
              <a:srgbClr val="66B5DC"/>
            </a:solidFill>
            <a:ln>
              <a:solidFill>
                <a:srgbClr val="66B5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noFill/>
              </a:endParaRPr>
            </a:p>
          </p:txBody>
        </p: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xmlns="" id="{F4B4BA32-E8D6-4064-B620-CE29D8CC48BA}"/>
                </a:ext>
              </a:extLst>
            </p:cNvPr>
            <p:cNvSpPr/>
            <p:nvPr/>
          </p:nvSpPr>
          <p:spPr>
            <a:xfrm>
              <a:off x="5753723" y="2330386"/>
              <a:ext cx="1638146" cy="1619250"/>
            </a:xfrm>
            <a:prstGeom prst="ellipse">
              <a:avLst/>
            </a:prstGeom>
            <a:solidFill>
              <a:srgbClr val="65CBD9"/>
            </a:solidFill>
            <a:ln>
              <a:solidFill>
                <a:srgbClr val="4EDE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noFill/>
              </a:endParaRPr>
            </a:p>
          </p:txBody>
        </p: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xmlns="" id="{32DF83C5-92DD-4813-85B0-E1C2D91F9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4341" y="2723953"/>
              <a:ext cx="1900042" cy="826519"/>
            </a:xfrm>
            <a:prstGeom prst="rect">
              <a:avLst/>
            </a:prstGeom>
          </p:spPr>
        </p:pic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xmlns="" id="{987B5146-7F5A-42BF-8F33-C7A8BB07C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8190" y="5036323"/>
              <a:ext cx="1272383" cy="361192"/>
            </a:xfrm>
            <a:prstGeom prst="rect">
              <a:avLst/>
            </a:prstGeom>
          </p:spPr>
        </p:pic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xmlns="" id="{D4B25920-157B-4305-8A68-F82611DF1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60" y="4962785"/>
              <a:ext cx="1181100" cy="542925"/>
            </a:xfrm>
            <a:prstGeom prst="rect">
              <a:avLst/>
            </a:prstGeom>
          </p:spPr>
        </p:pic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xmlns="" id="{DB2C19EA-5160-4406-8CD1-418076C3E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8864" y="5001537"/>
              <a:ext cx="1696128" cy="430763"/>
            </a:xfrm>
            <a:prstGeom prst="rect">
              <a:avLst/>
            </a:prstGeom>
          </p:spPr>
        </p:pic>
        <p:pic>
          <p:nvPicPr>
            <p:cNvPr id="100" name="그림 99" descr="개체이(가) 표시된 사진&#10;&#10;자동 생성된 설명">
              <a:extLst>
                <a:ext uri="{FF2B5EF4-FFF2-40B4-BE49-F238E27FC236}">
                  <a16:creationId xmlns:a16="http://schemas.microsoft.com/office/drawing/2014/main" xmlns="" id="{610C24F3-17DA-417E-A87F-BF8EC2085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1016" y="5037065"/>
              <a:ext cx="1453852" cy="455802"/>
            </a:xfrm>
            <a:prstGeom prst="rect">
              <a:avLst/>
            </a:prstGeom>
          </p:spPr>
        </p:pic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xmlns="" id="{6F4EA27D-2FCA-49ED-8D28-2BBE692ACB22}"/>
                </a:ext>
              </a:extLst>
            </p:cNvPr>
            <p:cNvGrpSpPr/>
            <p:nvPr/>
          </p:nvGrpSpPr>
          <p:grpSpPr>
            <a:xfrm>
              <a:off x="1080274" y="4340882"/>
              <a:ext cx="7842662" cy="1821061"/>
              <a:chOff x="897725" y="1747183"/>
              <a:chExt cx="10031454" cy="2194080"/>
            </a:xfrm>
          </p:grpSpPr>
          <p:sp>
            <p:nvSpPr>
              <p:cNvPr id="102" name="막힌 원호 101">
                <a:extLst>
                  <a:ext uri="{FF2B5EF4-FFF2-40B4-BE49-F238E27FC236}">
                    <a16:creationId xmlns:a16="http://schemas.microsoft.com/office/drawing/2014/main" xmlns="" id="{48161573-AC37-42CA-A567-3DB78F85EE4A}"/>
                  </a:ext>
                </a:extLst>
              </p:cNvPr>
              <p:cNvSpPr/>
              <p:nvPr/>
            </p:nvSpPr>
            <p:spPr>
              <a:xfrm>
                <a:off x="897725" y="1779842"/>
                <a:ext cx="2161421" cy="2161421"/>
              </a:xfrm>
              <a:prstGeom prst="blockArc">
                <a:avLst>
                  <a:gd name="adj1" fmla="val 10800000"/>
                  <a:gd name="adj2" fmla="val 2"/>
                  <a:gd name="adj3" fmla="val 889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막힌 원호 102">
                <a:extLst>
                  <a:ext uri="{FF2B5EF4-FFF2-40B4-BE49-F238E27FC236}">
                    <a16:creationId xmlns:a16="http://schemas.microsoft.com/office/drawing/2014/main" xmlns="" id="{A7042242-2F12-4253-9CB8-F2121D18F680}"/>
                  </a:ext>
                </a:extLst>
              </p:cNvPr>
              <p:cNvSpPr/>
              <p:nvPr/>
            </p:nvSpPr>
            <p:spPr>
              <a:xfrm rot="10800000">
                <a:off x="2865234" y="1763512"/>
                <a:ext cx="2161421" cy="2161421"/>
              </a:xfrm>
              <a:prstGeom prst="blockArc">
                <a:avLst>
                  <a:gd name="adj1" fmla="val 10800000"/>
                  <a:gd name="adj2" fmla="val 21563145"/>
                  <a:gd name="adj3" fmla="val 8896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04" name="막힌 원호 103">
                <a:extLst>
                  <a:ext uri="{FF2B5EF4-FFF2-40B4-BE49-F238E27FC236}">
                    <a16:creationId xmlns:a16="http://schemas.microsoft.com/office/drawing/2014/main" xmlns="" id="{51E78796-FDED-44FB-A84F-662E565CB722}"/>
                  </a:ext>
                </a:extLst>
              </p:cNvPr>
              <p:cNvSpPr/>
              <p:nvPr/>
            </p:nvSpPr>
            <p:spPr>
              <a:xfrm>
                <a:off x="4832743" y="1763513"/>
                <a:ext cx="2161421" cy="2161421"/>
              </a:xfrm>
              <a:prstGeom prst="blockArc">
                <a:avLst>
                  <a:gd name="adj1" fmla="val 10800000"/>
                  <a:gd name="adj2" fmla="val 2"/>
                  <a:gd name="adj3" fmla="val 889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막힌 원호 104">
                <a:extLst>
                  <a:ext uri="{FF2B5EF4-FFF2-40B4-BE49-F238E27FC236}">
                    <a16:creationId xmlns:a16="http://schemas.microsoft.com/office/drawing/2014/main" xmlns="" id="{5D6CAB7F-9651-41F0-ACB4-65E720EC86D1}"/>
                  </a:ext>
                </a:extLst>
              </p:cNvPr>
              <p:cNvSpPr/>
              <p:nvPr/>
            </p:nvSpPr>
            <p:spPr>
              <a:xfrm rot="10800000">
                <a:off x="6800250" y="1747183"/>
                <a:ext cx="2161421" cy="2161421"/>
              </a:xfrm>
              <a:prstGeom prst="blockArc">
                <a:avLst>
                  <a:gd name="adj1" fmla="val 10800000"/>
                  <a:gd name="adj2" fmla="val 21563145"/>
                  <a:gd name="adj3" fmla="val 8896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06" name="막힌 원호 105">
                <a:extLst>
                  <a:ext uri="{FF2B5EF4-FFF2-40B4-BE49-F238E27FC236}">
                    <a16:creationId xmlns:a16="http://schemas.microsoft.com/office/drawing/2014/main" xmlns="" id="{97831FA3-798A-4C07-9065-F102F0DBDB05}"/>
                  </a:ext>
                </a:extLst>
              </p:cNvPr>
              <p:cNvSpPr/>
              <p:nvPr/>
            </p:nvSpPr>
            <p:spPr>
              <a:xfrm>
                <a:off x="8767758" y="1763513"/>
                <a:ext cx="2161421" cy="2161421"/>
              </a:xfrm>
              <a:prstGeom prst="blockArc">
                <a:avLst>
                  <a:gd name="adj1" fmla="val 10800000"/>
                  <a:gd name="adj2" fmla="val 2"/>
                  <a:gd name="adj3" fmla="val 889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7" name="막힌 원호 106">
              <a:extLst>
                <a:ext uri="{FF2B5EF4-FFF2-40B4-BE49-F238E27FC236}">
                  <a16:creationId xmlns:a16="http://schemas.microsoft.com/office/drawing/2014/main" xmlns="" id="{D720880A-3CBD-43C3-9D0C-DA2DCEC1D3B6}"/>
                </a:ext>
              </a:extLst>
            </p:cNvPr>
            <p:cNvSpPr/>
            <p:nvPr/>
          </p:nvSpPr>
          <p:spPr>
            <a:xfrm rot="10800000">
              <a:off x="1080274" y="4367988"/>
              <a:ext cx="1689814" cy="1754400"/>
            </a:xfrm>
            <a:prstGeom prst="blockArc">
              <a:avLst>
                <a:gd name="adj1" fmla="val 10800000"/>
                <a:gd name="adj2" fmla="val 21563145"/>
                <a:gd name="adj3" fmla="val 889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08" name="막힌 원호 107">
              <a:extLst>
                <a:ext uri="{FF2B5EF4-FFF2-40B4-BE49-F238E27FC236}">
                  <a16:creationId xmlns:a16="http://schemas.microsoft.com/office/drawing/2014/main" xmlns="" id="{33ED7409-017D-4ADF-AA26-FBA4DECB763C}"/>
                </a:ext>
              </a:extLst>
            </p:cNvPr>
            <p:cNvSpPr/>
            <p:nvPr/>
          </p:nvSpPr>
          <p:spPr>
            <a:xfrm rot="10800000">
              <a:off x="4156699" y="4360659"/>
              <a:ext cx="1689814" cy="1754400"/>
            </a:xfrm>
            <a:prstGeom prst="blockArc">
              <a:avLst>
                <a:gd name="adj1" fmla="val 10800000"/>
                <a:gd name="adj2" fmla="val 21563145"/>
                <a:gd name="adj3" fmla="val 889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09" name="막힌 원호 108">
              <a:extLst>
                <a:ext uri="{FF2B5EF4-FFF2-40B4-BE49-F238E27FC236}">
                  <a16:creationId xmlns:a16="http://schemas.microsoft.com/office/drawing/2014/main" xmlns="" id="{6FF76596-0C2A-4962-9EF9-EBA1DA7934C9}"/>
                </a:ext>
              </a:extLst>
            </p:cNvPr>
            <p:cNvSpPr/>
            <p:nvPr/>
          </p:nvSpPr>
          <p:spPr>
            <a:xfrm rot="10800000">
              <a:off x="7233122" y="4360660"/>
              <a:ext cx="1689814" cy="1754400"/>
            </a:xfrm>
            <a:prstGeom prst="blockArc">
              <a:avLst>
                <a:gd name="adj1" fmla="val 10800000"/>
                <a:gd name="adj2" fmla="val 21563145"/>
                <a:gd name="adj3" fmla="val 889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10" name="막힌 원호 109">
              <a:extLst>
                <a:ext uri="{FF2B5EF4-FFF2-40B4-BE49-F238E27FC236}">
                  <a16:creationId xmlns:a16="http://schemas.microsoft.com/office/drawing/2014/main" xmlns="" id="{740275C0-5199-42F2-811A-75380EF81C86}"/>
                </a:ext>
              </a:extLst>
            </p:cNvPr>
            <p:cNvSpPr/>
            <p:nvPr/>
          </p:nvSpPr>
          <p:spPr>
            <a:xfrm>
              <a:off x="2618485" y="4315394"/>
              <a:ext cx="1689815" cy="1899144"/>
            </a:xfrm>
            <a:prstGeom prst="blockArc">
              <a:avLst>
                <a:gd name="adj1" fmla="val 10800000"/>
                <a:gd name="adj2" fmla="val 2"/>
                <a:gd name="adj3" fmla="val 88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11" name="막힌 원호 110">
              <a:extLst>
                <a:ext uri="{FF2B5EF4-FFF2-40B4-BE49-F238E27FC236}">
                  <a16:creationId xmlns:a16="http://schemas.microsoft.com/office/drawing/2014/main" xmlns="" id="{6F7FCA1C-71B3-4A2C-810B-AE729853B99E}"/>
                </a:ext>
              </a:extLst>
            </p:cNvPr>
            <p:cNvSpPr/>
            <p:nvPr/>
          </p:nvSpPr>
          <p:spPr>
            <a:xfrm>
              <a:off x="5694909" y="4340882"/>
              <a:ext cx="1689815" cy="1899144"/>
            </a:xfrm>
            <a:prstGeom prst="blockArc">
              <a:avLst>
                <a:gd name="adj1" fmla="val 10800000"/>
                <a:gd name="adj2" fmla="val 2"/>
                <a:gd name="adj3" fmla="val 88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112" name="그림 111">
              <a:extLst>
                <a:ext uri="{FF2B5EF4-FFF2-40B4-BE49-F238E27FC236}">
                  <a16:creationId xmlns:a16="http://schemas.microsoft.com/office/drawing/2014/main" xmlns="" id="{C04EBE14-B6F7-452F-9CBD-4E291C915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8933" y="5070982"/>
              <a:ext cx="1299551" cy="326533"/>
            </a:xfrm>
            <a:prstGeom prst="rect">
              <a:avLst/>
            </a:prstGeom>
          </p:spPr>
        </p:pic>
        <p:pic>
          <p:nvPicPr>
            <p:cNvPr id="113" name="그림 112">
              <a:extLst>
                <a:ext uri="{FF2B5EF4-FFF2-40B4-BE49-F238E27FC236}">
                  <a16:creationId xmlns:a16="http://schemas.microsoft.com/office/drawing/2014/main" xmlns="" id="{7E7A1D08-F9EF-4F76-B2D1-8B3D02E45BB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311" y="2213286"/>
              <a:ext cx="4484146" cy="1680096"/>
            </a:xfrm>
            <a:prstGeom prst="rect">
              <a:avLst/>
            </a:prstGeom>
          </p:spPr>
        </p:pic>
        <p:pic>
          <p:nvPicPr>
            <p:cNvPr id="114" name="그림 113">
              <a:extLst>
                <a:ext uri="{FF2B5EF4-FFF2-40B4-BE49-F238E27FC236}">
                  <a16:creationId xmlns:a16="http://schemas.microsoft.com/office/drawing/2014/main" xmlns="" id="{EEFB0D44-7645-43FC-B986-FD1270668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9293" y="2613836"/>
              <a:ext cx="1892583" cy="978854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4953000" y="2488787"/>
            <a:ext cx="4886313" cy="3676517"/>
            <a:chOff x="3414897" y="1840714"/>
            <a:chExt cx="6496424" cy="4624949"/>
          </a:xfrm>
        </p:grpSpPr>
        <p:pic>
          <p:nvPicPr>
            <p:cNvPr id="115" name="그림 114" descr="사람, 실내, 여자, 벽이(가) 표시된 사진&#10;&#10;자동 생성된 설명">
              <a:extLst>
                <a:ext uri="{FF2B5EF4-FFF2-40B4-BE49-F238E27FC236}">
                  <a16:creationId xmlns:a16="http://schemas.microsoft.com/office/drawing/2014/main" xmlns="" id="{2A95DC86-07E5-4517-833F-ABE98B039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7880" y="3479706"/>
              <a:ext cx="3333441" cy="1389368"/>
            </a:xfrm>
            <a:prstGeom prst="rect">
              <a:avLst/>
            </a:prstGeom>
          </p:spPr>
        </p:pic>
        <p:pic>
          <p:nvPicPr>
            <p:cNvPr id="116" name="그림 115" descr="세면도구, 벽, 실내이(가) 표시된 사진&#10;&#10;자동 생성된 설명">
              <a:extLst>
                <a:ext uri="{FF2B5EF4-FFF2-40B4-BE49-F238E27FC236}">
                  <a16:creationId xmlns:a16="http://schemas.microsoft.com/office/drawing/2014/main" xmlns="" id="{26EF4C60-1DF8-4A01-B0A9-1FCC2FFE1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4897" y="1840714"/>
              <a:ext cx="2712576" cy="1389368"/>
            </a:xfrm>
            <a:prstGeom prst="rect">
              <a:avLst/>
            </a:prstGeom>
          </p:spPr>
        </p:pic>
        <p:pic>
          <p:nvPicPr>
            <p:cNvPr id="117" name="그림 116" descr="실내, 세면도구이(가) 표시된 사진&#10;&#10;자동 생성된 설명">
              <a:extLst>
                <a:ext uri="{FF2B5EF4-FFF2-40B4-BE49-F238E27FC236}">
                  <a16:creationId xmlns:a16="http://schemas.microsoft.com/office/drawing/2014/main" xmlns="" id="{664C0F36-85BF-4F2A-B06D-BC26C8B44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8240" y="1848294"/>
              <a:ext cx="2712575" cy="1389368"/>
            </a:xfrm>
            <a:prstGeom prst="rect">
              <a:avLst/>
            </a:prstGeom>
          </p:spPr>
        </p:pic>
        <p:pic>
          <p:nvPicPr>
            <p:cNvPr id="118" name="그림 117" descr="실내이(가) 표시된 사진&#10;&#10;자동 생성된 설명">
              <a:extLst>
                <a:ext uri="{FF2B5EF4-FFF2-40B4-BE49-F238E27FC236}">
                  <a16:creationId xmlns:a16="http://schemas.microsoft.com/office/drawing/2014/main" xmlns="" id="{710896B2-5263-4F85-B11F-DBB9F446D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3195" y="1854555"/>
              <a:ext cx="2590938" cy="1327066"/>
            </a:xfrm>
            <a:prstGeom prst="rect">
              <a:avLst/>
            </a:prstGeom>
          </p:spPr>
        </p:pic>
        <p:pic>
          <p:nvPicPr>
            <p:cNvPr id="120" name="그림 119" descr="사람, 남자이(가) 표시된 사진&#10;&#10;자동 생성된 설명">
              <a:extLst>
                <a:ext uri="{FF2B5EF4-FFF2-40B4-BE49-F238E27FC236}">
                  <a16:creationId xmlns:a16="http://schemas.microsoft.com/office/drawing/2014/main" xmlns="" id="{C1DEFC37-4DD0-456E-AAF0-C0F1E802B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6026" y="3472127"/>
              <a:ext cx="3360792" cy="1396948"/>
            </a:xfrm>
            <a:prstGeom prst="rect">
              <a:avLst/>
            </a:prstGeom>
          </p:spPr>
        </p:pic>
        <p:pic>
          <p:nvPicPr>
            <p:cNvPr id="122" name="그림 121" descr="벽, 실내이(가) 표시된 사진&#10;&#10;자동 생성된 설명">
              <a:extLst>
                <a:ext uri="{FF2B5EF4-FFF2-40B4-BE49-F238E27FC236}">
                  <a16:creationId xmlns:a16="http://schemas.microsoft.com/office/drawing/2014/main" xmlns="" id="{0336F109-BA75-40F1-9DAF-AC310788F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6741" y="5108630"/>
              <a:ext cx="4240726" cy="1357033"/>
            </a:xfrm>
            <a:prstGeom prst="rect">
              <a:avLst/>
            </a:prstGeom>
          </p:spPr>
        </p:pic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2EEDE757-9784-4852-8FAC-36C9602C353F}"/>
              </a:ext>
            </a:extLst>
          </p:cNvPr>
          <p:cNvSpPr txBox="1"/>
          <p:nvPr/>
        </p:nvSpPr>
        <p:spPr>
          <a:xfrm>
            <a:off x="4952999" y="1475492"/>
            <a:ext cx="4835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latin typeface="+mn-ea"/>
              </a:rPr>
              <a:t>MASS </a:t>
            </a:r>
            <a:r>
              <a:rPr lang="ko-KR" altLang="en-US" b="1" dirty="0">
                <a:latin typeface="+mn-ea"/>
              </a:rPr>
              <a:t>브랜드 소개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CABC4B1F-01F8-4752-B09E-7881445654A9}"/>
              </a:ext>
            </a:extLst>
          </p:cNvPr>
          <p:cNvSpPr txBox="1"/>
          <p:nvPr/>
        </p:nvSpPr>
        <p:spPr>
          <a:xfrm>
            <a:off x="4952344" y="2488787"/>
            <a:ext cx="17045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AHC</a:t>
            </a:r>
            <a:endParaRPr lang="ko-KR" altLang="en-US" sz="1500" b="1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71A220CF-3EBD-4720-A4B5-9C1A9FB37D0C}"/>
              </a:ext>
            </a:extLst>
          </p:cNvPr>
          <p:cNvSpPr txBox="1"/>
          <p:nvPr/>
        </p:nvSpPr>
        <p:spPr>
          <a:xfrm>
            <a:off x="5623266" y="3779622"/>
            <a:ext cx="14779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err="1"/>
              <a:t>JMsolution</a:t>
            </a:r>
            <a:endParaRPr lang="ko-KR" altLang="en-US" sz="1500" b="1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07AFC0B8-2956-4A9D-8DF6-1929E7AF7681}"/>
              </a:ext>
            </a:extLst>
          </p:cNvPr>
          <p:cNvSpPr txBox="1"/>
          <p:nvPr/>
        </p:nvSpPr>
        <p:spPr>
          <a:xfrm>
            <a:off x="6315785" y="5084138"/>
            <a:ext cx="68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LG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9800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609398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5   </a:t>
            </a: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화장품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매출목표</a:t>
            </a:r>
            <a:r>
              <a:rPr lang="en-US" altLang="ko-KR" sz="1600" b="1" dirty="0" smtClean="0">
                <a:ln>
                  <a:solidFill>
                    <a:prstClr val="black">
                      <a:lumMod val="75000"/>
                      <a:lumOff val="25000"/>
                      <a:alpha val="30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0" name="กลุ่ม 113">
            <a:extLst>
              <a:ext uri="{FF2B5EF4-FFF2-40B4-BE49-F238E27FC236}">
                <a16:creationId xmlns:a16="http://schemas.microsoft.com/office/drawing/2014/main" xmlns="" id="{35E97A81-9684-4B9C-9AB7-99B41EE71E1A}"/>
              </a:ext>
            </a:extLst>
          </p:cNvPr>
          <p:cNvGrpSpPr/>
          <p:nvPr/>
        </p:nvGrpSpPr>
        <p:grpSpPr>
          <a:xfrm>
            <a:off x="794290" y="2778306"/>
            <a:ext cx="2969442" cy="1418558"/>
            <a:chOff x="6846887" y="6207125"/>
            <a:chExt cx="5697538" cy="2403475"/>
          </a:xfrm>
        </p:grpSpPr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xmlns="" id="{7760FC16-A8D8-4B01-AC33-396AF5111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887" y="6207125"/>
              <a:ext cx="5697538" cy="2403475"/>
            </a:xfrm>
            <a:custGeom>
              <a:avLst/>
              <a:gdLst>
                <a:gd name="T0" fmla="*/ 182 w 199"/>
                <a:gd name="T1" fmla="*/ 29 h 84"/>
                <a:gd name="T2" fmla="*/ 178 w 199"/>
                <a:gd name="T3" fmla="*/ 26 h 84"/>
                <a:gd name="T4" fmla="*/ 165 w 199"/>
                <a:gd name="T5" fmla="*/ 15 h 84"/>
                <a:gd name="T6" fmla="*/ 165 w 199"/>
                <a:gd name="T7" fmla="*/ 21 h 84"/>
                <a:gd name="T8" fmla="*/ 150 w 199"/>
                <a:gd name="T9" fmla="*/ 21 h 84"/>
                <a:gd name="T10" fmla="*/ 150 w 199"/>
                <a:gd name="T11" fmla="*/ 10 h 84"/>
                <a:gd name="T12" fmla="*/ 141 w 199"/>
                <a:gd name="T13" fmla="*/ 0 h 84"/>
                <a:gd name="T14" fmla="*/ 9 w 199"/>
                <a:gd name="T15" fmla="*/ 0 h 84"/>
                <a:gd name="T16" fmla="*/ 0 w 199"/>
                <a:gd name="T17" fmla="*/ 10 h 84"/>
                <a:gd name="T18" fmla="*/ 0 w 199"/>
                <a:gd name="T19" fmla="*/ 26 h 84"/>
                <a:gd name="T20" fmla="*/ 3 w 199"/>
                <a:gd name="T21" fmla="*/ 29 h 84"/>
                <a:gd name="T22" fmla="*/ 20 w 199"/>
                <a:gd name="T23" fmla="*/ 42 h 84"/>
                <a:gd name="T24" fmla="*/ 3 w 199"/>
                <a:gd name="T25" fmla="*/ 56 h 84"/>
                <a:gd name="T26" fmla="*/ 0 w 199"/>
                <a:gd name="T27" fmla="*/ 59 h 84"/>
                <a:gd name="T28" fmla="*/ 0 w 199"/>
                <a:gd name="T29" fmla="*/ 75 h 84"/>
                <a:gd name="T30" fmla="*/ 9 w 199"/>
                <a:gd name="T31" fmla="*/ 84 h 84"/>
                <a:gd name="T32" fmla="*/ 141 w 199"/>
                <a:gd name="T33" fmla="*/ 84 h 84"/>
                <a:gd name="T34" fmla="*/ 150 w 199"/>
                <a:gd name="T35" fmla="*/ 75 h 84"/>
                <a:gd name="T36" fmla="*/ 150 w 199"/>
                <a:gd name="T37" fmla="*/ 63 h 84"/>
                <a:gd name="T38" fmla="*/ 165 w 199"/>
                <a:gd name="T39" fmla="*/ 63 h 84"/>
                <a:gd name="T40" fmla="*/ 165 w 199"/>
                <a:gd name="T41" fmla="*/ 69 h 84"/>
                <a:gd name="T42" fmla="*/ 178 w 199"/>
                <a:gd name="T43" fmla="*/ 59 h 84"/>
                <a:gd name="T44" fmla="*/ 182 w 199"/>
                <a:gd name="T45" fmla="*/ 56 h 84"/>
                <a:gd name="T46" fmla="*/ 199 w 199"/>
                <a:gd name="T47" fmla="*/ 42 h 84"/>
                <a:gd name="T48" fmla="*/ 182 w 199"/>
                <a:gd name="T4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84">
                  <a:moveTo>
                    <a:pt x="182" y="29"/>
                  </a:moveTo>
                  <a:cubicBezTo>
                    <a:pt x="178" y="26"/>
                    <a:pt x="178" y="26"/>
                    <a:pt x="178" y="26"/>
                  </a:cubicBezTo>
                  <a:cubicBezTo>
                    <a:pt x="165" y="15"/>
                    <a:pt x="165" y="15"/>
                    <a:pt x="165" y="15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4"/>
                    <a:pt x="146" y="0"/>
                    <a:pt x="14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46" y="84"/>
                    <a:pt x="150" y="80"/>
                    <a:pt x="150" y="75"/>
                  </a:cubicBezTo>
                  <a:cubicBezTo>
                    <a:pt x="150" y="63"/>
                    <a:pt x="150" y="63"/>
                    <a:pt x="150" y="63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99" y="42"/>
                    <a:pt x="199" y="42"/>
                    <a:pt x="199" y="42"/>
                  </a:cubicBezTo>
                  <a:lnTo>
                    <a:pt x="182" y="29"/>
                  </a:lnTo>
                  <a:close/>
                </a:path>
              </a:pathLst>
            </a:custGeom>
            <a:solidFill>
              <a:srgbClr val="5AA2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51F64CD4-F7F8-4E55-8A3C-526831EF54C5}"/>
                </a:ext>
              </a:extLst>
            </p:cNvPr>
            <p:cNvSpPr txBox="1"/>
            <p:nvPr/>
          </p:nvSpPr>
          <p:spPr bwMode="auto">
            <a:xfrm>
              <a:off x="7720672" y="6699128"/>
              <a:ext cx="2821049" cy="1616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182843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2019</a:t>
              </a:r>
              <a:r>
                <a:rPr kumimoji="0" lang="ko-KR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년 </a:t>
              </a:r>
              <a:endPara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  <a:p>
              <a:pPr marL="0" marR="0" lvl="0" indent="0" algn="ctr" defTabSz="182843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>
                  <a:solidFill>
                    <a:prstClr val="white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5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00</a:t>
              </a:r>
              <a:r>
                <a:rPr lang="ko-KR" altLang="en-US" sz="2800" b="1" kern="0" dirty="0">
                  <a:solidFill>
                    <a:prstClr val="white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억</a:t>
              </a:r>
              <a:endParaRPr kumimoji="0" lang="id-ID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</p:grpSp>
      <p:sp>
        <p:nvSpPr>
          <p:cNvPr id="43" name="Freeform 9">
            <a:extLst>
              <a:ext uri="{FF2B5EF4-FFF2-40B4-BE49-F238E27FC236}">
                <a16:creationId xmlns:a16="http://schemas.microsoft.com/office/drawing/2014/main" xmlns="" id="{4B07D978-6161-4644-BDC9-D1524B5B4EFF}"/>
              </a:ext>
            </a:extLst>
          </p:cNvPr>
          <p:cNvSpPr>
            <a:spLocks/>
          </p:cNvSpPr>
          <p:nvPr/>
        </p:nvSpPr>
        <p:spPr bwMode="auto">
          <a:xfrm>
            <a:off x="3583103" y="2778306"/>
            <a:ext cx="2983507" cy="1418558"/>
          </a:xfrm>
          <a:custGeom>
            <a:avLst/>
            <a:gdLst>
              <a:gd name="T0" fmla="*/ 183 w 200"/>
              <a:gd name="T1" fmla="*/ 29 h 84"/>
              <a:gd name="T2" fmla="*/ 179 w 200"/>
              <a:gd name="T3" fmla="*/ 26 h 84"/>
              <a:gd name="T4" fmla="*/ 166 w 200"/>
              <a:gd name="T5" fmla="*/ 15 h 84"/>
              <a:gd name="T6" fmla="*/ 166 w 200"/>
              <a:gd name="T7" fmla="*/ 21 h 84"/>
              <a:gd name="T8" fmla="*/ 151 w 200"/>
              <a:gd name="T9" fmla="*/ 21 h 84"/>
              <a:gd name="T10" fmla="*/ 151 w 200"/>
              <a:gd name="T11" fmla="*/ 10 h 84"/>
              <a:gd name="T12" fmla="*/ 142 w 200"/>
              <a:gd name="T13" fmla="*/ 0 h 84"/>
              <a:gd name="T14" fmla="*/ 10 w 200"/>
              <a:gd name="T15" fmla="*/ 0 h 84"/>
              <a:gd name="T16" fmla="*/ 0 w 200"/>
              <a:gd name="T17" fmla="*/ 10 h 84"/>
              <a:gd name="T18" fmla="*/ 0 w 200"/>
              <a:gd name="T19" fmla="*/ 26 h 84"/>
              <a:gd name="T20" fmla="*/ 4 w 200"/>
              <a:gd name="T21" fmla="*/ 29 h 84"/>
              <a:gd name="T22" fmla="*/ 21 w 200"/>
              <a:gd name="T23" fmla="*/ 42 h 84"/>
              <a:gd name="T24" fmla="*/ 4 w 200"/>
              <a:gd name="T25" fmla="*/ 56 h 84"/>
              <a:gd name="T26" fmla="*/ 0 w 200"/>
              <a:gd name="T27" fmla="*/ 59 h 84"/>
              <a:gd name="T28" fmla="*/ 0 w 200"/>
              <a:gd name="T29" fmla="*/ 75 h 84"/>
              <a:gd name="T30" fmla="*/ 10 w 200"/>
              <a:gd name="T31" fmla="*/ 84 h 84"/>
              <a:gd name="T32" fmla="*/ 142 w 200"/>
              <a:gd name="T33" fmla="*/ 84 h 84"/>
              <a:gd name="T34" fmla="*/ 151 w 200"/>
              <a:gd name="T35" fmla="*/ 75 h 84"/>
              <a:gd name="T36" fmla="*/ 151 w 200"/>
              <a:gd name="T37" fmla="*/ 63 h 84"/>
              <a:gd name="T38" fmla="*/ 166 w 200"/>
              <a:gd name="T39" fmla="*/ 63 h 84"/>
              <a:gd name="T40" fmla="*/ 166 w 200"/>
              <a:gd name="T41" fmla="*/ 69 h 84"/>
              <a:gd name="T42" fmla="*/ 179 w 200"/>
              <a:gd name="T43" fmla="*/ 59 h 84"/>
              <a:gd name="T44" fmla="*/ 183 w 200"/>
              <a:gd name="T45" fmla="*/ 56 h 84"/>
              <a:gd name="T46" fmla="*/ 200 w 200"/>
              <a:gd name="T47" fmla="*/ 42 h 84"/>
              <a:gd name="T48" fmla="*/ 183 w 200"/>
              <a:gd name="T49" fmla="*/ 2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0" h="84">
                <a:moveTo>
                  <a:pt x="183" y="29"/>
                </a:moveTo>
                <a:cubicBezTo>
                  <a:pt x="179" y="26"/>
                  <a:pt x="179" y="26"/>
                  <a:pt x="179" y="26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51" y="21"/>
                  <a:pt x="151" y="21"/>
                  <a:pt x="151" y="21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4"/>
                  <a:pt x="147" y="0"/>
                  <a:pt x="142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26"/>
                  <a:pt x="0" y="26"/>
                  <a:pt x="0" y="26"/>
                </a:cubicBezTo>
                <a:cubicBezTo>
                  <a:pt x="4" y="29"/>
                  <a:pt x="4" y="29"/>
                  <a:pt x="4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4" y="56"/>
                  <a:pt x="4" y="56"/>
                  <a:pt x="4" y="56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80"/>
                  <a:pt x="5" y="84"/>
                  <a:pt x="10" y="84"/>
                </a:cubicBezTo>
                <a:cubicBezTo>
                  <a:pt x="142" y="84"/>
                  <a:pt x="142" y="84"/>
                  <a:pt x="142" y="84"/>
                </a:cubicBezTo>
                <a:cubicBezTo>
                  <a:pt x="147" y="84"/>
                  <a:pt x="151" y="80"/>
                  <a:pt x="151" y="75"/>
                </a:cubicBezTo>
                <a:cubicBezTo>
                  <a:pt x="151" y="63"/>
                  <a:pt x="151" y="63"/>
                  <a:pt x="151" y="63"/>
                </a:cubicBezTo>
                <a:cubicBezTo>
                  <a:pt x="166" y="63"/>
                  <a:pt x="166" y="63"/>
                  <a:pt x="166" y="63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83" y="56"/>
                  <a:pt x="183" y="56"/>
                  <a:pt x="183" y="56"/>
                </a:cubicBezTo>
                <a:cubicBezTo>
                  <a:pt x="200" y="42"/>
                  <a:pt x="200" y="42"/>
                  <a:pt x="200" y="42"/>
                </a:cubicBezTo>
                <a:lnTo>
                  <a:pt x="183" y="29"/>
                </a:lnTo>
                <a:close/>
              </a:path>
            </a:pathLst>
          </a:custGeom>
          <a:solidFill>
            <a:srgbClr val="7F8FA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21732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6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xmlns="" id="{0D040B37-F183-423F-8D80-2169F3A63B2C}"/>
              </a:ext>
            </a:extLst>
          </p:cNvPr>
          <p:cNvSpPr>
            <a:spLocks/>
          </p:cNvSpPr>
          <p:nvPr/>
        </p:nvSpPr>
        <p:spPr bwMode="auto">
          <a:xfrm>
            <a:off x="6347469" y="2778306"/>
            <a:ext cx="2983507" cy="1418558"/>
          </a:xfrm>
          <a:custGeom>
            <a:avLst/>
            <a:gdLst>
              <a:gd name="T0" fmla="*/ 183 w 200"/>
              <a:gd name="T1" fmla="*/ 29 h 84"/>
              <a:gd name="T2" fmla="*/ 166 w 200"/>
              <a:gd name="T3" fmla="*/ 15 h 84"/>
              <a:gd name="T4" fmla="*/ 166 w 200"/>
              <a:gd name="T5" fmla="*/ 21 h 84"/>
              <a:gd name="T6" fmla="*/ 151 w 200"/>
              <a:gd name="T7" fmla="*/ 21 h 84"/>
              <a:gd name="T8" fmla="*/ 151 w 200"/>
              <a:gd name="T9" fmla="*/ 10 h 84"/>
              <a:gd name="T10" fmla="*/ 142 w 200"/>
              <a:gd name="T11" fmla="*/ 0 h 84"/>
              <a:gd name="T12" fmla="*/ 10 w 200"/>
              <a:gd name="T13" fmla="*/ 0 h 84"/>
              <a:gd name="T14" fmla="*/ 0 w 200"/>
              <a:gd name="T15" fmla="*/ 10 h 84"/>
              <a:gd name="T16" fmla="*/ 0 w 200"/>
              <a:gd name="T17" fmla="*/ 26 h 84"/>
              <a:gd name="T18" fmla="*/ 4 w 200"/>
              <a:gd name="T19" fmla="*/ 29 h 84"/>
              <a:gd name="T20" fmla="*/ 21 w 200"/>
              <a:gd name="T21" fmla="*/ 42 h 84"/>
              <a:gd name="T22" fmla="*/ 4 w 200"/>
              <a:gd name="T23" fmla="*/ 56 h 84"/>
              <a:gd name="T24" fmla="*/ 0 w 200"/>
              <a:gd name="T25" fmla="*/ 59 h 84"/>
              <a:gd name="T26" fmla="*/ 0 w 200"/>
              <a:gd name="T27" fmla="*/ 75 h 84"/>
              <a:gd name="T28" fmla="*/ 10 w 200"/>
              <a:gd name="T29" fmla="*/ 84 h 84"/>
              <a:gd name="T30" fmla="*/ 142 w 200"/>
              <a:gd name="T31" fmla="*/ 84 h 84"/>
              <a:gd name="T32" fmla="*/ 151 w 200"/>
              <a:gd name="T33" fmla="*/ 75 h 84"/>
              <a:gd name="T34" fmla="*/ 151 w 200"/>
              <a:gd name="T35" fmla="*/ 63 h 84"/>
              <a:gd name="T36" fmla="*/ 166 w 200"/>
              <a:gd name="T37" fmla="*/ 63 h 84"/>
              <a:gd name="T38" fmla="*/ 166 w 200"/>
              <a:gd name="T39" fmla="*/ 69 h 84"/>
              <a:gd name="T40" fmla="*/ 183 w 200"/>
              <a:gd name="T41" fmla="*/ 56 h 84"/>
              <a:gd name="T42" fmla="*/ 200 w 200"/>
              <a:gd name="T43" fmla="*/ 42 h 84"/>
              <a:gd name="T44" fmla="*/ 183 w 200"/>
              <a:gd name="T45" fmla="*/ 2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0" h="84">
                <a:moveTo>
                  <a:pt x="183" y="29"/>
                </a:moveTo>
                <a:cubicBezTo>
                  <a:pt x="166" y="15"/>
                  <a:pt x="166" y="15"/>
                  <a:pt x="166" y="15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51" y="21"/>
                  <a:pt x="151" y="21"/>
                  <a:pt x="151" y="21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4"/>
                  <a:pt x="147" y="0"/>
                  <a:pt x="142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26"/>
                  <a:pt x="0" y="26"/>
                  <a:pt x="0" y="26"/>
                </a:cubicBezTo>
                <a:cubicBezTo>
                  <a:pt x="4" y="29"/>
                  <a:pt x="4" y="29"/>
                  <a:pt x="4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4" y="56"/>
                  <a:pt x="4" y="56"/>
                  <a:pt x="4" y="56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80"/>
                  <a:pt x="5" y="84"/>
                  <a:pt x="10" y="84"/>
                </a:cubicBezTo>
                <a:cubicBezTo>
                  <a:pt x="142" y="84"/>
                  <a:pt x="142" y="84"/>
                  <a:pt x="142" y="84"/>
                </a:cubicBezTo>
                <a:cubicBezTo>
                  <a:pt x="147" y="84"/>
                  <a:pt x="151" y="80"/>
                  <a:pt x="151" y="75"/>
                </a:cubicBezTo>
                <a:cubicBezTo>
                  <a:pt x="151" y="63"/>
                  <a:pt x="151" y="63"/>
                  <a:pt x="151" y="63"/>
                </a:cubicBezTo>
                <a:cubicBezTo>
                  <a:pt x="166" y="63"/>
                  <a:pt x="166" y="63"/>
                  <a:pt x="166" y="63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83" y="56"/>
                  <a:pt x="183" y="56"/>
                  <a:pt x="183" y="56"/>
                </a:cubicBezTo>
                <a:cubicBezTo>
                  <a:pt x="200" y="42"/>
                  <a:pt x="200" y="42"/>
                  <a:pt x="200" y="42"/>
                </a:cubicBezTo>
                <a:lnTo>
                  <a:pt x="183" y="29"/>
                </a:lnTo>
                <a:close/>
              </a:path>
            </a:pathLst>
          </a:custGeom>
          <a:solidFill>
            <a:srgbClr val="4A66A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21732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6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45" name="กลุ่ม 165">
            <a:extLst>
              <a:ext uri="{FF2B5EF4-FFF2-40B4-BE49-F238E27FC236}">
                <a16:creationId xmlns:a16="http://schemas.microsoft.com/office/drawing/2014/main" xmlns="" id="{976A7F2E-E743-4AAC-A1AB-36C73066DE9E}"/>
              </a:ext>
            </a:extLst>
          </p:cNvPr>
          <p:cNvGrpSpPr/>
          <p:nvPr/>
        </p:nvGrpSpPr>
        <p:grpSpPr>
          <a:xfrm>
            <a:off x="1301018" y="1634167"/>
            <a:ext cx="791296" cy="711195"/>
            <a:chOff x="19010313" y="6589713"/>
            <a:chExt cx="600075" cy="476250"/>
          </a:xfrm>
          <a:solidFill>
            <a:srgbClr val="5AA2AE"/>
          </a:solidFill>
        </p:grpSpPr>
        <p:sp>
          <p:nvSpPr>
            <p:cNvPr id="46" name="Freeform 135">
              <a:extLst>
                <a:ext uri="{FF2B5EF4-FFF2-40B4-BE49-F238E27FC236}">
                  <a16:creationId xmlns:a16="http://schemas.microsoft.com/office/drawing/2014/main" xmlns="" id="{6A92AA05-83B9-49EB-8C24-C9CE5D6F83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10313" y="6589713"/>
              <a:ext cx="600075" cy="476250"/>
            </a:xfrm>
            <a:custGeom>
              <a:avLst/>
              <a:gdLst>
                <a:gd name="T0" fmla="*/ 61 w 63"/>
                <a:gd name="T1" fmla="*/ 0 h 50"/>
                <a:gd name="T2" fmla="*/ 1 w 63"/>
                <a:gd name="T3" fmla="*/ 0 h 50"/>
                <a:gd name="T4" fmla="*/ 0 w 63"/>
                <a:gd name="T5" fmla="*/ 2 h 50"/>
                <a:gd name="T6" fmla="*/ 0 w 63"/>
                <a:gd name="T7" fmla="*/ 48 h 50"/>
                <a:gd name="T8" fmla="*/ 1 w 63"/>
                <a:gd name="T9" fmla="*/ 50 h 50"/>
                <a:gd name="T10" fmla="*/ 61 w 63"/>
                <a:gd name="T11" fmla="*/ 50 h 50"/>
                <a:gd name="T12" fmla="*/ 63 w 63"/>
                <a:gd name="T13" fmla="*/ 48 h 50"/>
                <a:gd name="T14" fmla="*/ 63 w 63"/>
                <a:gd name="T15" fmla="*/ 2 h 50"/>
                <a:gd name="T16" fmla="*/ 61 w 63"/>
                <a:gd name="T17" fmla="*/ 0 h 50"/>
                <a:gd name="T18" fmla="*/ 50 w 63"/>
                <a:gd name="T19" fmla="*/ 3 h 50"/>
                <a:gd name="T20" fmla="*/ 54 w 63"/>
                <a:gd name="T21" fmla="*/ 3 h 50"/>
                <a:gd name="T22" fmla="*/ 54 w 63"/>
                <a:gd name="T23" fmla="*/ 7 h 50"/>
                <a:gd name="T24" fmla="*/ 50 w 63"/>
                <a:gd name="T25" fmla="*/ 7 h 50"/>
                <a:gd name="T26" fmla="*/ 50 w 63"/>
                <a:gd name="T27" fmla="*/ 3 h 50"/>
                <a:gd name="T28" fmla="*/ 3 w 63"/>
                <a:gd name="T29" fmla="*/ 3 h 50"/>
                <a:gd name="T30" fmla="*/ 47 w 63"/>
                <a:gd name="T31" fmla="*/ 3 h 50"/>
                <a:gd name="T32" fmla="*/ 47 w 63"/>
                <a:gd name="T33" fmla="*/ 7 h 50"/>
                <a:gd name="T34" fmla="*/ 3 w 63"/>
                <a:gd name="T35" fmla="*/ 7 h 50"/>
                <a:gd name="T36" fmla="*/ 3 w 63"/>
                <a:gd name="T37" fmla="*/ 3 h 50"/>
                <a:gd name="T38" fmla="*/ 60 w 63"/>
                <a:gd name="T39" fmla="*/ 46 h 50"/>
                <a:gd name="T40" fmla="*/ 3 w 63"/>
                <a:gd name="T41" fmla="*/ 46 h 50"/>
                <a:gd name="T42" fmla="*/ 3 w 63"/>
                <a:gd name="T43" fmla="*/ 10 h 50"/>
                <a:gd name="T44" fmla="*/ 60 w 63"/>
                <a:gd name="T45" fmla="*/ 10 h 50"/>
                <a:gd name="T46" fmla="*/ 60 w 63"/>
                <a:gd name="T47" fmla="*/ 46 h 50"/>
                <a:gd name="T48" fmla="*/ 60 w 63"/>
                <a:gd name="T49" fmla="*/ 7 h 50"/>
                <a:gd name="T50" fmla="*/ 57 w 63"/>
                <a:gd name="T51" fmla="*/ 7 h 50"/>
                <a:gd name="T52" fmla="*/ 57 w 63"/>
                <a:gd name="T53" fmla="*/ 3 h 50"/>
                <a:gd name="T54" fmla="*/ 60 w 63"/>
                <a:gd name="T55" fmla="*/ 3 h 50"/>
                <a:gd name="T56" fmla="*/ 60 w 63"/>
                <a:gd name="T57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" h="50">
                  <a:moveTo>
                    <a:pt x="6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0"/>
                    <a:pt x="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2" y="50"/>
                    <a:pt x="63" y="49"/>
                    <a:pt x="63" y="48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3" y="1"/>
                    <a:pt x="62" y="0"/>
                    <a:pt x="61" y="0"/>
                  </a:cubicBezTo>
                  <a:close/>
                  <a:moveTo>
                    <a:pt x="50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50" y="3"/>
                  </a:lnTo>
                  <a:close/>
                  <a:moveTo>
                    <a:pt x="3" y="3"/>
                  </a:moveTo>
                  <a:cubicBezTo>
                    <a:pt x="47" y="3"/>
                    <a:pt x="47" y="3"/>
                    <a:pt x="47" y="3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3" y="7"/>
                    <a:pt x="3" y="7"/>
                    <a:pt x="3" y="7"/>
                  </a:cubicBezTo>
                  <a:lnTo>
                    <a:pt x="3" y="3"/>
                  </a:lnTo>
                  <a:close/>
                  <a:moveTo>
                    <a:pt x="60" y="46"/>
                  </a:moveTo>
                  <a:cubicBezTo>
                    <a:pt x="3" y="46"/>
                    <a:pt x="3" y="46"/>
                    <a:pt x="3" y="4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0" y="10"/>
                    <a:pt x="60" y="10"/>
                    <a:pt x="60" y="10"/>
                  </a:cubicBezTo>
                  <a:lnTo>
                    <a:pt x="60" y="46"/>
                  </a:lnTo>
                  <a:close/>
                  <a:moveTo>
                    <a:pt x="60" y="7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3"/>
                    <a:pt x="60" y="3"/>
                    <a:pt x="60" y="3"/>
                  </a:cubicBezTo>
                  <a:lnTo>
                    <a:pt x="6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36">
              <a:extLst>
                <a:ext uri="{FF2B5EF4-FFF2-40B4-BE49-F238E27FC236}">
                  <a16:creationId xmlns:a16="http://schemas.microsoft.com/office/drawing/2014/main" xmlns="" id="{A5BC662A-59C0-4A8C-8495-E7A7CE446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9863" y="6761163"/>
              <a:ext cx="295275" cy="19050"/>
            </a:xfrm>
            <a:custGeom>
              <a:avLst/>
              <a:gdLst>
                <a:gd name="T0" fmla="*/ 1 w 31"/>
                <a:gd name="T1" fmla="*/ 2 h 2"/>
                <a:gd name="T2" fmla="*/ 30 w 31"/>
                <a:gd name="T3" fmla="*/ 2 h 2"/>
                <a:gd name="T4" fmla="*/ 31 w 31"/>
                <a:gd name="T5" fmla="*/ 1 h 2"/>
                <a:gd name="T6" fmla="*/ 30 w 31"/>
                <a:gd name="T7" fmla="*/ 0 h 2"/>
                <a:gd name="T8" fmla="*/ 1 w 31"/>
                <a:gd name="T9" fmla="*/ 0 h 2"/>
                <a:gd name="T10" fmla="*/ 0 w 31"/>
                <a:gd name="T11" fmla="*/ 1 h 2"/>
                <a:gd name="T12" fmla="*/ 1 w 3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">
                  <a:moveTo>
                    <a:pt x="1" y="2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1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37">
              <a:extLst>
                <a:ext uri="{FF2B5EF4-FFF2-40B4-BE49-F238E27FC236}">
                  <a16:creationId xmlns:a16="http://schemas.microsoft.com/office/drawing/2014/main" xmlns="" id="{133690BB-13C6-49E8-AA75-CEE1512E9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9863" y="6818313"/>
              <a:ext cx="295275" cy="28575"/>
            </a:xfrm>
            <a:custGeom>
              <a:avLst/>
              <a:gdLst>
                <a:gd name="T0" fmla="*/ 30 w 31"/>
                <a:gd name="T1" fmla="*/ 0 h 3"/>
                <a:gd name="T2" fmla="*/ 1 w 31"/>
                <a:gd name="T3" fmla="*/ 0 h 3"/>
                <a:gd name="T4" fmla="*/ 0 w 31"/>
                <a:gd name="T5" fmla="*/ 2 h 3"/>
                <a:gd name="T6" fmla="*/ 1 w 31"/>
                <a:gd name="T7" fmla="*/ 3 h 3"/>
                <a:gd name="T8" fmla="*/ 30 w 31"/>
                <a:gd name="T9" fmla="*/ 3 h 3"/>
                <a:gd name="T10" fmla="*/ 31 w 31"/>
                <a:gd name="T11" fmla="*/ 2 h 3"/>
                <a:gd name="T12" fmla="*/ 30 w 31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1" y="1"/>
                    <a:pt x="31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38">
              <a:extLst>
                <a:ext uri="{FF2B5EF4-FFF2-40B4-BE49-F238E27FC236}">
                  <a16:creationId xmlns:a16="http://schemas.microsoft.com/office/drawing/2014/main" xmlns="" id="{45DB81A5-71A2-4337-964D-9E0FA5777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9863" y="6884988"/>
              <a:ext cx="295275" cy="19050"/>
            </a:xfrm>
            <a:custGeom>
              <a:avLst/>
              <a:gdLst>
                <a:gd name="T0" fmla="*/ 30 w 31"/>
                <a:gd name="T1" fmla="*/ 0 h 2"/>
                <a:gd name="T2" fmla="*/ 1 w 31"/>
                <a:gd name="T3" fmla="*/ 0 h 2"/>
                <a:gd name="T4" fmla="*/ 0 w 31"/>
                <a:gd name="T5" fmla="*/ 1 h 2"/>
                <a:gd name="T6" fmla="*/ 1 w 31"/>
                <a:gd name="T7" fmla="*/ 2 h 2"/>
                <a:gd name="T8" fmla="*/ 30 w 31"/>
                <a:gd name="T9" fmla="*/ 2 h 2"/>
                <a:gd name="T10" fmla="*/ 31 w 31"/>
                <a:gd name="T11" fmla="*/ 1 h 2"/>
                <a:gd name="T12" fmla="*/ 30 w 3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1"/>
                  </a:cubicBezTo>
                  <a:cubicBezTo>
                    <a:pt x="31" y="1"/>
                    <a:pt x="31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39">
              <a:extLst>
                <a:ext uri="{FF2B5EF4-FFF2-40B4-BE49-F238E27FC236}">
                  <a16:creationId xmlns:a16="http://schemas.microsoft.com/office/drawing/2014/main" xmlns="" id="{94944216-8B22-4DB3-B63A-CFE8648BD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9863" y="6951663"/>
              <a:ext cx="295275" cy="19050"/>
            </a:xfrm>
            <a:custGeom>
              <a:avLst/>
              <a:gdLst>
                <a:gd name="T0" fmla="*/ 30 w 31"/>
                <a:gd name="T1" fmla="*/ 0 h 2"/>
                <a:gd name="T2" fmla="*/ 1 w 31"/>
                <a:gd name="T3" fmla="*/ 0 h 2"/>
                <a:gd name="T4" fmla="*/ 0 w 31"/>
                <a:gd name="T5" fmla="*/ 1 h 2"/>
                <a:gd name="T6" fmla="*/ 1 w 31"/>
                <a:gd name="T7" fmla="*/ 2 h 2"/>
                <a:gd name="T8" fmla="*/ 30 w 31"/>
                <a:gd name="T9" fmla="*/ 2 h 2"/>
                <a:gd name="T10" fmla="*/ 31 w 31"/>
                <a:gd name="T11" fmla="*/ 1 h 2"/>
                <a:gd name="T12" fmla="*/ 30 w 3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1"/>
                    <a:pt x="31" y="1"/>
                  </a:cubicBezTo>
                  <a:cubicBezTo>
                    <a:pt x="31" y="0"/>
                    <a:pt x="31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40">
              <a:extLst>
                <a:ext uri="{FF2B5EF4-FFF2-40B4-BE49-F238E27FC236}">
                  <a16:creationId xmlns:a16="http://schemas.microsoft.com/office/drawing/2014/main" xmlns="" id="{03F535D9-77A8-46BC-A591-C02F771B9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96038" y="6884988"/>
              <a:ext cx="85725" cy="85725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8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8 h 9"/>
                <a:gd name="T14" fmla="*/ 9 w 9"/>
                <a:gd name="T15" fmla="*/ 1 h 9"/>
                <a:gd name="T16" fmla="*/ 8 w 9"/>
                <a:gd name="T17" fmla="*/ 0 h 9"/>
                <a:gd name="T18" fmla="*/ 7 w 9"/>
                <a:gd name="T19" fmla="*/ 7 h 9"/>
                <a:gd name="T20" fmla="*/ 2 w 9"/>
                <a:gd name="T21" fmla="*/ 7 h 9"/>
                <a:gd name="T22" fmla="*/ 2 w 9"/>
                <a:gd name="T23" fmla="*/ 2 h 9"/>
                <a:gd name="T24" fmla="*/ 7 w 9"/>
                <a:gd name="T25" fmla="*/ 2 h 9"/>
                <a:gd name="T26" fmla="*/ 7 w 9"/>
                <a:gd name="T2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8"/>
                    <a:pt x="9" y="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  <a:moveTo>
                    <a:pt x="7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41">
              <a:extLst>
                <a:ext uri="{FF2B5EF4-FFF2-40B4-BE49-F238E27FC236}">
                  <a16:creationId xmlns:a16="http://schemas.microsoft.com/office/drawing/2014/main" xmlns="" id="{178125A0-C854-40A5-A051-623301C391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96038" y="6761163"/>
              <a:ext cx="85725" cy="85725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7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7 h 9"/>
                <a:gd name="T14" fmla="*/ 9 w 9"/>
                <a:gd name="T15" fmla="*/ 1 h 9"/>
                <a:gd name="T16" fmla="*/ 8 w 9"/>
                <a:gd name="T17" fmla="*/ 0 h 9"/>
                <a:gd name="T18" fmla="*/ 7 w 9"/>
                <a:gd name="T19" fmla="*/ 6 h 9"/>
                <a:gd name="T20" fmla="*/ 2 w 9"/>
                <a:gd name="T21" fmla="*/ 6 h 9"/>
                <a:gd name="T22" fmla="*/ 2 w 9"/>
                <a:gd name="T23" fmla="*/ 2 h 9"/>
                <a:gd name="T24" fmla="*/ 7 w 9"/>
                <a:gd name="T25" fmla="*/ 2 h 9"/>
                <a:gd name="T26" fmla="*/ 7 w 9"/>
                <a:gd name="T2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lose/>
                  <a:moveTo>
                    <a:pt x="7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217320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6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" name="Freeform 195">
            <a:extLst>
              <a:ext uri="{FF2B5EF4-FFF2-40B4-BE49-F238E27FC236}">
                <a16:creationId xmlns:a16="http://schemas.microsoft.com/office/drawing/2014/main" xmlns="" id="{13E3C702-5ACB-484E-9352-EE148BD81834}"/>
              </a:ext>
            </a:extLst>
          </p:cNvPr>
          <p:cNvSpPr>
            <a:spLocks noEditPoints="1"/>
          </p:cNvSpPr>
          <p:nvPr/>
        </p:nvSpPr>
        <p:spPr bwMode="auto">
          <a:xfrm>
            <a:off x="4286339" y="1526300"/>
            <a:ext cx="916899" cy="855805"/>
          </a:xfrm>
          <a:custGeom>
            <a:avLst/>
            <a:gdLst>
              <a:gd name="T0" fmla="*/ 67 w 73"/>
              <a:gd name="T1" fmla="*/ 11 h 60"/>
              <a:gd name="T2" fmla="*/ 51 w 73"/>
              <a:gd name="T3" fmla="*/ 11 h 60"/>
              <a:gd name="T4" fmla="*/ 51 w 73"/>
              <a:gd name="T5" fmla="*/ 8 h 60"/>
              <a:gd name="T6" fmla="*/ 43 w 73"/>
              <a:gd name="T7" fmla="*/ 0 h 60"/>
              <a:gd name="T8" fmla="*/ 30 w 73"/>
              <a:gd name="T9" fmla="*/ 0 h 60"/>
              <a:gd name="T10" fmla="*/ 22 w 73"/>
              <a:gd name="T11" fmla="*/ 8 h 60"/>
              <a:gd name="T12" fmla="*/ 22 w 73"/>
              <a:gd name="T13" fmla="*/ 11 h 60"/>
              <a:gd name="T14" fmla="*/ 6 w 73"/>
              <a:gd name="T15" fmla="*/ 11 h 60"/>
              <a:gd name="T16" fmla="*/ 0 w 73"/>
              <a:gd name="T17" fmla="*/ 17 h 60"/>
              <a:gd name="T18" fmla="*/ 0 w 73"/>
              <a:gd name="T19" fmla="*/ 29 h 60"/>
              <a:gd name="T20" fmla="*/ 0 w 73"/>
              <a:gd name="T21" fmla="*/ 54 h 60"/>
              <a:gd name="T22" fmla="*/ 6 w 73"/>
              <a:gd name="T23" fmla="*/ 60 h 60"/>
              <a:gd name="T24" fmla="*/ 67 w 73"/>
              <a:gd name="T25" fmla="*/ 60 h 60"/>
              <a:gd name="T26" fmla="*/ 73 w 73"/>
              <a:gd name="T27" fmla="*/ 54 h 60"/>
              <a:gd name="T28" fmla="*/ 73 w 73"/>
              <a:gd name="T29" fmla="*/ 29 h 60"/>
              <a:gd name="T30" fmla="*/ 73 w 73"/>
              <a:gd name="T31" fmla="*/ 17 h 60"/>
              <a:gd name="T32" fmla="*/ 67 w 73"/>
              <a:gd name="T33" fmla="*/ 11 h 60"/>
              <a:gd name="T34" fmla="*/ 26 w 73"/>
              <a:gd name="T35" fmla="*/ 8 h 60"/>
              <a:gd name="T36" fmla="*/ 30 w 73"/>
              <a:gd name="T37" fmla="*/ 4 h 60"/>
              <a:gd name="T38" fmla="*/ 43 w 73"/>
              <a:gd name="T39" fmla="*/ 4 h 60"/>
              <a:gd name="T40" fmla="*/ 47 w 73"/>
              <a:gd name="T41" fmla="*/ 8 h 60"/>
              <a:gd name="T42" fmla="*/ 47 w 73"/>
              <a:gd name="T43" fmla="*/ 11 h 60"/>
              <a:gd name="T44" fmla="*/ 26 w 73"/>
              <a:gd name="T45" fmla="*/ 11 h 60"/>
              <a:gd name="T46" fmla="*/ 26 w 73"/>
              <a:gd name="T47" fmla="*/ 8 h 60"/>
              <a:gd name="T48" fmla="*/ 70 w 73"/>
              <a:gd name="T49" fmla="*/ 54 h 60"/>
              <a:gd name="T50" fmla="*/ 67 w 73"/>
              <a:gd name="T51" fmla="*/ 56 h 60"/>
              <a:gd name="T52" fmla="*/ 6 w 73"/>
              <a:gd name="T53" fmla="*/ 56 h 60"/>
              <a:gd name="T54" fmla="*/ 3 w 73"/>
              <a:gd name="T55" fmla="*/ 54 h 60"/>
              <a:gd name="T56" fmla="*/ 3 w 73"/>
              <a:gd name="T57" fmla="*/ 31 h 60"/>
              <a:gd name="T58" fmla="*/ 70 w 73"/>
              <a:gd name="T59" fmla="*/ 31 h 60"/>
              <a:gd name="T60" fmla="*/ 70 w 73"/>
              <a:gd name="T61" fmla="*/ 54 h 60"/>
              <a:gd name="T62" fmla="*/ 70 w 73"/>
              <a:gd name="T63" fmla="*/ 27 h 60"/>
              <a:gd name="T64" fmla="*/ 3 w 73"/>
              <a:gd name="T65" fmla="*/ 27 h 60"/>
              <a:gd name="T66" fmla="*/ 3 w 73"/>
              <a:gd name="T67" fmla="*/ 17 h 60"/>
              <a:gd name="T68" fmla="*/ 6 w 73"/>
              <a:gd name="T69" fmla="*/ 14 h 60"/>
              <a:gd name="T70" fmla="*/ 67 w 73"/>
              <a:gd name="T71" fmla="*/ 14 h 60"/>
              <a:gd name="T72" fmla="*/ 70 w 73"/>
              <a:gd name="T73" fmla="*/ 17 h 60"/>
              <a:gd name="T74" fmla="*/ 70 w 73"/>
              <a:gd name="T75" fmla="*/ 27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3" h="60">
                <a:moveTo>
                  <a:pt x="67" y="11"/>
                </a:moveTo>
                <a:cubicBezTo>
                  <a:pt x="51" y="11"/>
                  <a:pt x="51" y="11"/>
                  <a:pt x="51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4"/>
                  <a:pt x="47" y="0"/>
                  <a:pt x="4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6" y="0"/>
                  <a:pt x="22" y="4"/>
                  <a:pt x="22" y="8"/>
                </a:cubicBezTo>
                <a:cubicBezTo>
                  <a:pt x="22" y="11"/>
                  <a:pt x="22" y="11"/>
                  <a:pt x="22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3" y="11"/>
                  <a:pt x="0" y="13"/>
                  <a:pt x="0" y="17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7"/>
                  <a:pt x="3" y="60"/>
                  <a:pt x="6" y="60"/>
                </a:cubicBezTo>
                <a:cubicBezTo>
                  <a:pt x="67" y="60"/>
                  <a:pt x="67" y="60"/>
                  <a:pt x="67" y="60"/>
                </a:cubicBezTo>
                <a:cubicBezTo>
                  <a:pt x="70" y="60"/>
                  <a:pt x="73" y="57"/>
                  <a:pt x="73" y="54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17"/>
                  <a:pt x="73" y="17"/>
                  <a:pt x="73" y="17"/>
                </a:cubicBezTo>
                <a:cubicBezTo>
                  <a:pt x="73" y="13"/>
                  <a:pt x="70" y="11"/>
                  <a:pt x="67" y="11"/>
                </a:cubicBezTo>
                <a:close/>
                <a:moveTo>
                  <a:pt x="26" y="8"/>
                </a:moveTo>
                <a:cubicBezTo>
                  <a:pt x="26" y="6"/>
                  <a:pt x="28" y="4"/>
                  <a:pt x="30" y="4"/>
                </a:cubicBezTo>
                <a:cubicBezTo>
                  <a:pt x="43" y="4"/>
                  <a:pt x="43" y="4"/>
                  <a:pt x="43" y="4"/>
                </a:cubicBezTo>
                <a:cubicBezTo>
                  <a:pt x="45" y="4"/>
                  <a:pt x="47" y="6"/>
                  <a:pt x="47" y="8"/>
                </a:cubicBezTo>
                <a:cubicBezTo>
                  <a:pt x="47" y="11"/>
                  <a:pt x="47" y="11"/>
                  <a:pt x="47" y="11"/>
                </a:cubicBezTo>
                <a:cubicBezTo>
                  <a:pt x="26" y="11"/>
                  <a:pt x="26" y="11"/>
                  <a:pt x="26" y="11"/>
                </a:cubicBezTo>
                <a:lnTo>
                  <a:pt x="26" y="8"/>
                </a:lnTo>
                <a:close/>
                <a:moveTo>
                  <a:pt x="70" y="54"/>
                </a:moveTo>
                <a:cubicBezTo>
                  <a:pt x="70" y="55"/>
                  <a:pt x="68" y="56"/>
                  <a:pt x="67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5" y="56"/>
                  <a:pt x="3" y="55"/>
                  <a:pt x="3" y="54"/>
                </a:cubicBezTo>
                <a:cubicBezTo>
                  <a:pt x="3" y="31"/>
                  <a:pt x="3" y="31"/>
                  <a:pt x="3" y="31"/>
                </a:cubicBezTo>
                <a:cubicBezTo>
                  <a:pt x="70" y="31"/>
                  <a:pt x="70" y="31"/>
                  <a:pt x="70" y="31"/>
                </a:cubicBezTo>
                <a:lnTo>
                  <a:pt x="70" y="54"/>
                </a:lnTo>
                <a:close/>
                <a:moveTo>
                  <a:pt x="70" y="27"/>
                </a:moveTo>
                <a:cubicBezTo>
                  <a:pt x="3" y="27"/>
                  <a:pt x="3" y="27"/>
                  <a:pt x="3" y="2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5"/>
                  <a:pt x="5" y="14"/>
                  <a:pt x="6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8" y="14"/>
                  <a:pt x="70" y="15"/>
                  <a:pt x="70" y="17"/>
                </a:cubicBezTo>
                <a:lnTo>
                  <a:pt x="70" y="27"/>
                </a:lnTo>
                <a:close/>
              </a:path>
            </a:pathLst>
          </a:custGeom>
          <a:solidFill>
            <a:srgbClr val="7F8F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21732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6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form 208">
            <a:extLst>
              <a:ext uri="{FF2B5EF4-FFF2-40B4-BE49-F238E27FC236}">
                <a16:creationId xmlns:a16="http://schemas.microsoft.com/office/drawing/2014/main" xmlns="" id="{7B2AD224-DF19-47D3-8852-FD95AF05ED2C}"/>
              </a:ext>
            </a:extLst>
          </p:cNvPr>
          <p:cNvSpPr>
            <a:spLocks noEditPoints="1"/>
          </p:cNvSpPr>
          <p:nvPr/>
        </p:nvSpPr>
        <p:spPr bwMode="auto">
          <a:xfrm>
            <a:off x="7054115" y="1519190"/>
            <a:ext cx="866658" cy="912701"/>
          </a:xfrm>
          <a:custGeom>
            <a:avLst/>
            <a:gdLst>
              <a:gd name="T0" fmla="*/ 57 w 69"/>
              <a:gd name="T1" fmla="*/ 6 h 64"/>
              <a:gd name="T2" fmla="*/ 56 w 69"/>
              <a:gd name="T3" fmla="*/ 0 h 64"/>
              <a:gd name="T4" fmla="*/ 38 w 69"/>
              <a:gd name="T5" fmla="*/ 0 h 64"/>
              <a:gd name="T6" fmla="*/ 13 w 69"/>
              <a:gd name="T7" fmla="*/ 0 h 64"/>
              <a:gd name="T8" fmla="*/ 12 w 69"/>
              <a:gd name="T9" fmla="*/ 6 h 64"/>
              <a:gd name="T10" fmla="*/ 0 w 69"/>
              <a:gd name="T11" fmla="*/ 9 h 64"/>
              <a:gd name="T12" fmla="*/ 20 w 69"/>
              <a:gd name="T13" fmla="*/ 35 h 64"/>
              <a:gd name="T14" fmla="*/ 21 w 69"/>
              <a:gd name="T15" fmla="*/ 35 h 64"/>
              <a:gd name="T16" fmla="*/ 15 w 69"/>
              <a:gd name="T17" fmla="*/ 57 h 64"/>
              <a:gd name="T18" fmla="*/ 14 w 69"/>
              <a:gd name="T19" fmla="*/ 63 h 64"/>
              <a:gd name="T20" fmla="*/ 37 w 69"/>
              <a:gd name="T21" fmla="*/ 64 h 64"/>
              <a:gd name="T22" fmla="*/ 54 w 69"/>
              <a:gd name="T23" fmla="*/ 64 h 64"/>
              <a:gd name="T24" fmla="*/ 55 w 69"/>
              <a:gd name="T25" fmla="*/ 59 h 64"/>
              <a:gd name="T26" fmla="*/ 45 w 69"/>
              <a:gd name="T27" fmla="*/ 49 h 64"/>
              <a:gd name="T28" fmla="*/ 49 w 69"/>
              <a:gd name="T29" fmla="*/ 35 h 64"/>
              <a:gd name="T30" fmla="*/ 66 w 69"/>
              <a:gd name="T31" fmla="*/ 22 h 64"/>
              <a:gd name="T32" fmla="*/ 65 w 69"/>
              <a:gd name="T33" fmla="*/ 6 h 64"/>
              <a:gd name="T34" fmla="*/ 4 w 69"/>
              <a:gd name="T35" fmla="*/ 9 h 64"/>
              <a:gd name="T36" fmla="*/ 12 w 69"/>
              <a:gd name="T37" fmla="*/ 9 h 64"/>
              <a:gd name="T38" fmla="*/ 14 w 69"/>
              <a:gd name="T39" fmla="*/ 17 h 64"/>
              <a:gd name="T40" fmla="*/ 14 w 69"/>
              <a:gd name="T41" fmla="*/ 18 h 64"/>
              <a:gd name="T42" fmla="*/ 6 w 69"/>
              <a:gd name="T43" fmla="*/ 20 h 64"/>
              <a:gd name="T44" fmla="*/ 42 w 69"/>
              <a:gd name="T45" fmla="*/ 51 h 64"/>
              <a:gd name="T46" fmla="*/ 52 w 69"/>
              <a:gd name="T47" fmla="*/ 61 h 64"/>
              <a:gd name="T48" fmla="*/ 37 w 69"/>
              <a:gd name="T49" fmla="*/ 61 h 64"/>
              <a:gd name="T50" fmla="*/ 17 w 69"/>
              <a:gd name="T51" fmla="*/ 60 h 64"/>
              <a:gd name="T52" fmla="*/ 37 w 69"/>
              <a:gd name="T53" fmla="*/ 51 h 64"/>
              <a:gd name="T54" fmla="*/ 37 w 69"/>
              <a:gd name="T55" fmla="*/ 48 h 64"/>
              <a:gd name="T56" fmla="*/ 24 w 69"/>
              <a:gd name="T57" fmla="*/ 33 h 64"/>
              <a:gd name="T58" fmla="*/ 31 w 69"/>
              <a:gd name="T59" fmla="*/ 26 h 64"/>
              <a:gd name="T60" fmla="*/ 31 w 69"/>
              <a:gd name="T61" fmla="*/ 23 h 64"/>
              <a:gd name="T62" fmla="*/ 18 w 69"/>
              <a:gd name="T63" fmla="*/ 19 h 64"/>
              <a:gd name="T64" fmla="*/ 41 w 69"/>
              <a:gd name="T65" fmla="*/ 17 h 64"/>
              <a:gd name="T66" fmla="*/ 17 w 69"/>
              <a:gd name="T67" fmla="*/ 16 h 64"/>
              <a:gd name="T68" fmla="*/ 48 w 69"/>
              <a:gd name="T69" fmla="*/ 11 h 64"/>
              <a:gd name="T70" fmla="*/ 48 w 69"/>
              <a:gd name="T71" fmla="*/ 8 h 64"/>
              <a:gd name="T72" fmla="*/ 15 w 69"/>
              <a:gd name="T73" fmla="*/ 3 h 64"/>
              <a:gd name="T74" fmla="*/ 38 w 69"/>
              <a:gd name="T75" fmla="*/ 3 h 64"/>
              <a:gd name="T76" fmla="*/ 54 w 69"/>
              <a:gd name="T77" fmla="*/ 3 h 64"/>
              <a:gd name="T78" fmla="*/ 63 w 69"/>
              <a:gd name="T79" fmla="*/ 20 h 64"/>
              <a:gd name="T80" fmla="*/ 57 w 69"/>
              <a:gd name="T81" fmla="*/ 9 h 64"/>
              <a:gd name="T82" fmla="*/ 65 w 69"/>
              <a:gd name="T83" fmla="*/ 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9" h="64">
                <a:moveTo>
                  <a:pt x="65" y="6"/>
                </a:moveTo>
                <a:cubicBezTo>
                  <a:pt x="57" y="6"/>
                  <a:pt x="57" y="6"/>
                  <a:pt x="57" y="6"/>
                </a:cubicBezTo>
                <a:cubicBezTo>
                  <a:pt x="58" y="3"/>
                  <a:pt x="58" y="1"/>
                  <a:pt x="58" y="1"/>
                </a:cubicBezTo>
                <a:cubicBezTo>
                  <a:pt x="58" y="0"/>
                  <a:pt x="57" y="0"/>
                  <a:pt x="56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7" y="0"/>
                  <a:pt x="37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2" y="0"/>
                  <a:pt x="12" y="1"/>
                </a:cubicBezTo>
                <a:cubicBezTo>
                  <a:pt x="12" y="1"/>
                  <a:pt x="12" y="3"/>
                  <a:pt x="12" y="6"/>
                </a:cubicBezTo>
                <a:cubicBezTo>
                  <a:pt x="4" y="6"/>
                  <a:pt x="4" y="6"/>
                  <a:pt x="4" y="6"/>
                </a:cubicBezTo>
                <a:cubicBezTo>
                  <a:pt x="2" y="6"/>
                  <a:pt x="0" y="7"/>
                  <a:pt x="0" y="9"/>
                </a:cubicBezTo>
                <a:cubicBezTo>
                  <a:pt x="0" y="10"/>
                  <a:pt x="0" y="16"/>
                  <a:pt x="3" y="22"/>
                </a:cubicBezTo>
                <a:cubicBezTo>
                  <a:pt x="6" y="30"/>
                  <a:pt x="12" y="34"/>
                  <a:pt x="20" y="35"/>
                </a:cubicBezTo>
                <a:cubicBezTo>
                  <a:pt x="20" y="35"/>
                  <a:pt x="20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5" y="41"/>
                  <a:pt x="26" y="46"/>
                  <a:pt x="24" y="49"/>
                </a:cubicBezTo>
                <a:cubicBezTo>
                  <a:pt x="23" y="53"/>
                  <a:pt x="18" y="57"/>
                  <a:pt x="15" y="57"/>
                </a:cubicBezTo>
                <a:cubicBezTo>
                  <a:pt x="14" y="58"/>
                  <a:pt x="14" y="58"/>
                  <a:pt x="14" y="59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4"/>
                  <a:pt x="15" y="64"/>
                  <a:pt x="16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38" y="64"/>
                  <a:pt x="38" y="64"/>
                  <a:pt x="38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64"/>
                  <a:pt x="55" y="64"/>
                  <a:pt x="55" y="63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8"/>
                  <a:pt x="55" y="58"/>
                  <a:pt x="54" y="57"/>
                </a:cubicBezTo>
                <a:cubicBezTo>
                  <a:pt x="51" y="57"/>
                  <a:pt x="47" y="53"/>
                  <a:pt x="45" y="49"/>
                </a:cubicBezTo>
                <a:cubicBezTo>
                  <a:pt x="44" y="46"/>
                  <a:pt x="45" y="41"/>
                  <a:pt x="48" y="35"/>
                </a:cubicBezTo>
                <a:cubicBezTo>
                  <a:pt x="48" y="35"/>
                  <a:pt x="48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7" y="34"/>
                  <a:pt x="63" y="30"/>
                  <a:pt x="66" y="22"/>
                </a:cubicBezTo>
                <a:cubicBezTo>
                  <a:pt x="69" y="16"/>
                  <a:pt x="69" y="10"/>
                  <a:pt x="69" y="9"/>
                </a:cubicBezTo>
                <a:cubicBezTo>
                  <a:pt x="69" y="7"/>
                  <a:pt x="67" y="6"/>
                  <a:pt x="65" y="6"/>
                </a:cubicBezTo>
                <a:close/>
                <a:moveTo>
                  <a:pt x="6" y="20"/>
                </a:moveTo>
                <a:cubicBezTo>
                  <a:pt x="4" y="15"/>
                  <a:pt x="4" y="10"/>
                  <a:pt x="4" y="9"/>
                </a:cubicBezTo>
                <a:cubicBezTo>
                  <a:pt x="4" y="9"/>
                  <a:pt x="4" y="9"/>
                  <a:pt x="4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10"/>
                  <a:pt x="12" y="10"/>
                  <a:pt x="13" y="10"/>
                </a:cubicBezTo>
                <a:cubicBezTo>
                  <a:pt x="13" y="12"/>
                  <a:pt x="13" y="14"/>
                  <a:pt x="14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18"/>
                  <a:pt x="14" y="18"/>
                  <a:pt x="14" y="18"/>
                </a:cubicBezTo>
                <a:cubicBezTo>
                  <a:pt x="16" y="22"/>
                  <a:pt x="17" y="27"/>
                  <a:pt x="19" y="31"/>
                </a:cubicBezTo>
                <a:cubicBezTo>
                  <a:pt x="13" y="30"/>
                  <a:pt x="9" y="27"/>
                  <a:pt x="6" y="20"/>
                </a:cubicBezTo>
                <a:close/>
                <a:moveTo>
                  <a:pt x="45" y="33"/>
                </a:moveTo>
                <a:cubicBezTo>
                  <a:pt x="41" y="41"/>
                  <a:pt x="40" y="46"/>
                  <a:pt x="42" y="51"/>
                </a:cubicBezTo>
                <a:cubicBezTo>
                  <a:pt x="44" y="55"/>
                  <a:pt x="48" y="59"/>
                  <a:pt x="52" y="60"/>
                </a:cubicBezTo>
                <a:cubicBezTo>
                  <a:pt x="52" y="61"/>
                  <a:pt x="52" y="61"/>
                  <a:pt x="52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17" y="61"/>
                  <a:pt x="17" y="61"/>
                  <a:pt x="17" y="61"/>
                </a:cubicBezTo>
                <a:cubicBezTo>
                  <a:pt x="17" y="60"/>
                  <a:pt x="17" y="60"/>
                  <a:pt x="17" y="60"/>
                </a:cubicBezTo>
                <a:cubicBezTo>
                  <a:pt x="21" y="59"/>
                  <a:pt x="25" y="55"/>
                  <a:pt x="27" y="51"/>
                </a:cubicBezTo>
                <a:cubicBezTo>
                  <a:pt x="37" y="51"/>
                  <a:pt x="37" y="51"/>
                  <a:pt x="37" y="51"/>
                </a:cubicBezTo>
                <a:cubicBezTo>
                  <a:pt x="38" y="51"/>
                  <a:pt x="39" y="50"/>
                  <a:pt x="39" y="49"/>
                </a:cubicBezTo>
                <a:cubicBezTo>
                  <a:pt x="39" y="49"/>
                  <a:pt x="38" y="48"/>
                  <a:pt x="37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9" y="44"/>
                  <a:pt x="27" y="39"/>
                  <a:pt x="24" y="33"/>
                </a:cubicBezTo>
                <a:cubicBezTo>
                  <a:pt x="23" y="31"/>
                  <a:pt x="22" y="28"/>
                  <a:pt x="2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6"/>
                  <a:pt x="32" y="25"/>
                  <a:pt x="32" y="25"/>
                </a:cubicBezTo>
                <a:cubicBezTo>
                  <a:pt x="32" y="24"/>
                  <a:pt x="32" y="23"/>
                  <a:pt x="31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19" y="22"/>
                  <a:pt x="18" y="20"/>
                  <a:pt x="18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40" y="19"/>
                  <a:pt x="41" y="18"/>
                  <a:pt x="41" y="17"/>
                </a:cubicBezTo>
                <a:cubicBezTo>
                  <a:pt x="41" y="16"/>
                  <a:pt x="40" y="16"/>
                  <a:pt x="39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4"/>
                  <a:pt x="16" y="12"/>
                  <a:pt x="16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9" y="11"/>
                  <a:pt x="49" y="10"/>
                  <a:pt x="49" y="9"/>
                </a:cubicBezTo>
                <a:cubicBezTo>
                  <a:pt x="49" y="8"/>
                  <a:pt x="49" y="8"/>
                  <a:pt x="48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5" y="6"/>
                  <a:pt x="15" y="4"/>
                  <a:pt x="15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54" y="7"/>
                  <a:pt x="53" y="19"/>
                  <a:pt x="45" y="33"/>
                </a:cubicBezTo>
                <a:close/>
                <a:moveTo>
                  <a:pt x="63" y="20"/>
                </a:moveTo>
                <a:cubicBezTo>
                  <a:pt x="60" y="27"/>
                  <a:pt x="56" y="30"/>
                  <a:pt x="50" y="31"/>
                </a:cubicBezTo>
                <a:cubicBezTo>
                  <a:pt x="54" y="23"/>
                  <a:pt x="56" y="15"/>
                  <a:pt x="57" y="9"/>
                </a:cubicBezTo>
                <a:cubicBezTo>
                  <a:pt x="65" y="9"/>
                  <a:pt x="65" y="9"/>
                  <a:pt x="65" y="9"/>
                </a:cubicBezTo>
                <a:cubicBezTo>
                  <a:pt x="65" y="9"/>
                  <a:pt x="65" y="9"/>
                  <a:pt x="65" y="9"/>
                </a:cubicBezTo>
                <a:cubicBezTo>
                  <a:pt x="65" y="10"/>
                  <a:pt x="65" y="15"/>
                  <a:pt x="63" y="20"/>
                </a:cubicBezTo>
                <a:close/>
              </a:path>
            </a:pathLst>
          </a:custGeom>
          <a:solidFill>
            <a:srgbClr val="4A66A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21732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6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55" name="ตัวเชื่อมต่อตรง 237">
            <a:extLst>
              <a:ext uri="{FF2B5EF4-FFF2-40B4-BE49-F238E27FC236}">
                <a16:creationId xmlns:a16="http://schemas.microsoft.com/office/drawing/2014/main" xmlns="" id="{02271934-A301-451B-9E4F-CDAB3D7F8283}"/>
              </a:ext>
            </a:extLst>
          </p:cNvPr>
          <p:cNvCxnSpPr/>
          <p:nvPr/>
        </p:nvCxnSpPr>
        <p:spPr>
          <a:xfrm flipV="1">
            <a:off x="1792576" y="4346347"/>
            <a:ext cx="0" cy="405936"/>
          </a:xfrm>
          <a:prstGeom prst="straightConnector1">
            <a:avLst/>
          </a:prstGeom>
          <a:noFill/>
          <a:ln w="44450" cap="flat" cmpd="sng" algn="ctr">
            <a:solidFill>
              <a:sysClr val="window" lastClr="FFFFFF">
                <a:lumMod val="50000"/>
              </a:sysClr>
            </a:solidFill>
            <a:prstDash val="sysDot"/>
            <a:headEnd type="oval"/>
          </a:ln>
          <a:effectLst/>
        </p:spPr>
      </p:cxnSp>
      <p:cxnSp>
        <p:nvCxnSpPr>
          <p:cNvPr id="56" name="ตัวเชื่อมต่อตรง 237">
            <a:extLst>
              <a:ext uri="{FF2B5EF4-FFF2-40B4-BE49-F238E27FC236}">
                <a16:creationId xmlns:a16="http://schemas.microsoft.com/office/drawing/2014/main" xmlns="" id="{09B47545-290D-4A9B-9327-B121386DFCE6}"/>
              </a:ext>
            </a:extLst>
          </p:cNvPr>
          <p:cNvCxnSpPr/>
          <p:nvPr/>
        </p:nvCxnSpPr>
        <p:spPr>
          <a:xfrm flipV="1">
            <a:off x="4744788" y="4346347"/>
            <a:ext cx="0" cy="405936"/>
          </a:xfrm>
          <a:prstGeom prst="straightConnector1">
            <a:avLst/>
          </a:prstGeom>
          <a:noFill/>
          <a:ln w="44450" cap="flat" cmpd="sng" algn="ctr">
            <a:solidFill>
              <a:sysClr val="window" lastClr="FFFFFF">
                <a:lumMod val="50000"/>
              </a:sysClr>
            </a:solidFill>
            <a:prstDash val="sysDot"/>
            <a:headEnd type="oval"/>
          </a:ln>
          <a:effectLst/>
        </p:spPr>
      </p:cxnSp>
      <p:cxnSp>
        <p:nvCxnSpPr>
          <p:cNvPr id="57" name="ตัวเชื่อมต่อตรง 237">
            <a:extLst>
              <a:ext uri="{FF2B5EF4-FFF2-40B4-BE49-F238E27FC236}">
                <a16:creationId xmlns:a16="http://schemas.microsoft.com/office/drawing/2014/main" xmlns="" id="{095359C0-390A-456E-B021-4A15E3E9E69D}"/>
              </a:ext>
            </a:extLst>
          </p:cNvPr>
          <p:cNvCxnSpPr/>
          <p:nvPr/>
        </p:nvCxnSpPr>
        <p:spPr>
          <a:xfrm flipV="1">
            <a:off x="7487444" y="4346347"/>
            <a:ext cx="0" cy="405936"/>
          </a:xfrm>
          <a:prstGeom prst="straightConnector1">
            <a:avLst/>
          </a:prstGeom>
          <a:noFill/>
          <a:ln w="44450" cap="flat" cmpd="sng" algn="ctr">
            <a:solidFill>
              <a:sysClr val="window" lastClr="FFFFFF">
                <a:lumMod val="50000"/>
              </a:sysClr>
            </a:solidFill>
            <a:prstDash val="sysDot"/>
            <a:headEnd type="oval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960CFBEC-0B68-4547-A0DE-70B27D131F5C}"/>
              </a:ext>
            </a:extLst>
          </p:cNvPr>
          <p:cNvSpPr txBox="1"/>
          <p:nvPr/>
        </p:nvSpPr>
        <p:spPr bwMode="auto">
          <a:xfrm>
            <a:off x="3986539" y="3068692"/>
            <a:ext cx="1470274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rPr>
              <a:t>2020</a:t>
            </a:r>
            <a:r>
              <a:rPr kumimoji="0" lang="ko-KR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rPr>
              <a:t>년 </a:t>
            </a:r>
            <a:endParaRPr kumimoji="0" lang="en-US" altLang="ko-KR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Black" pitchFamily="34" charset="0"/>
              <a:ea typeface="Lato Black" pitchFamily="34" charset="0"/>
              <a:cs typeface="Lato Black" pitchFamily="34" charset="0"/>
            </a:endParaRPr>
          </a:p>
          <a:p>
            <a:pPr marL="0" marR="0" lvl="0" indent="0" algn="ctr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rPr>
              <a:t>1,500</a:t>
            </a:r>
            <a:r>
              <a:rPr lang="ko-KR" altLang="en-US" sz="2800" b="1" kern="0" dirty="0">
                <a:solidFill>
                  <a:prstClr val="white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억</a:t>
            </a:r>
            <a:endParaRPr kumimoji="0" lang="id-ID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B263A24C-060E-4B2B-9928-5B27F8065B43}"/>
              </a:ext>
            </a:extLst>
          </p:cNvPr>
          <p:cNvSpPr txBox="1"/>
          <p:nvPr/>
        </p:nvSpPr>
        <p:spPr bwMode="auto">
          <a:xfrm>
            <a:off x="6789417" y="3081252"/>
            <a:ext cx="1470274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rPr>
              <a:t>2021</a:t>
            </a:r>
            <a:r>
              <a:rPr kumimoji="0" lang="ko-KR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rPr>
              <a:t>년 </a:t>
            </a:r>
            <a:endParaRPr kumimoji="0" lang="en-US" altLang="ko-KR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Black" pitchFamily="34" charset="0"/>
              <a:ea typeface="Lato Black" pitchFamily="34" charset="0"/>
              <a:cs typeface="Lato Black" pitchFamily="34" charset="0"/>
            </a:endParaRPr>
          </a:p>
          <a:p>
            <a:pPr marL="0" marR="0" lvl="0" indent="0" algn="ctr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2,0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itchFamily="34" charset="0"/>
                <a:ea typeface="Lato Black" pitchFamily="34" charset="0"/>
                <a:cs typeface="Lato Black" pitchFamily="34" charset="0"/>
              </a:rPr>
              <a:t>00</a:t>
            </a:r>
            <a:r>
              <a:rPr lang="ko-KR" altLang="en-US" sz="2800" b="1" kern="0" dirty="0">
                <a:solidFill>
                  <a:prstClr val="white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억</a:t>
            </a:r>
            <a:endParaRPr kumimoji="0" lang="id-ID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grpSp>
        <p:nvGrpSpPr>
          <p:cNvPr id="60" name="กลุ่ม 208">
            <a:extLst>
              <a:ext uri="{FF2B5EF4-FFF2-40B4-BE49-F238E27FC236}">
                <a16:creationId xmlns:a16="http://schemas.microsoft.com/office/drawing/2014/main" xmlns="" id="{5BCE8275-791D-47CB-827F-14F72725E790}"/>
              </a:ext>
            </a:extLst>
          </p:cNvPr>
          <p:cNvGrpSpPr/>
          <p:nvPr/>
        </p:nvGrpSpPr>
        <p:grpSpPr>
          <a:xfrm>
            <a:off x="835824" y="4713765"/>
            <a:ext cx="2745702" cy="1492609"/>
            <a:chOff x="12258002" y="7848600"/>
            <a:chExt cx="3413655" cy="190341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F0A31076-4877-4E10-AE69-BE93E3F91545}"/>
                </a:ext>
              </a:extLst>
            </p:cNvPr>
            <p:cNvSpPr txBox="1"/>
            <p:nvPr/>
          </p:nvSpPr>
          <p:spPr bwMode="auto">
            <a:xfrm>
              <a:off x="12832292" y="7848600"/>
              <a:ext cx="1251984" cy="5887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5AA2AE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500</a:t>
              </a:r>
              <a:r>
                <a:rPr lang="ko-KR" altLang="en-US" sz="2400" b="1" dirty="0">
                  <a:solidFill>
                    <a:srgbClr val="5AA2AE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id-ID" sz="2400" b="1" dirty="0">
                <a:solidFill>
                  <a:srgbClr val="5AA2AE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62" name="Rectangle 8">
              <a:extLst>
                <a:ext uri="{FF2B5EF4-FFF2-40B4-BE49-F238E27FC236}">
                  <a16:creationId xmlns:a16="http://schemas.microsoft.com/office/drawing/2014/main" xmlns="" id="{F23B44B8-C98E-4843-9002-78D6FE35FAB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2429061" y="8444084"/>
              <a:ext cx="2270863" cy="1560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7860C33D-8AA4-4835-B53B-596077C0A2DE}"/>
                </a:ext>
              </a:extLst>
            </p:cNvPr>
            <p:cNvSpPr txBox="1"/>
            <p:nvPr/>
          </p:nvSpPr>
          <p:spPr>
            <a:xfrm>
              <a:off x="12258002" y="8763000"/>
              <a:ext cx="3413655" cy="98901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MASS 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브랜드</a:t>
              </a:r>
              <a:r>
                <a:rPr lang="en-US" altLang="ko-KR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: </a:t>
              </a:r>
              <a:r>
                <a:rPr lang="en-US" altLang="ko-KR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400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  <a:p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총판 </a:t>
              </a:r>
              <a:r>
                <a:rPr lang="ko-KR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브랜드   </a:t>
              </a:r>
              <a:r>
                <a:rPr lang="en-US" altLang="ko-KR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: </a:t>
              </a:r>
              <a:r>
                <a:rPr lang="en-US" altLang="ko-KR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1</a:t>
              </a:r>
              <a:r>
                <a:rPr lang="en-US" altLang="ko-KR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00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64" name="กลุ่ม 208">
            <a:extLst>
              <a:ext uri="{FF2B5EF4-FFF2-40B4-BE49-F238E27FC236}">
                <a16:creationId xmlns:a16="http://schemas.microsoft.com/office/drawing/2014/main" xmlns="" id="{B3E11351-0EFC-48CE-B575-364CAD827274}"/>
              </a:ext>
            </a:extLst>
          </p:cNvPr>
          <p:cNvGrpSpPr/>
          <p:nvPr/>
        </p:nvGrpSpPr>
        <p:grpSpPr>
          <a:xfrm>
            <a:off x="3751503" y="4713757"/>
            <a:ext cx="2815105" cy="1516463"/>
            <a:chOff x="12258002" y="7848600"/>
            <a:chExt cx="3413655" cy="175272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3DE9D730-EABF-4C1A-980C-300731B4E383}"/>
                </a:ext>
              </a:extLst>
            </p:cNvPr>
            <p:cNvSpPr txBox="1"/>
            <p:nvPr/>
          </p:nvSpPr>
          <p:spPr bwMode="auto">
            <a:xfrm>
              <a:off x="12832292" y="7848600"/>
              <a:ext cx="1592781" cy="5887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rgbClr val="7F8FA9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1,500</a:t>
              </a:r>
              <a:r>
                <a:rPr lang="ko-KR" altLang="en-US" sz="2400" b="1" dirty="0">
                  <a:solidFill>
                    <a:srgbClr val="7F8FA9"/>
                  </a:solidFill>
                  <a:latin typeface="Lato" pitchFamily="34" charset="0"/>
                </a:rPr>
                <a:t>억</a:t>
              </a:r>
              <a:endParaRPr lang="id-ID" sz="2400" b="1" dirty="0">
                <a:solidFill>
                  <a:srgbClr val="7F8FA9"/>
                </a:solidFill>
                <a:latin typeface="Lato" pitchFamily="34" charset="0"/>
              </a:endParaRPr>
            </a:p>
          </p:txBody>
        </p:sp>
        <p:sp>
          <p:nvSpPr>
            <p:cNvPr id="66" name="Rectangle 8">
              <a:extLst>
                <a:ext uri="{FF2B5EF4-FFF2-40B4-BE49-F238E27FC236}">
                  <a16:creationId xmlns:a16="http://schemas.microsoft.com/office/drawing/2014/main" xmlns="" id="{ECD16E1F-7D21-4264-97FA-A9C5C1EC8CF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2473135" y="8412513"/>
              <a:ext cx="2270863" cy="1560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927D84F8-55C9-4C2A-A9A7-8D9720174742}"/>
                </a:ext>
              </a:extLst>
            </p:cNvPr>
            <p:cNvSpPr txBox="1"/>
            <p:nvPr/>
          </p:nvSpPr>
          <p:spPr>
            <a:xfrm>
              <a:off x="12258002" y="8704934"/>
              <a:ext cx="3413655" cy="896393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MASS 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브랜드</a:t>
              </a:r>
              <a:r>
                <a:rPr lang="en-US" altLang="ko-KR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: 1,100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  <a:p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총판 </a:t>
              </a:r>
              <a:r>
                <a:rPr lang="ko-KR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브랜드   </a:t>
              </a:r>
              <a:r>
                <a:rPr lang="en-US" altLang="ko-KR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:    400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68" name="กลุ่ม 208">
            <a:extLst>
              <a:ext uri="{FF2B5EF4-FFF2-40B4-BE49-F238E27FC236}">
                <a16:creationId xmlns:a16="http://schemas.microsoft.com/office/drawing/2014/main" xmlns="" id="{387DB5A5-6D65-4386-A5AC-CEC919176417}"/>
              </a:ext>
            </a:extLst>
          </p:cNvPr>
          <p:cNvGrpSpPr/>
          <p:nvPr/>
        </p:nvGrpSpPr>
        <p:grpSpPr>
          <a:xfrm>
            <a:off x="6530383" y="4713761"/>
            <a:ext cx="2815105" cy="1506415"/>
            <a:chOff x="12258002" y="7848600"/>
            <a:chExt cx="3413655" cy="174111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DF7B2134-2109-4A21-9A37-A72603F36595}"/>
                </a:ext>
              </a:extLst>
            </p:cNvPr>
            <p:cNvSpPr txBox="1"/>
            <p:nvPr/>
          </p:nvSpPr>
          <p:spPr bwMode="auto">
            <a:xfrm>
              <a:off x="12832292" y="7848600"/>
              <a:ext cx="1553513" cy="5335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rgbClr val="4A66AC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2,000</a:t>
              </a:r>
              <a:r>
                <a:rPr lang="ko-KR" altLang="en-US" sz="2400" b="1" dirty="0">
                  <a:solidFill>
                    <a:srgbClr val="4A66AC"/>
                  </a:solidFill>
                  <a:latin typeface="Lato" pitchFamily="34" charset="0"/>
                </a:rPr>
                <a:t>억</a:t>
              </a:r>
              <a:endParaRPr lang="id-ID" sz="2400" b="1" dirty="0">
                <a:solidFill>
                  <a:srgbClr val="4A66AC"/>
                </a:solidFill>
                <a:latin typeface="Lato" pitchFamily="34" charset="0"/>
              </a:endParaRPr>
            </a:p>
          </p:txBody>
        </p:sp>
        <p:sp>
          <p:nvSpPr>
            <p:cNvPr id="70" name="Rectangle 8">
              <a:extLst>
                <a:ext uri="{FF2B5EF4-FFF2-40B4-BE49-F238E27FC236}">
                  <a16:creationId xmlns:a16="http://schemas.microsoft.com/office/drawing/2014/main" xmlns="" id="{BA75B23D-81AF-497C-AE7F-EE63071ED91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2473617" y="8397386"/>
              <a:ext cx="2270863" cy="1233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7B1CC8CA-24A3-463D-BE31-40239EFA5482}"/>
                </a:ext>
              </a:extLst>
            </p:cNvPr>
            <p:cNvSpPr txBox="1"/>
            <p:nvPr/>
          </p:nvSpPr>
          <p:spPr>
            <a:xfrm>
              <a:off x="12258002" y="8693320"/>
              <a:ext cx="3413655" cy="896392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MASS 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브랜드</a:t>
              </a:r>
              <a:r>
                <a:rPr lang="en-US" altLang="ko-KR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: 1,200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  <a:p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총판 </a:t>
              </a:r>
              <a:r>
                <a:rPr lang="ko-KR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브랜드   </a:t>
              </a:r>
              <a:r>
                <a:rPr lang="en-US" altLang="ko-KR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:    800</a:t>
              </a:r>
              <a:r>
                <a:rPr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억</a:t>
              </a:r>
              <a:endPara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298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3"/>
            <a:ext cx="2311400" cy="365125"/>
          </a:xfrm>
        </p:spPr>
        <p:txBody>
          <a:bodyPr/>
          <a:lstStyle/>
          <a:p>
            <a:fld id="{AAEFD459-6D8D-481F-88A8-ED6B738A7071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"/>
          <a:stretch/>
        </p:blipFill>
        <p:spPr bwMode="auto">
          <a:xfrm>
            <a:off x="0" y="-9128"/>
            <a:ext cx="9906000" cy="686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38"/>
          <a:stretch/>
        </p:blipFill>
        <p:spPr>
          <a:xfrm>
            <a:off x="1306830" y="1268760"/>
            <a:ext cx="7292340" cy="432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38968" y="5241394"/>
            <a:ext cx="32280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THANK YOU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872000" y="2199023"/>
            <a:ext cx="3427439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4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나무B" pitchFamily="18" charset="-127"/>
                <a:ea typeface="HY나무B" pitchFamily="18" charset="-127"/>
              </a:rPr>
              <a:t>N CITRON</a:t>
            </a:r>
            <a:endParaRPr lang="ko-KR" altLang="en-US" sz="40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나무B" pitchFamily="18" charset="-127"/>
              <a:ea typeface="HY나무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258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461665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Appendix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특허 및 인증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내용 개체 틀 1"/>
          <p:cNvSpPr txBox="1">
            <a:spLocks/>
          </p:cNvSpPr>
          <p:nvPr/>
        </p:nvSpPr>
        <p:spPr>
          <a:xfrm>
            <a:off x="776536" y="1634395"/>
            <a:ext cx="8340207" cy="282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180000">
              <a:buFont typeface="Wingdings" panose="05000000000000000000" pitchFamily="2" charset="2"/>
              <a:buChar char="§"/>
            </a:pPr>
            <a:r>
              <a:rPr lang="ko-KR" altLang="en-US" sz="1200" b="1" dirty="0">
                <a:latin typeface="+mj-ea"/>
                <a:cs typeface="Arial" pitchFamily="34" charset="0"/>
              </a:rPr>
              <a:t>국내</a:t>
            </a:r>
            <a:r>
              <a:rPr lang="en-US" altLang="ko-KR" sz="1200" b="1" dirty="0">
                <a:latin typeface="+mj-ea"/>
                <a:cs typeface="Arial" pitchFamily="34" charset="0"/>
              </a:rPr>
              <a:t>/</a:t>
            </a:r>
            <a:r>
              <a:rPr lang="ko-KR" altLang="en-US" sz="1200" b="1" dirty="0">
                <a:latin typeface="+mj-ea"/>
                <a:cs typeface="Arial" pitchFamily="34" charset="0"/>
              </a:rPr>
              <a:t>외 주요특허 </a:t>
            </a:r>
            <a:r>
              <a:rPr lang="ko-KR" altLang="en-US" sz="1200" b="1" dirty="0" smtClean="0">
                <a:latin typeface="+mj-ea"/>
                <a:cs typeface="Arial" pitchFamily="34" charset="0"/>
              </a:rPr>
              <a:t>다수 보유</a:t>
            </a:r>
            <a:r>
              <a:rPr lang="en-US" altLang="ko-KR" sz="1200" b="1" dirty="0">
                <a:latin typeface="+mj-ea"/>
                <a:cs typeface="Arial" pitchFamily="34" charset="0"/>
              </a:rPr>
              <a:t>, ISO 9001 &amp; 14001 </a:t>
            </a:r>
            <a:r>
              <a:rPr lang="ko-KR" altLang="en-US" sz="1200" b="1" dirty="0">
                <a:latin typeface="+mj-ea"/>
                <a:cs typeface="Arial" pitchFamily="34" charset="0"/>
              </a:rPr>
              <a:t>인증 및 </a:t>
            </a:r>
            <a:r>
              <a:rPr lang="ko-KR" altLang="en-US" sz="1200" b="1" dirty="0" err="1">
                <a:latin typeface="+mj-ea"/>
                <a:cs typeface="Arial" pitchFamily="34" charset="0"/>
              </a:rPr>
              <a:t>고객사</a:t>
            </a:r>
            <a:r>
              <a:rPr lang="ko-KR" altLang="en-US" sz="1200" b="1" dirty="0">
                <a:latin typeface="+mj-ea"/>
                <a:cs typeface="Arial" pitchFamily="34" charset="0"/>
              </a:rPr>
              <a:t> 친환경 인증 </a:t>
            </a:r>
            <a:r>
              <a:rPr lang="ko-KR" altLang="en-US" sz="1200" b="1" dirty="0" smtClean="0">
                <a:latin typeface="+mj-ea"/>
                <a:cs typeface="Arial" pitchFamily="34" charset="0"/>
              </a:rPr>
              <a:t>보유</a:t>
            </a:r>
            <a:endParaRPr lang="ko-KR" altLang="en-US" sz="1200" b="1" dirty="0"/>
          </a:p>
        </p:txBody>
      </p:sp>
      <p:grpSp>
        <p:nvGrpSpPr>
          <p:cNvPr id="4" name="그룹 3"/>
          <p:cNvGrpSpPr/>
          <p:nvPr/>
        </p:nvGrpSpPr>
        <p:grpSpPr>
          <a:xfrm>
            <a:off x="1050381" y="1988840"/>
            <a:ext cx="8066362" cy="4536504"/>
            <a:chOff x="563273" y="2115913"/>
            <a:chExt cx="7981558" cy="4285578"/>
          </a:xfrm>
        </p:grpSpPr>
        <p:pic>
          <p:nvPicPr>
            <p:cNvPr id="5" name="Picture 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3273" y="2115913"/>
              <a:ext cx="4785762" cy="4285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20198" y="2115913"/>
              <a:ext cx="2924633" cy="4219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직사각형 7"/>
            <p:cNvSpPr/>
            <p:nvPr/>
          </p:nvSpPr>
          <p:spPr>
            <a:xfrm>
              <a:off x="3820833" y="3244334"/>
              <a:ext cx="1502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chemeClr val="bg1"/>
                  </a:solidFill>
                  <a:latin typeface="+mj-ea"/>
                  <a:cs typeface="HeadLineA" charset="-127"/>
                </a:rPr>
                <a:t>특허 및 인증</a:t>
              </a:r>
              <a:endParaRPr lang="en-US" altLang="ko-KR" b="1" dirty="0">
                <a:solidFill>
                  <a:schemeClr val="bg1"/>
                </a:solidFill>
                <a:latin typeface="+mj-ea"/>
                <a:cs typeface="HeadLineA" charset="-127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920552" y="1133739"/>
            <a:ext cx="1247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ko-KR" sz="1600" b="1" dirty="0" smtClean="0">
                <a:solidFill>
                  <a:srgbClr val="FF9933"/>
                </a:solidFill>
                <a:effectLst/>
                <a:latin typeface="+mj-ea"/>
                <a:ea typeface="+mj-ea"/>
                <a:cs typeface="Tahoma" pitchFamily="34" charset="0"/>
              </a:rPr>
              <a:t>Audio </a:t>
            </a:r>
            <a:r>
              <a:rPr kumimoji="0" lang="ko-KR" altLang="en-US" sz="1600" b="1" dirty="0" smtClean="0">
                <a:solidFill>
                  <a:srgbClr val="FF9933"/>
                </a:solidFill>
                <a:effectLst/>
                <a:latin typeface="+mj-ea"/>
                <a:ea typeface="+mj-ea"/>
                <a:cs typeface="Tahoma" pitchFamily="34" charset="0"/>
              </a:rPr>
              <a:t>부문</a:t>
            </a:r>
            <a:endParaRPr kumimoji="0" lang="ko-KR" altLang="en-US" sz="1600" dirty="0">
              <a:solidFill>
                <a:srgbClr val="FF9933"/>
              </a:solidFill>
              <a:effectLst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84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461665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Appendix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특허 및 인증</a:t>
            </a:r>
            <a:endParaRPr kumimoji="0"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내용 개체 틀 1"/>
          <p:cNvSpPr txBox="1">
            <a:spLocks/>
          </p:cNvSpPr>
          <p:nvPr/>
        </p:nvSpPr>
        <p:spPr>
          <a:xfrm>
            <a:off x="776536" y="1634395"/>
            <a:ext cx="8340207" cy="282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180000">
              <a:buFont typeface="Wingdings" panose="05000000000000000000" pitchFamily="2" charset="2"/>
              <a:buChar char="§"/>
            </a:pPr>
            <a:r>
              <a:rPr lang="ko-KR" altLang="en-US" sz="1200" b="1" dirty="0">
                <a:latin typeface="+mj-ea"/>
                <a:cs typeface="Arial" pitchFamily="34" charset="0"/>
              </a:rPr>
              <a:t>국내</a:t>
            </a:r>
            <a:r>
              <a:rPr lang="en-US" altLang="ko-KR" sz="1200" b="1" dirty="0">
                <a:latin typeface="+mj-ea"/>
                <a:cs typeface="Arial" pitchFamily="34" charset="0"/>
              </a:rPr>
              <a:t>/</a:t>
            </a:r>
            <a:r>
              <a:rPr lang="ko-KR" altLang="en-US" sz="1200" b="1" dirty="0">
                <a:latin typeface="+mj-ea"/>
                <a:cs typeface="Arial" pitchFamily="34" charset="0"/>
              </a:rPr>
              <a:t>외 주요특허 </a:t>
            </a:r>
            <a:r>
              <a:rPr lang="ko-KR" altLang="en-US" sz="1200" b="1" dirty="0" smtClean="0">
                <a:latin typeface="+mj-ea"/>
                <a:cs typeface="Arial" pitchFamily="34" charset="0"/>
              </a:rPr>
              <a:t>다수 보유</a:t>
            </a:r>
            <a:endParaRPr lang="ko-KR" altLang="en-US" sz="1200" b="1" dirty="0"/>
          </a:p>
        </p:txBody>
      </p:sp>
      <p:sp>
        <p:nvSpPr>
          <p:cNvPr id="9" name="직사각형 8"/>
          <p:cNvSpPr/>
          <p:nvPr/>
        </p:nvSpPr>
        <p:spPr>
          <a:xfrm>
            <a:off x="920552" y="1133739"/>
            <a:ext cx="1247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ko-KR" sz="1600" b="1" dirty="0" smtClean="0">
                <a:solidFill>
                  <a:srgbClr val="FF9933"/>
                </a:solidFill>
                <a:effectLst/>
                <a:latin typeface="+mj-ea"/>
                <a:ea typeface="+mj-ea"/>
                <a:cs typeface="Tahoma" pitchFamily="34" charset="0"/>
              </a:rPr>
              <a:t>Audio </a:t>
            </a:r>
            <a:r>
              <a:rPr kumimoji="0" lang="ko-KR" altLang="en-US" sz="1600" b="1" dirty="0" smtClean="0">
                <a:solidFill>
                  <a:srgbClr val="FF9933"/>
                </a:solidFill>
                <a:effectLst/>
                <a:latin typeface="+mj-ea"/>
                <a:ea typeface="+mj-ea"/>
                <a:cs typeface="Tahoma" pitchFamily="34" charset="0"/>
              </a:rPr>
              <a:t>부문</a:t>
            </a:r>
            <a:endParaRPr kumimoji="0" lang="ko-KR" altLang="en-US" sz="1600" dirty="0">
              <a:solidFill>
                <a:srgbClr val="FF9933"/>
              </a:solidFill>
              <a:effectLst/>
              <a:cs typeface="Tahom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009" y="1989863"/>
            <a:ext cx="959425" cy="14401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26"/>
          <p:cNvSpPr txBox="1"/>
          <p:nvPr/>
        </p:nvSpPr>
        <p:spPr>
          <a:xfrm>
            <a:off x="879910" y="3573016"/>
            <a:ext cx="1165082" cy="369332"/>
          </a:xfrm>
          <a:prstGeom prst="rect">
            <a:avLst/>
          </a:prstGeom>
          <a:noFill/>
          <a:ln cmpd="sng"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dirty="0" smtClean="0"/>
              <a:t>No. 10-1106469</a:t>
            </a:r>
          </a:p>
          <a:p>
            <a:pPr algn="ctr"/>
            <a:r>
              <a:rPr lang="en-US" altLang="ko-KR" sz="600" dirty="0" smtClean="0"/>
              <a:t>Speaker with </a:t>
            </a:r>
            <a:r>
              <a:rPr lang="en-US" altLang="ko-KR" sz="600" dirty="0"/>
              <a:t>P-type or F-type </a:t>
            </a:r>
            <a:r>
              <a:rPr lang="en-US" altLang="ko-KR" sz="600" dirty="0" smtClean="0"/>
              <a:t>slim structure</a:t>
            </a:r>
            <a:endParaRPr lang="ko-KR" altLang="en-US" sz="600" dirty="0"/>
          </a:p>
        </p:txBody>
      </p:sp>
      <p:sp>
        <p:nvSpPr>
          <p:cNvPr id="14" name="TextBox 26"/>
          <p:cNvSpPr txBox="1"/>
          <p:nvPr/>
        </p:nvSpPr>
        <p:spPr>
          <a:xfrm>
            <a:off x="2023992" y="3573016"/>
            <a:ext cx="1205676" cy="369332"/>
          </a:xfrm>
          <a:prstGeom prst="rect">
            <a:avLst/>
          </a:prstGeom>
          <a:noFill/>
          <a:ln cmpd="sng"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dirty="0" smtClean="0"/>
              <a:t>No. 10-1297319</a:t>
            </a:r>
          </a:p>
          <a:p>
            <a:pPr algn="ctr"/>
            <a:r>
              <a:rPr lang="en-US" altLang="ko-KR" sz="600" dirty="0" smtClean="0"/>
              <a:t>Speaker with Built-in- filter for Digital Amplifier</a:t>
            </a:r>
            <a:endParaRPr lang="ko-KR" altLang="en-US" sz="600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7" y="1989862"/>
            <a:ext cx="959425" cy="14401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내용 개체 틀 1"/>
          <p:cNvSpPr txBox="1">
            <a:spLocks/>
          </p:cNvSpPr>
          <p:nvPr/>
        </p:nvSpPr>
        <p:spPr>
          <a:xfrm>
            <a:off x="3512841" y="1785813"/>
            <a:ext cx="5112567" cy="293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Times New Roman" panose="02020603050405020304" pitchFamily="18" charset="0"/>
              </a:rPr>
              <a:t>Pending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Times New Roman" panose="02020603050405020304" pitchFamily="18" charset="0"/>
              </a:rPr>
              <a:t>Patents: </a:t>
            </a:r>
            <a:r>
              <a:rPr lang="en-US" altLang="ko-KR" sz="1200" dirty="0" smtClean="0"/>
              <a:t>No. 1-2000-030069-2 (</a:t>
            </a:r>
            <a:r>
              <a:rPr lang="en-US" altLang="ko-KR" sz="1200" dirty="0" err="1" smtClean="0"/>
              <a:t>Excitor</a:t>
            </a:r>
            <a:r>
              <a:rPr lang="en-US" altLang="ko-KR" sz="1200" dirty="0" smtClean="0"/>
              <a:t> Speaker structure)</a:t>
            </a:r>
            <a:endParaRPr lang="ko-KR" altLang="en-US" sz="1200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1337115" y="2329591"/>
            <a:ext cx="687021" cy="73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2"/>
          <a:stretch>
            <a:fillRect/>
          </a:stretch>
        </p:blipFill>
        <p:spPr bwMode="auto">
          <a:xfrm>
            <a:off x="5421059" y="2344857"/>
            <a:ext cx="1390055" cy="80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51"/>
          <a:stretch>
            <a:fillRect/>
          </a:stretch>
        </p:blipFill>
        <p:spPr bwMode="auto">
          <a:xfrm>
            <a:off x="7009504" y="2191489"/>
            <a:ext cx="1444780" cy="239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그림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2"/>
          <a:stretch>
            <a:fillRect/>
          </a:stretch>
        </p:blipFill>
        <p:spPr bwMode="auto">
          <a:xfrm>
            <a:off x="5518334" y="3224488"/>
            <a:ext cx="1195503" cy="154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266" y="2078934"/>
            <a:ext cx="1597465" cy="268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1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7166"/>
            <a:ext cx="9858340" cy="461665"/>
          </a:xfrm>
          <a:prstGeom prst="rect">
            <a:avLst/>
          </a:prstGeom>
          <a:noFill/>
        </p:spPr>
        <p:txBody>
          <a:bodyPr lIns="446400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      Appendix _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특허 </a:t>
            </a:r>
            <a:r>
              <a:rPr lang="ko-KR" altLang="en-US" sz="16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및 인증</a:t>
            </a:r>
            <a:endParaRPr lang="en-US" altLang="ko-KR" sz="1600" b="1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20552" y="1133739"/>
            <a:ext cx="19672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미용</a:t>
            </a:r>
            <a:r>
              <a:rPr lang="ko-KR" altLang="en-US" sz="1600" b="1" dirty="0" smtClean="0">
                <a:solidFill>
                  <a:srgbClr val="FF993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〮</a:t>
            </a:r>
            <a:r>
              <a:rPr lang="ko-KR" altLang="en-US" sz="1600" b="1" dirty="0" err="1" smtClean="0">
                <a:solidFill>
                  <a:srgbClr val="FF993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헬스케어</a:t>
            </a:r>
            <a:r>
              <a:rPr lang="ko-KR" altLang="en-US" sz="1600" b="1" dirty="0" smtClean="0">
                <a:solidFill>
                  <a:srgbClr val="FF993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부문</a:t>
            </a:r>
            <a:endParaRPr kumimoji="0" lang="ko-KR" altLang="en-US" sz="1600" dirty="0">
              <a:solidFill>
                <a:srgbClr val="FF9933"/>
              </a:solidFill>
              <a:effectLst/>
              <a:cs typeface="Tahoma" pitchFamily="34" charset="0"/>
            </a:endParaRPr>
          </a:p>
        </p:txBody>
      </p:sp>
      <p:sp>
        <p:nvSpPr>
          <p:cNvPr id="11" name="내용 개체 틀 1"/>
          <p:cNvSpPr txBox="1">
            <a:spLocks/>
          </p:cNvSpPr>
          <p:nvPr/>
        </p:nvSpPr>
        <p:spPr>
          <a:xfrm>
            <a:off x="776536" y="1634395"/>
            <a:ext cx="8340207" cy="282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180000">
              <a:buFont typeface="Wingdings" panose="05000000000000000000" pitchFamily="2" charset="2"/>
              <a:buChar char="§"/>
            </a:pPr>
            <a:r>
              <a:rPr lang="ko-KR" altLang="en-US" sz="1200" b="1" dirty="0">
                <a:latin typeface="+mn-ea"/>
                <a:cs typeface="Arial" pitchFamily="34" charset="0"/>
              </a:rPr>
              <a:t>한국 의료기기 </a:t>
            </a:r>
            <a:r>
              <a:rPr lang="en-US" altLang="ko-KR" sz="1200" b="1" dirty="0">
                <a:latin typeface="+mn-ea"/>
                <a:cs typeface="Arial" pitchFamily="34" charset="0"/>
              </a:rPr>
              <a:t>2</a:t>
            </a:r>
            <a:r>
              <a:rPr lang="ko-KR" altLang="en-US" sz="1200" b="1" dirty="0">
                <a:latin typeface="+mn-ea"/>
                <a:cs typeface="Arial" pitchFamily="34" charset="0"/>
              </a:rPr>
              <a:t>등급 제조 및 품목인증</a:t>
            </a:r>
            <a:r>
              <a:rPr lang="en-US" altLang="ko-KR" sz="1200" b="1" dirty="0">
                <a:latin typeface="+mn-ea"/>
                <a:cs typeface="Arial" pitchFamily="34" charset="0"/>
              </a:rPr>
              <a:t>, </a:t>
            </a:r>
            <a:r>
              <a:rPr lang="ko-KR" altLang="en-US" sz="1200" b="1" dirty="0">
                <a:latin typeface="+mn-ea"/>
                <a:cs typeface="Arial" pitchFamily="34" charset="0"/>
              </a:rPr>
              <a:t>해외 </a:t>
            </a:r>
            <a:r>
              <a:rPr lang="en-US" altLang="ko-KR" sz="1200" b="1" dirty="0">
                <a:latin typeface="+mn-ea"/>
                <a:cs typeface="Arial" pitchFamily="34" charset="0"/>
              </a:rPr>
              <a:t>CE, PSE </a:t>
            </a:r>
            <a:r>
              <a:rPr lang="ko-KR" altLang="en-US" sz="1200" b="1" dirty="0">
                <a:latin typeface="+mn-ea"/>
                <a:cs typeface="Arial" pitchFamily="34" charset="0"/>
              </a:rPr>
              <a:t>전기</a:t>
            </a:r>
            <a:r>
              <a:rPr lang="en-US" altLang="ko-KR" sz="1200" b="1" dirty="0">
                <a:latin typeface="+mn-ea"/>
                <a:cs typeface="Arial" pitchFamily="34" charset="0"/>
              </a:rPr>
              <a:t>/</a:t>
            </a:r>
            <a:r>
              <a:rPr lang="ko-KR" altLang="en-US" sz="1200" b="1" dirty="0">
                <a:latin typeface="+mn-ea"/>
                <a:cs typeface="Arial" pitchFamily="34" charset="0"/>
              </a:rPr>
              <a:t>전자 인증</a:t>
            </a:r>
            <a:r>
              <a:rPr lang="en-US" altLang="ko-KR" sz="1200" b="1" dirty="0">
                <a:latin typeface="+mn-ea"/>
                <a:cs typeface="Arial" pitchFamily="34" charset="0"/>
              </a:rPr>
              <a:t>, Bluetooth </a:t>
            </a:r>
            <a:r>
              <a:rPr lang="ko-KR" altLang="en-US" sz="1200" b="1" dirty="0">
                <a:latin typeface="+mn-ea"/>
                <a:cs typeface="Arial" pitchFamily="34" charset="0"/>
              </a:rPr>
              <a:t>인증</a:t>
            </a:r>
            <a:endParaRPr lang="ko-KR" altLang="en-US" sz="1200" b="1" dirty="0">
              <a:latin typeface="+mn-ea"/>
            </a:endParaRPr>
          </a:p>
          <a:p>
            <a:endParaRPr lang="ko-KR" altLang="en-US" sz="1200" b="1" dirty="0"/>
          </a:p>
        </p:txBody>
      </p:sp>
      <p:grpSp>
        <p:nvGrpSpPr>
          <p:cNvPr id="10" name="그룹 9"/>
          <p:cNvGrpSpPr/>
          <p:nvPr/>
        </p:nvGrpSpPr>
        <p:grpSpPr>
          <a:xfrm>
            <a:off x="895541" y="2109525"/>
            <a:ext cx="8102196" cy="4220076"/>
            <a:chOff x="262871" y="1969977"/>
            <a:chExt cx="8557602" cy="44572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5013" y="1969977"/>
              <a:ext cx="1353059" cy="1914142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0226" y="1969977"/>
              <a:ext cx="1348716" cy="1913584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909" y="1983020"/>
              <a:ext cx="1290243" cy="1885460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3912" y="4587985"/>
              <a:ext cx="2153497" cy="1531065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8298" y="4587985"/>
              <a:ext cx="2105295" cy="1513119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48658" y="1999077"/>
              <a:ext cx="1324639" cy="1884485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17788" y="1999077"/>
              <a:ext cx="1332136" cy="1881986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26"/>
            <p:cNvSpPr txBox="1"/>
            <p:nvPr/>
          </p:nvSpPr>
          <p:spPr>
            <a:xfrm>
              <a:off x="262871" y="3912132"/>
              <a:ext cx="1728192" cy="262829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108">
                  <a:latin typeface="+mn-ea"/>
                </a:rPr>
                <a:t>KFDA </a:t>
              </a:r>
              <a:r>
                <a:rPr lang="ko-KR" altLang="en-US" sz="1108" dirty="0">
                  <a:latin typeface="+mn-ea"/>
                </a:rPr>
                <a:t>제조허가서</a:t>
              </a:r>
            </a:p>
          </p:txBody>
        </p:sp>
        <p:sp>
          <p:nvSpPr>
            <p:cNvPr id="25" name="TextBox 26"/>
            <p:cNvSpPr txBox="1"/>
            <p:nvPr/>
          </p:nvSpPr>
          <p:spPr>
            <a:xfrm>
              <a:off x="2100829" y="3912131"/>
              <a:ext cx="2330329" cy="262829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108" dirty="0">
                  <a:latin typeface="+mn-ea"/>
                </a:rPr>
                <a:t>의료기기 품목허가서 </a:t>
              </a:r>
              <a:r>
                <a:rPr lang="en-US" altLang="ko-KR" sz="1108" dirty="0">
                  <a:latin typeface="+mn-ea"/>
                </a:rPr>
                <a:t>(2 Model)</a:t>
              </a:r>
              <a:endParaRPr lang="ko-KR" altLang="en-US" sz="1108" dirty="0">
                <a:latin typeface="+mn-ea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436098" y="3930181"/>
              <a:ext cx="3384375" cy="262829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108" dirty="0">
                  <a:latin typeface="+mn-ea"/>
                </a:rPr>
                <a:t>Bluetooth Audio </a:t>
              </a:r>
              <a:r>
                <a:rPr lang="ko-KR" altLang="en-US" sz="1108" dirty="0">
                  <a:latin typeface="+mn-ea"/>
                </a:rPr>
                <a:t>인증서 </a:t>
              </a:r>
              <a:r>
                <a:rPr lang="en-US" altLang="ko-KR" sz="1108" dirty="0">
                  <a:latin typeface="+mn-ea"/>
                </a:rPr>
                <a:t>(1 Model)</a:t>
              </a:r>
              <a:endParaRPr lang="ko-KR" altLang="en-US" sz="1108" dirty="0">
                <a:latin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5494" y="6164425"/>
              <a:ext cx="2330329" cy="262829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108" dirty="0">
                  <a:latin typeface="+mn-ea"/>
                </a:rPr>
                <a:t>전기</a:t>
              </a:r>
              <a:r>
                <a:rPr lang="en-US" altLang="ko-KR" sz="1108" dirty="0">
                  <a:latin typeface="+mn-ea"/>
                </a:rPr>
                <a:t>/</a:t>
              </a:r>
              <a:r>
                <a:rPr lang="ko-KR" altLang="en-US" sz="1108" dirty="0">
                  <a:latin typeface="+mn-ea"/>
                </a:rPr>
                <a:t>전자 </a:t>
              </a:r>
              <a:r>
                <a:rPr lang="en-US" altLang="ko-KR" sz="1108" dirty="0">
                  <a:latin typeface="+mn-ea"/>
                </a:rPr>
                <a:t>CE </a:t>
              </a:r>
              <a:r>
                <a:rPr lang="ko-KR" altLang="en-US" sz="1108" dirty="0">
                  <a:latin typeface="+mn-ea"/>
                </a:rPr>
                <a:t>인증서 </a:t>
              </a:r>
              <a:r>
                <a:rPr lang="en-US" altLang="ko-KR" sz="1108" dirty="0">
                  <a:latin typeface="+mn-ea"/>
                </a:rPr>
                <a:t>(2 Model)</a:t>
              </a:r>
              <a:endParaRPr lang="ko-KR" altLang="en-US" sz="1108" dirty="0"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777813" y="6164425"/>
              <a:ext cx="2330329" cy="262829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108" dirty="0">
                  <a:latin typeface="+mn-ea"/>
                </a:rPr>
                <a:t>전기</a:t>
              </a:r>
              <a:r>
                <a:rPr lang="en-US" altLang="ko-KR" sz="1108" dirty="0">
                  <a:latin typeface="+mn-ea"/>
                </a:rPr>
                <a:t>/</a:t>
              </a:r>
              <a:r>
                <a:rPr lang="ko-KR" altLang="en-US" sz="1108" dirty="0">
                  <a:latin typeface="+mn-ea"/>
                </a:rPr>
                <a:t>전자 </a:t>
              </a:r>
              <a:r>
                <a:rPr lang="en-US" altLang="ko-KR" sz="1108" dirty="0">
                  <a:latin typeface="+mn-ea"/>
                </a:rPr>
                <a:t>PSE Circle (1 Model)</a:t>
              </a:r>
              <a:endParaRPr lang="ko-KR" altLang="en-US" sz="1108" dirty="0">
                <a:latin typeface="+mn-ea"/>
              </a:endParaRPr>
            </a:p>
          </p:txBody>
        </p: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36296" y="4227103"/>
              <a:ext cx="1336539" cy="1865773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6935" y="5089904"/>
              <a:ext cx="1316776" cy="53609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84179" y="4227103"/>
              <a:ext cx="1312027" cy="1865773"/>
            </a:xfrm>
            <a:prstGeom prst="rect">
              <a:avLst/>
            </a:prstGeom>
            <a:ln w="3175">
              <a:solidFill>
                <a:srgbClr val="E9F9FD">
                  <a:alpha val="67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TextBox 26"/>
            <p:cNvSpPr txBox="1"/>
            <p:nvPr/>
          </p:nvSpPr>
          <p:spPr>
            <a:xfrm>
              <a:off x="5924971" y="6149300"/>
              <a:ext cx="2549505" cy="262829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108" dirty="0">
                  <a:latin typeface="+mn-ea"/>
                </a:rPr>
                <a:t>Rowan </a:t>
              </a:r>
              <a:r>
                <a:rPr lang="ko-KR" altLang="en-US" sz="1108" dirty="0">
                  <a:latin typeface="+mn-ea"/>
                </a:rPr>
                <a:t>상표권 출원내역</a:t>
              </a:r>
              <a:r>
                <a:rPr lang="en-US" altLang="ko-KR" sz="1108" dirty="0">
                  <a:latin typeface="+mn-ea"/>
                </a:rPr>
                <a:t>(</a:t>
              </a:r>
              <a:r>
                <a:rPr lang="ko-KR" altLang="en-US" sz="1108" dirty="0">
                  <a:latin typeface="+mn-ea"/>
                </a:rPr>
                <a:t>중국</a:t>
              </a:r>
              <a:r>
                <a:rPr lang="en-US" altLang="ko-KR" sz="1108" dirty="0">
                  <a:latin typeface="+mn-ea"/>
                </a:rPr>
                <a:t>, </a:t>
              </a:r>
              <a:r>
                <a:rPr lang="ko-KR" altLang="en-US" sz="1108" dirty="0">
                  <a:latin typeface="+mn-ea"/>
                </a:rPr>
                <a:t>한국</a:t>
              </a:r>
              <a:r>
                <a:rPr lang="en-US" altLang="ko-KR" sz="1108" dirty="0">
                  <a:latin typeface="+mn-ea"/>
                </a:rPr>
                <a:t>)</a:t>
              </a:r>
              <a:endParaRPr lang="ko-KR" altLang="en-US" sz="1108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60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 lIns="36000" rtlCol="0" anchor="ctr"/>
      <a:lstStyle>
        <a:defPPr marL="171450" indent="-171450">
          <a:lnSpc>
            <a:spcPct val="150000"/>
          </a:lnSpc>
          <a:buClr>
            <a:schemeClr val="tx1">
              <a:lumMod val="75000"/>
              <a:lumOff val="25000"/>
            </a:schemeClr>
          </a:buClr>
          <a:defRPr sz="900" b="1" dirty="0" err="1" smtClean="0">
            <a:ln>
              <a:solidFill>
                <a:schemeClr val="tx1">
                  <a:lumMod val="75000"/>
                  <a:lumOff val="25000"/>
                  <a:alpha val="30000"/>
                </a:schemeClr>
              </a:solidFill>
            </a:ln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13882</TotalTime>
  <Words>2231</Words>
  <Application>Microsoft Office PowerPoint</Application>
  <PresentationFormat>A4 용지(210x297mm)</PresentationFormat>
  <Paragraphs>663</Paragraphs>
  <Slides>31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8" baseType="lpstr">
      <vt:lpstr>Arial Unicode MS</vt:lpstr>
      <vt:lpstr>Cordia New</vt:lpstr>
      <vt:lpstr>HeadLineA</vt:lpstr>
      <vt:lpstr>HY견고딕</vt:lpstr>
      <vt:lpstr>HY나무B</vt:lpstr>
      <vt:lpstr>Lato</vt:lpstr>
      <vt:lpstr>Lato Black</vt:lpstr>
      <vt:lpstr>나눔바른고딕OTF Light</vt:lpstr>
      <vt:lpstr>나눔바른고딕OTF UltraLight</vt:lpstr>
      <vt:lpstr>맑은 고딕</vt:lpstr>
      <vt:lpstr>Arial</vt:lpstr>
      <vt:lpstr>Calibri</vt:lpstr>
      <vt:lpstr>Calibri Light</vt:lpstr>
      <vt:lpstr>Tahoma</vt:lpstr>
      <vt:lpstr>Times New Roman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Samsung</dc:creator>
  <cp:lastModifiedBy>tglee</cp:lastModifiedBy>
  <cp:revision>1297</cp:revision>
  <dcterms:created xsi:type="dcterms:W3CDTF">2016-03-25T01:29:22Z</dcterms:created>
  <dcterms:modified xsi:type="dcterms:W3CDTF">2019-06-11T10:33:31Z</dcterms:modified>
</cp:coreProperties>
</file>