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62" r:id="rId2"/>
    <p:sldId id="294" r:id="rId3"/>
    <p:sldId id="441" r:id="rId4"/>
    <p:sldId id="442" r:id="rId5"/>
    <p:sldId id="443" r:id="rId6"/>
    <p:sldId id="445" r:id="rId7"/>
    <p:sldId id="467" r:id="rId8"/>
    <p:sldId id="347" r:id="rId9"/>
  </p:sldIdLst>
  <p:sldSz cx="10693400" cy="7561263"/>
  <p:notesSz cx="6858000" cy="9144000"/>
  <p:embeddedFontLst>
    <p:embeddedFont>
      <p:font typeface="맑은 고딕" pitchFamily="50" charset="-127"/>
      <p:regular r:id="rId12"/>
      <p:bold r:id="rId13"/>
    </p:embeddedFont>
  </p:embeddedFontLst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99"/>
    <a:srgbClr val="75F1EE"/>
    <a:srgbClr val="779FEF"/>
    <a:srgbClr val="D9FAFF"/>
    <a:srgbClr val="CCECFF"/>
    <a:srgbClr val="7391F3"/>
    <a:srgbClr val="A383E3"/>
    <a:srgbClr val="9BB1F7"/>
    <a:srgbClr val="A37AEC"/>
    <a:srgbClr val="CC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979" autoAdjust="0"/>
    <p:restoredTop sz="99769" autoAdjust="0"/>
  </p:normalViewPr>
  <p:slideViewPr>
    <p:cSldViewPr>
      <p:cViewPr varScale="1">
        <p:scale>
          <a:sx n="105" d="100"/>
          <a:sy n="105" d="100"/>
        </p:scale>
        <p:origin x="-1578" y="-84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7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24780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22086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6896F-9B55-4946-B50E-DDC2173A21B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9424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56827" y="2772609"/>
            <a:ext cx="7531664" cy="432138"/>
          </a:xfrm>
        </p:spPr>
        <p:txBody>
          <a:bodyPr vert="horz" lIns="99569" tIns="49785" rIns="99569" bIns="49785" rtlCol="0">
            <a:noAutofit/>
          </a:bodyPr>
          <a:lstStyle>
            <a:lvl1pPr marL="0" indent="0" algn="l" defTabSz="995690" rtl="0" eaLnBrk="1" latinLnBrk="1" hangingPunct="1">
              <a:spcBef>
                <a:spcPct val="20000"/>
              </a:spcBef>
              <a:buFont typeface="Arial" pitchFamily="34" charset="0"/>
              <a:buNone/>
              <a:defRPr lang="ko-KR" altLang="en-US" sz="2000" b="0" kern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954212" y="396255"/>
            <a:ext cx="7542732" cy="2304256"/>
          </a:xfrm>
        </p:spPr>
        <p:txBody>
          <a:bodyPr vert="horz" lIns="99569" tIns="49785" rIns="99569" bIns="49785" rtlCol="0" anchor="t"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000" b="1" kern="1200" dirty="0">
                <a:solidFill>
                  <a:srgbClr val="CCECFF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99395" y="2907319"/>
            <a:ext cx="9089390" cy="1501751"/>
          </a:xfrm>
        </p:spPr>
        <p:txBody>
          <a:bodyPr anchor="ctr"/>
          <a:lstStyle>
            <a:lvl1pPr algn="ctr">
              <a:defRPr sz="44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3888" y="108223"/>
            <a:ext cx="8505145" cy="848436"/>
          </a:xfrm>
        </p:spPr>
        <p:txBody>
          <a:bodyPr vert="horz" lIns="99569" tIns="49785" rIns="99569" bIns="49785" rtlCol="0" anchor="ctr">
            <a:normAutofit/>
          </a:bodyPr>
          <a:lstStyle>
            <a:lvl1pPr algn="l" defTabSz="995690" rtl="0" eaLnBrk="1" latinLnBrk="1" hangingPunct="1">
              <a:spcBef>
                <a:spcPct val="0"/>
              </a:spcBef>
              <a:buNone/>
              <a:defRPr lang="ko-KR" altLang="en-US" sz="2000" b="1" kern="1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6032872" y="79648"/>
            <a:ext cx="4608512" cy="432048"/>
          </a:xfrm>
          <a:prstGeom prst="rect">
            <a:avLst/>
          </a:prstGeom>
        </p:spPr>
        <p:txBody>
          <a:bodyPr vert="horz" lIns="99569" tIns="49785" rIns="99569" bIns="49785" rtlCol="0">
            <a:noAutofit/>
          </a:bodyPr>
          <a:lstStyle/>
          <a:p>
            <a:pPr lvl="0" algn="r">
              <a:spcBef>
                <a:spcPct val="20000"/>
              </a:spcBef>
            </a:pPr>
            <a:r>
              <a:rPr lang="en-US" altLang="ko-KR" sz="12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YESFORM POWERPOINT BUSINESS PLAN TEMPLATE</a:t>
            </a:r>
          </a:p>
          <a:p>
            <a:pPr lvl="0" algn="r">
              <a:spcBef>
                <a:spcPct val="20000"/>
              </a:spcBef>
            </a:pPr>
            <a:r>
              <a:rPr lang="ko-KR" altLang="en-US" sz="12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신년도 사업계획서</a:t>
            </a:r>
            <a:endParaRPr lang="en-US" altLang="ko-KR" sz="1200" b="1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1386260" y="1620391"/>
            <a:ext cx="7344816" cy="1119805"/>
          </a:xfrm>
        </p:spPr>
        <p:txBody>
          <a:bodyPr vert="horz" lIns="99569" tIns="49785" rIns="99569" bIns="49785" rtlCol="0" anchor="t">
            <a:noAutofit/>
          </a:bodyPr>
          <a:lstStyle>
            <a:lvl1pPr marL="0" indent="0" algn="l" defTabSz="9956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200" b="1" kern="1200" dirty="0">
                <a:solidFill>
                  <a:srgbClr val="CCECFF"/>
                </a:solidFill>
                <a:effectLst/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20977"/>
            <a:ext cx="9624060" cy="878628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170928"/>
            <a:ext cx="9624060" cy="582851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88709"/>
            <a:ext cx="2495127" cy="322031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88709"/>
            <a:ext cx="3386243" cy="322031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88709"/>
            <a:ext cx="2495127" cy="322031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7" r:id="rId5"/>
  </p:sldLayoutIdLst>
  <p:txStyles>
    <p:titleStyle>
      <a:lvl1pPr algn="l" defTabSz="995690" rtl="0" eaLnBrk="1" latinLnBrk="1" hangingPunct="1">
        <a:spcBef>
          <a:spcPct val="0"/>
        </a:spcBef>
        <a:buNone/>
        <a:defRPr lang="ko-KR" altLang="en-US" sz="3800" kern="1200">
          <a:solidFill>
            <a:sysClr val="windowText" lastClr="000000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lang="ko-KR" altLang="en-US" sz="27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lang="ko-KR" altLang="en-US" sz="2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lang="ko-KR" altLang="en-US" sz="2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lang="ko-KR" altLang="en-US" sz="2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lang="ko-KR" altLang="en-US" sz="20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4212" y="612279"/>
            <a:ext cx="7542732" cy="2168220"/>
          </a:xfrm>
        </p:spPr>
        <p:txBody>
          <a:bodyPr/>
          <a:lstStyle/>
          <a:p>
            <a:r>
              <a:rPr lang="en-US" altLang="ko-KR" sz="3000" dirty="0" smtClean="0"/>
              <a:t>2020</a:t>
            </a:r>
            <a:r>
              <a:rPr lang="ko-KR" altLang="en-US" sz="3000" dirty="0" smtClean="0"/>
              <a:t>년</a:t>
            </a:r>
            <a:r>
              <a:rPr lang="en-US" altLang="ko-KR" dirty="0" smtClean="0">
                <a:solidFill>
                  <a:srgbClr val="CCCCFF"/>
                </a:solidFill>
              </a:rPr>
              <a:t/>
            </a:r>
            <a:br>
              <a:rPr lang="en-US" altLang="ko-KR" dirty="0" smtClean="0">
                <a:solidFill>
                  <a:srgbClr val="CCCCFF"/>
                </a:solidFill>
              </a:rPr>
            </a:br>
            <a:r>
              <a:rPr smtClean="0">
                <a:solidFill>
                  <a:srgbClr val="CCCCFF"/>
                </a:solidFill>
              </a:rPr>
              <a:t>은진산업</a:t>
            </a:r>
            <a:r>
              <a:rPr lang="en-US" altLang="ko-KR" dirty="0" smtClean="0">
                <a:solidFill>
                  <a:srgbClr val="CCCCFF"/>
                </a:solidFill>
              </a:rPr>
              <a:t/>
            </a:r>
            <a:br>
              <a:rPr lang="en-US" altLang="ko-KR" dirty="0" smtClean="0">
                <a:solidFill>
                  <a:srgbClr val="CCCCFF"/>
                </a:solidFill>
              </a:rPr>
            </a:br>
            <a:r>
              <a:rPr smtClean="0">
                <a:solidFill>
                  <a:srgbClr val="CCCCFF"/>
                </a:solidFill>
              </a:rPr>
              <a:t>회사소개서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7"/>
          <p:cNvGrpSpPr/>
          <p:nvPr/>
        </p:nvGrpSpPr>
        <p:grpSpPr>
          <a:xfrm>
            <a:off x="1890316" y="1764407"/>
            <a:ext cx="2820191" cy="2939117"/>
            <a:chOff x="2234649" y="2238256"/>
            <a:chExt cx="2820191" cy="2939117"/>
          </a:xfrm>
        </p:grpSpPr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2234649" y="2238256"/>
              <a:ext cx="704039" cy="630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 altLang="ko-KR" sz="3500" b="1" dirty="0" smtClean="0">
                  <a:solidFill>
                    <a:srgbClr val="333399"/>
                  </a:solidFill>
                  <a:latin typeface="맑은 고딕" pitchFamily="50" charset="-127"/>
                  <a:ea typeface="맑은 고딕" pitchFamily="50" charset="-127"/>
                </a:rPr>
                <a:t>01</a:t>
              </a:r>
              <a:endParaRPr lang="ko-KR" altLang="ko-KR" sz="3500" b="1" dirty="0">
                <a:solidFill>
                  <a:srgbClr val="333399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2951620" y="2394984"/>
              <a:ext cx="165141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ko-KR" altLang="en-US" sz="18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회사 일반현황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2290616" y="3238381"/>
              <a:ext cx="2764224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>
                <a:lnSpc>
                  <a:spcPct val="200000"/>
                </a:lnSpc>
                <a:buAutoNum type="arabicPeriod"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경영이념</a:t>
              </a:r>
            </a:p>
            <a:p>
              <a:pPr marL="342900" indent="-342900">
                <a:lnSpc>
                  <a:spcPct val="200000"/>
                </a:lnSpc>
                <a:buAutoNum type="arabicPeriod"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회사개요</a:t>
              </a:r>
            </a:p>
            <a:p>
              <a:pPr marL="342900" indent="-342900">
                <a:lnSpc>
                  <a:spcPct val="200000"/>
                </a:lnSpc>
                <a:buAutoNum type="arabicPeriod"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회사연혁</a:t>
              </a:r>
            </a:p>
            <a:p>
              <a:pPr marL="342900" indent="-342900">
                <a:lnSpc>
                  <a:spcPct val="200000"/>
                </a:lnSpc>
                <a:buAutoNum type="arabicPeriod"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조직도</a:t>
              </a: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 marL="342900" indent="-342900">
                <a:lnSpc>
                  <a:spcPct val="200000"/>
                </a:lnSpc>
                <a:buAutoNum type="arabicPeriod"/>
              </a:pP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이행실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적</a:t>
              </a:r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0" y="2556495"/>
            <a:ext cx="7056784" cy="36000"/>
          </a:xfrm>
          <a:prstGeom prst="rect">
            <a:avLst/>
          </a:prstGeom>
          <a:solidFill>
            <a:srgbClr val="9BB1F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 descr="그림2.jpg"/>
          <p:cNvPicPr>
            <a:picLocks noChangeAspect="1"/>
          </p:cNvPicPr>
          <p:nvPr/>
        </p:nvPicPr>
        <p:blipFill>
          <a:blip r:embed="rId3"/>
          <a:srcRect b="86858"/>
          <a:stretch>
            <a:fillRect/>
          </a:stretch>
        </p:blipFill>
        <p:spPr>
          <a:xfrm>
            <a:off x="0" y="0"/>
            <a:ext cx="10692384" cy="993438"/>
          </a:xfrm>
          <a:prstGeom prst="rect">
            <a:avLst/>
          </a:prstGeom>
        </p:spPr>
      </p:pic>
      <p:grpSp>
        <p:nvGrpSpPr>
          <p:cNvPr id="24" name="그룹 23"/>
          <p:cNvGrpSpPr/>
          <p:nvPr/>
        </p:nvGrpSpPr>
        <p:grpSpPr>
          <a:xfrm>
            <a:off x="2107133" y="1871326"/>
            <a:ext cx="7168657" cy="4574536"/>
            <a:chOff x="2107133" y="1871326"/>
            <a:chExt cx="7168657" cy="4574536"/>
          </a:xfrm>
        </p:grpSpPr>
        <p:grpSp>
          <p:nvGrpSpPr>
            <p:cNvPr id="3" name="그룹 65"/>
            <p:cNvGrpSpPr/>
            <p:nvPr/>
          </p:nvGrpSpPr>
          <p:grpSpPr>
            <a:xfrm>
              <a:off x="3824214" y="2829780"/>
              <a:ext cx="3024386" cy="3027511"/>
              <a:chOff x="3059782" y="1913657"/>
              <a:chExt cx="3024386" cy="3027511"/>
            </a:xfrm>
          </p:grpSpPr>
          <p:sp>
            <p:nvSpPr>
              <p:cNvPr id="68" name="이등변 삼각형 67"/>
              <p:cNvSpPr/>
              <p:nvPr/>
            </p:nvSpPr>
            <p:spPr>
              <a:xfrm rot="18070521">
                <a:off x="3161458" y="2538891"/>
                <a:ext cx="167134" cy="144082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69" name="이등변 삼각형 68"/>
              <p:cNvSpPr/>
              <p:nvPr/>
            </p:nvSpPr>
            <p:spPr>
              <a:xfrm rot="13128581">
                <a:off x="3521533" y="4601057"/>
                <a:ext cx="167134" cy="144082"/>
              </a:xfrm>
              <a:prstGeom prst="triangle">
                <a:avLst/>
              </a:prstGeom>
              <a:solidFill>
                <a:srgbClr val="A37A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이등변 삼각형 69"/>
              <p:cNvSpPr/>
              <p:nvPr/>
            </p:nvSpPr>
            <p:spPr>
              <a:xfrm rot="7648888">
                <a:off x="5763294" y="4281310"/>
                <a:ext cx="167134" cy="144082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71" name="이등변 삼각형 70"/>
              <p:cNvSpPr/>
              <p:nvPr/>
            </p:nvSpPr>
            <p:spPr>
              <a:xfrm rot="2301814">
                <a:off x="5457554" y="2116978"/>
                <a:ext cx="167134" cy="144082"/>
              </a:xfrm>
              <a:prstGeom prst="triangle">
                <a:avLst/>
              </a:pr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" name="그룹 71"/>
              <p:cNvGrpSpPr/>
              <p:nvPr/>
            </p:nvGrpSpPr>
            <p:grpSpPr>
              <a:xfrm>
                <a:off x="3059782" y="1913657"/>
                <a:ext cx="3024386" cy="3027511"/>
                <a:chOff x="2051720" y="1913657"/>
                <a:chExt cx="3024386" cy="3027511"/>
              </a:xfrm>
            </p:grpSpPr>
            <p:sp>
              <p:nvSpPr>
                <p:cNvPr id="75" name="원형 74"/>
                <p:cNvSpPr/>
                <p:nvPr/>
              </p:nvSpPr>
              <p:spPr>
                <a:xfrm>
                  <a:off x="2051770" y="1916832"/>
                  <a:ext cx="3024336" cy="3024336"/>
                </a:xfrm>
                <a:prstGeom prst="pie">
                  <a:avLst>
                    <a:gd name="adj1" fmla="val 10137366"/>
                    <a:gd name="adj2" fmla="val 15014444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원형 78"/>
                <p:cNvSpPr/>
                <p:nvPr/>
              </p:nvSpPr>
              <p:spPr>
                <a:xfrm flipH="1">
                  <a:off x="2051720" y="1916832"/>
                  <a:ext cx="3024336" cy="3024336"/>
                </a:xfrm>
                <a:prstGeom prst="pie">
                  <a:avLst>
                    <a:gd name="adj1" fmla="val 10808241"/>
                    <a:gd name="adj2" fmla="val 17408869"/>
                  </a:avLst>
                </a:prstGeom>
                <a:solidFill>
                  <a:srgbClr val="7391F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3" name="원형 82"/>
                <p:cNvSpPr/>
                <p:nvPr/>
              </p:nvSpPr>
              <p:spPr>
                <a:xfrm flipV="1">
                  <a:off x="2051770" y="1913657"/>
                  <a:ext cx="3024336" cy="3024336"/>
                </a:xfrm>
                <a:prstGeom prst="pie">
                  <a:avLst>
                    <a:gd name="adj1" fmla="val 11466778"/>
                    <a:gd name="adj2" fmla="val 17022636"/>
                  </a:avLst>
                </a:prstGeom>
                <a:solidFill>
                  <a:srgbClr val="A37A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원형 96"/>
                <p:cNvSpPr/>
                <p:nvPr/>
              </p:nvSpPr>
              <p:spPr>
                <a:xfrm flipH="1" flipV="1">
                  <a:off x="2051720" y="1913657"/>
                  <a:ext cx="3024336" cy="3024336"/>
                </a:xfrm>
                <a:prstGeom prst="pie">
                  <a:avLst>
                    <a:gd name="adj1" fmla="val 10808241"/>
                    <a:gd name="adj2" fmla="val 15423969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3" name="타원 72"/>
              <p:cNvSpPr/>
              <p:nvPr/>
            </p:nvSpPr>
            <p:spPr>
              <a:xfrm>
                <a:off x="3346450" y="2203450"/>
                <a:ext cx="2432050" cy="2432050"/>
              </a:xfrm>
              <a:prstGeom prst="ellipse">
                <a:avLst/>
              </a:prstGeom>
              <a:solidFill>
                <a:srgbClr val="000000">
                  <a:alpha val="3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74" name="타원 73"/>
              <p:cNvSpPr/>
              <p:nvPr/>
            </p:nvSpPr>
            <p:spPr>
              <a:xfrm>
                <a:off x="3563888" y="2420888"/>
                <a:ext cx="1997174" cy="199717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sp>
          <p:nvSpPr>
            <p:cNvPr id="67" name="직사각형 66"/>
            <p:cNvSpPr>
              <a:spLocks noChangeArrowheads="1"/>
            </p:cNvSpPr>
            <p:nvPr/>
          </p:nvSpPr>
          <p:spPr bwMode="auto">
            <a:xfrm>
              <a:off x="4560882" y="4066383"/>
              <a:ext cx="160124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2800" b="1" i="0" u="none" strike="noStrike" cap="none" normalizeH="0" baseline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n-ea"/>
                  <a:cs typeface="굴림" pitchFamily="50" charset="-127"/>
                </a:rPr>
                <a:t>Safety</a:t>
              </a:r>
              <a:endParaRPr kumimoji="1" lang="ko-KR" altLang="ko-KR" sz="2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  <p:sp>
          <p:nvSpPr>
            <p:cNvPr id="138" name="직사각형 137"/>
            <p:cNvSpPr>
              <a:spLocks noChangeArrowheads="1"/>
            </p:cNvSpPr>
            <p:nvPr/>
          </p:nvSpPr>
          <p:spPr bwMode="auto">
            <a:xfrm>
              <a:off x="2107133" y="2260912"/>
              <a:ext cx="309669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n-ea"/>
                  <a:cs typeface="굴림" pitchFamily="50" charset="-127"/>
                </a:rPr>
                <a:t>새로운 아이디어를 도입하고 개발해 실용화하는 전 과정</a:t>
              </a:r>
              <a:endPara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  <p:sp>
          <p:nvSpPr>
            <p:cNvPr id="25" name="직사각형 24"/>
            <p:cNvSpPr>
              <a:spLocks noChangeArrowheads="1"/>
            </p:cNvSpPr>
            <p:nvPr/>
          </p:nvSpPr>
          <p:spPr bwMode="auto">
            <a:xfrm>
              <a:off x="2131990" y="1901218"/>
              <a:ext cx="24288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smtClean="0"/>
                <a:t>Innovation </a:t>
              </a:r>
              <a:r>
                <a:rPr lang="ko-KR" altLang="en-US" sz="2000" b="1" dirty="0" smtClean="0"/>
                <a:t>혁신</a:t>
              </a:r>
              <a:endParaRPr kumimoji="1" lang="ko-KR" altLang="ko-KR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  <p:sp>
          <p:nvSpPr>
            <p:cNvPr id="27" name="직사각형 26"/>
            <p:cNvSpPr>
              <a:spLocks noChangeArrowheads="1"/>
            </p:cNvSpPr>
            <p:nvPr/>
          </p:nvSpPr>
          <p:spPr bwMode="auto">
            <a:xfrm>
              <a:off x="5989642" y="2280433"/>
              <a:ext cx="328614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새로운 초월적 가치를 창조하는 능력</a:t>
              </a:r>
              <a:endPara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  <p:sp>
          <p:nvSpPr>
            <p:cNvPr id="28" name="직사각형 27"/>
            <p:cNvSpPr>
              <a:spLocks noChangeArrowheads="1"/>
            </p:cNvSpPr>
            <p:nvPr/>
          </p:nvSpPr>
          <p:spPr bwMode="auto">
            <a:xfrm>
              <a:off x="6489708" y="1871326"/>
              <a:ext cx="233259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smtClean="0"/>
                <a:t>Imagination</a:t>
              </a:r>
              <a:r>
                <a:rPr lang="en-US" sz="1400" b="1" dirty="0" smtClean="0"/>
                <a:t> </a:t>
              </a:r>
              <a:r>
                <a:rPr lang="ko-KR" altLang="en-US" sz="1400" b="1" dirty="0" smtClean="0"/>
                <a:t>상상력</a:t>
              </a:r>
              <a:endPara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  <p:sp>
          <p:nvSpPr>
            <p:cNvPr id="29" name="직사각형 28"/>
            <p:cNvSpPr>
              <a:spLocks noChangeArrowheads="1"/>
            </p:cNvSpPr>
            <p:nvPr/>
          </p:nvSpPr>
          <p:spPr bwMode="auto">
            <a:xfrm>
              <a:off x="2131990" y="6138085"/>
              <a:ext cx="342902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n-ea"/>
                  <a:cs typeface="굴림" pitchFamily="50" charset="-127"/>
                </a:rPr>
                <a:t>일에 대한 마음가짐 과 임하는 자세</a:t>
              </a:r>
              <a:endPara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  <p:sp>
          <p:nvSpPr>
            <p:cNvPr id="30" name="직사각형 29"/>
            <p:cNvSpPr>
              <a:spLocks noChangeArrowheads="1"/>
            </p:cNvSpPr>
            <p:nvPr/>
          </p:nvSpPr>
          <p:spPr bwMode="auto">
            <a:xfrm>
              <a:off x="2203428" y="5780895"/>
              <a:ext cx="214314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smtClean="0"/>
                <a:t>Attitude </a:t>
              </a:r>
              <a:r>
                <a:rPr lang="ko-KR" altLang="en-US" sz="2000" b="1" dirty="0" smtClean="0"/>
                <a:t>태도</a:t>
              </a:r>
              <a:endParaRPr kumimoji="1" lang="ko-KR" altLang="ko-KR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  <p:sp>
          <p:nvSpPr>
            <p:cNvPr id="26" name="직사각형 25"/>
            <p:cNvSpPr>
              <a:spLocks noChangeArrowheads="1"/>
            </p:cNvSpPr>
            <p:nvPr/>
          </p:nvSpPr>
          <p:spPr bwMode="auto">
            <a:xfrm>
              <a:off x="6418270" y="6116060"/>
              <a:ext cx="281093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굴림" pitchFamily="50" charset="-127"/>
                </a:rPr>
                <a:t>일에 대한 노력 및 열중하는 마음</a:t>
              </a:r>
              <a:endPara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  <p:sp>
          <p:nvSpPr>
            <p:cNvPr id="32" name="직사각형 31"/>
            <p:cNvSpPr>
              <a:spLocks noChangeArrowheads="1"/>
            </p:cNvSpPr>
            <p:nvPr/>
          </p:nvSpPr>
          <p:spPr bwMode="auto">
            <a:xfrm>
              <a:off x="7204088" y="5709457"/>
              <a:ext cx="200026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smtClean="0"/>
                <a:t>Passion </a:t>
              </a:r>
              <a:r>
                <a:rPr lang="ko-KR" altLang="en-US" sz="2000" b="1" dirty="0" smtClean="0"/>
                <a:t>열정</a:t>
              </a:r>
              <a:endParaRPr kumimoji="1" lang="ko-KR" altLang="ko-KR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굴림" pitchFamily="50" charset="-127"/>
              </a:endParaRPr>
            </a:p>
          </p:txBody>
        </p:sp>
      </p:grpSp>
      <p:sp>
        <p:nvSpPr>
          <p:cNvPr id="33" name="제목 1"/>
          <p:cNvSpPr>
            <a:spLocks noGrp="1"/>
          </p:cNvSpPr>
          <p:nvPr>
            <p:ph type="title"/>
          </p:nvPr>
        </p:nvSpPr>
        <p:spPr>
          <a:xfrm>
            <a:off x="193888" y="108223"/>
            <a:ext cx="8505145" cy="848436"/>
          </a:xfrm>
        </p:spPr>
        <p:txBody>
          <a:bodyPr>
            <a:normAutofit/>
          </a:bodyPr>
          <a:lstStyle/>
          <a:p>
            <a:r>
              <a:rPr lang="en-US" altLang="ko-KR" sz="2400" b="1" dirty="0" smtClean="0"/>
              <a:t>1-1. </a:t>
            </a:r>
            <a:r>
              <a:rPr sz="2400" b="1" smtClean="0"/>
              <a:t>경영 이념</a:t>
            </a:r>
            <a:endParaRPr lang="ko-KR" alt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9232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그림 53" descr="그림2.jpg"/>
          <p:cNvPicPr>
            <a:picLocks noChangeAspect="1"/>
          </p:cNvPicPr>
          <p:nvPr/>
        </p:nvPicPr>
        <p:blipFill>
          <a:blip r:embed="rId3"/>
          <a:srcRect b="86858"/>
          <a:stretch>
            <a:fillRect/>
          </a:stretch>
        </p:blipFill>
        <p:spPr>
          <a:xfrm>
            <a:off x="0" y="0"/>
            <a:ext cx="10692384" cy="99343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1-2. </a:t>
            </a:r>
            <a:r>
              <a:rPr lang="ko-KR" altLang="en-US" sz="2400" b="1" dirty="0" smtClean="0"/>
              <a:t>회사개요</a:t>
            </a:r>
            <a:endParaRPr lang="ko-KR" altLang="en-US" sz="2400" b="1" dirty="0"/>
          </a:p>
        </p:txBody>
      </p:sp>
      <p:graphicFrame>
        <p:nvGraphicFramePr>
          <p:cNvPr id="44" name="Group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9237073"/>
              </p:ext>
            </p:extLst>
          </p:nvPr>
        </p:nvGraphicFramePr>
        <p:xfrm>
          <a:off x="1489048" y="1708928"/>
          <a:ext cx="3576850" cy="2928959"/>
        </p:xfrm>
        <a:graphic>
          <a:graphicData uri="http://schemas.openxmlformats.org/drawingml/2006/table">
            <a:tbl>
              <a:tblPr/>
              <a:tblGrid>
                <a:gridCol w="15804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964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1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업체명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은진산업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주식회사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1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사업자등록번호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379-86-00410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1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법인등록번호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180111-1023009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1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대표이사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전두성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1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설립일자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2016 . 03. 10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232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본사주소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군포시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당정로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번길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23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군포제일공단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508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호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2" name="모서리가 둥근 직사각형 41"/>
          <p:cNvSpPr/>
          <p:nvPr/>
        </p:nvSpPr>
        <p:spPr>
          <a:xfrm rot="5400000" flipH="1">
            <a:off x="1526336" y="1216702"/>
            <a:ext cx="331895" cy="180000"/>
          </a:xfrm>
          <a:custGeom>
            <a:avLst/>
            <a:gdLst/>
            <a:ahLst/>
            <a:cxnLst/>
            <a:rect l="l" t="t" r="r" b="b"/>
            <a:pathLst>
              <a:path w="1115712" h="180000">
                <a:moveTo>
                  <a:pt x="1115712" y="0"/>
                </a:moveTo>
                <a:lnTo>
                  <a:pt x="1018441" y="0"/>
                </a:lnTo>
                <a:cubicBezTo>
                  <a:pt x="856863" y="38914"/>
                  <a:pt x="802640" y="120380"/>
                  <a:pt x="557882" y="50398"/>
                </a:cubicBezTo>
                <a:lnTo>
                  <a:pt x="557882" y="50386"/>
                </a:lnTo>
                <a:lnTo>
                  <a:pt x="557857" y="50392"/>
                </a:lnTo>
                <a:lnTo>
                  <a:pt x="557832" y="50386"/>
                </a:lnTo>
                <a:lnTo>
                  <a:pt x="557832" y="50398"/>
                </a:lnTo>
                <a:cubicBezTo>
                  <a:pt x="313073" y="120380"/>
                  <a:pt x="258851" y="38914"/>
                  <a:pt x="97274" y="0"/>
                </a:cubicBezTo>
                <a:lnTo>
                  <a:pt x="0" y="0"/>
                </a:lnTo>
                <a:lnTo>
                  <a:pt x="0" y="180000"/>
                </a:lnTo>
                <a:lnTo>
                  <a:pt x="96867" y="180000"/>
                </a:lnTo>
                <a:cubicBezTo>
                  <a:pt x="258533" y="141065"/>
                  <a:pt x="312726" y="59531"/>
                  <a:pt x="557832" y="129706"/>
                </a:cubicBezTo>
                <a:lnTo>
                  <a:pt x="557832" y="129718"/>
                </a:lnTo>
                <a:cubicBezTo>
                  <a:pt x="557841" y="129716"/>
                  <a:pt x="557848" y="129713"/>
                  <a:pt x="557857" y="129712"/>
                </a:cubicBezTo>
                <a:cubicBezTo>
                  <a:pt x="557866" y="129713"/>
                  <a:pt x="557875" y="129716"/>
                  <a:pt x="557882" y="129718"/>
                </a:cubicBezTo>
                <a:lnTo>
                  <a:pt x="557882" y="129706"/>
                </a:lnTo>
                <a:cubicBezTo>
                  <a:pt x="802987" y="59531"/>
                  <a:pt x="857181" y="141065"/>
                  <a:pt x="1018847" y="180000"/>
                </a:cubicBezTo>
                <a:lnTo>
                  <a:pt x="1115712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1818308" y="1137425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회사 부문</a:t>
            </a:r>
            <a:endParaRPr kumimoji="1"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aphicFrame>
        <p:nvGraphicFramePr>
          <p:cNvPr id="96" name="Group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9187737"/>
              </p:ext>
            </p:extLst>
          </p:nvPr>
        </p:nvGraphicFramePr>
        <p:xfrm>
          <a:off x="5996926" y="1708929"/>
          <a:ext cx="3382962" cy="3007456"/>
        </p:xfrm>
        <a:graphic>
          <a:graphicData uri="http://schemas.openxmlformats.org/drawingml/2006/table">
            <a:tbl>
              <a:tblPr/>
              <a:tblGrid>
                <a:gridCol w="14947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82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0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홈페이지주소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www.ejsanup.com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0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전화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031-477-6625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69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생산품목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○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능동형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사다리 안전장치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전도방지장치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밀림방지장치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○ 시스템 작업발판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- “ I “  Type 1,2,3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분절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- “ L “  Type 4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분절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- “ D “ Type 5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분절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○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능동형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하향식 사다리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-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하향식 사다리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-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이동식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CAGE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그룹 120"/>
          <p:cNvGrpSpPr/>
          <p:nvPr/>
        </p:nvGrpSpPr>
        <p:grpSpPr>
          <a:xfrm>
            <a:off x="1346172" y="1566053"/>
            <a:ext cx="4071965" cy="3214710"/>
            <a:chOff x="1612435" y="2340471"/>
            <a:chExt cx="3523964" cy="4217426"/>
          </a:xfrm>
        </p:grpSpPr>
        <p:grpSp>
          <p:nvGrpSpPr>
            <p:cNvPr id="4" name="그룹 66"/>
            <p:cNvGrpSpPr/>
            <p:nvPr/>
          </p:nvGrpSpPr>
          <p:grpSpPr>
            <a:xfrm>
              <a:off x="1702437" y="6372919"/>
              <a:ext cx="3347136" cy="180000"/>
              <a:chOff x="5130676" y="5652839"/>
              <a:chExt cx="3347136" cy="1800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1" name="모서리가 둥근 직사각형 41"/>
              <p:cNvSpPr/>
              <p:nvPr/>
            </p:nvSpPr>
            <p:spPr>
              <a:xfrm flipH="1">
                <a:off x="5130676" y="5652839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모서리가 둥근 직사각형 41"/>
              <p:cNvSpPr/>
              <p:nvPr/>
            </p:nvSpPr>
            <p:spPr>
              <a:xfrm flipH="1">
                <a:off x="6246388" y="5652839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모서리가 둥근 직사각형 41"/>
              <p:cNvSpPr/>
              <p:nvPr/>
            </p:nvSpPr>
            <p:spPr>
              <a:xfrm flipH="1">
                <a:off x="7362100" y="5652839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그룹 93"/>
            <p:cNvGrpSpPr/>
            <p:nvPr/>
          </p:nvGrpSpPr>
          <p:grpSpPr>
            <a:xfrm>
              <a:off x="1702437" y="2340471"/>
              <a:ext cx="3347136" cy="180000"/>
              <a:chOff x="1702437" y="2340471"/>
              <a:chExt cx="3347136" cy="1800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9" name="모서리가 둥근 직사각형 41"/>
              <p:cNvSpPr/>
              <p:nvPr/>
            </p:nvSpPr>
            <p:spPr>
              <a:xfrm flipH="1">
                <a:off x="1702437" y="2340471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모서리가 둥근 직사각형 41"/>
              <p:cNvSpPr/>
              <p:nvPr/>
            </p:nvSpPr>
            <p:spPr>
              <a:xfrm flipH="1">
                <a:off x="2818149" y="2340471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모서리가 둥근 직사각형 41"/>
              <p:cNvSpPr/>
              <p:nvPr/>
            </p:nvSpPr>
            <p:spPr>
              <a:xfrm flipH="1">
                <a:off x="3933861" y="2340471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그룹 71"/>
            <p:cNvGrpSpPr/>
            <p:nvPr/>
          </p:nvGrpSpPr>
          <p:grpSpPr>
            <a:xfrm rot="5400000">
              <a:off x="2940176" y="4356694"/>
              <a:ext cx="4212443" cy="180000"/>
              <a:chOff x="5130679" y="5652840"/>
              <a:chExt cx="3347133" cy="1800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73" name="모서리가 둥근 직사각형 41"/>
              <p:cNvSpPr/>
              <p:nvPr/>
            </p:nvSpPr>
            <p:spPr>
              <a:xfrm flipH="1">
                <a:off x="5130679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모서리가 둥근 직사각형 41"/>
              <p:cNvSpPr/>
              <p:nvPr/>
            </p:nvSpPr>
            <p:spPr>
              <a:xfrm flipH="1">
                <a:off x="6246390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모서리가 둥근 직사각형 41"/>
              <p:cNvSpPr/>
              <p:nvPr/>
            </p:nvSpPr>
            <p:spPr>
              <a:xfrm flipH="1">
                <a:off x="7362100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그룹 75"/>
            <p:cNvGrpSpPr/>
            <p:nvPr/>
          </p:nvGrpSpPr>
          <p:grpSpPr>
            <a:xfrm rot="5400000">
              <a:off x="-403785" y="4356693"/>
              <a:ext cx="4212444" cy="180001"/>
              <a:chOff x="5130678" y="5652839"/>
              <a:chExt cx="3347134" cy="180001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77" name="모서리가 둥근 직사각형 41"/>
              <p:cNvSpPr/>
              <p:nvPr/>
            </p:nvSpPr>
            <p:spPr>
              <a:xfrm flipH="1">
                <a:off x="5130678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모서리가 둥근 직사각형 41"/>
              <p:cNvSpPr/>
              <p:nvPr/>
            </p:nvSpPr>
            <p:spPr>
              <a:xfrm flipH="1">
                <a:off x="6246390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모서리가 둥근 직사각형 41"/>
              <p:cNvSpPr/>
              <p:nvPr/>
            </p:nvSpPr>
            <p:spPr>
              <a:xfrm flipH="1">
                <a:off x="7362100" y="5652839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A383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7" name="직사각형 116"/>
            <p:cNvSpPr/>
            <p:nvPr/>
          </p:nvSpPr>
          <p:spPr>
            <a:xfrm>
              <a:off x="1612435" y="2444577"/>
              <a:ext cx="79847" cy="4068000"/>
            </a:xfrm>
            <a:prstGeom prst="rect">
              <a:avLst/>
            </a:prstGeom>
            <a:solidFill>
              <a:srgbClr val="A38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5052061" y="2444577"/>
              <a:ext cx="84338" cy="4068000"/>
            </a:xfrm>
            <a:prstGeom prst="rect">
              <a:avLst/>
            </a:prstGeom>
            <a:solidFill>
              <a:srgbClr val="A38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19" name="직사각형 118"/>
            <p:cNvSpPr/>
            <p:nvPr/>
          </p:nvSpPr>
          <p:spPr>
            <a:xfrm rot="16200000">
              <a:off x="3331039" y="621870"/>
              <a:ext cx="84338" cy="3521540"/>
            </a:xfrm>
            <a:prstGeom prst="rect">
              <a:avLst/>
            </a:prstGeom>
            <a:solidFill>
              <a:srgbClr val="A38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20" name="직사각형 119"/>
            <p:cNvSpPr/>
            <p:nvPr/>
          </p:nvSpPr>
          <p:spPr>
            <a:xfrm rot="16200000">
              <a:off x="3331039" y="4754958"/>
              <a:ext cx="84338" cy="3521540"/>
            </a:xfrm>
            <a:prstGeom prst="rect">
              <a:avLst/>
            </a:prstGeom>
            <a:solidFill>
              <a:srgbClr val="A38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그룹 121"/>
          <p:cNvGrpSpPr/>
          <p:nvPr/>
        </p:nvGrpSpPr>
        <p:grpSpPr>
          <a:xfrm>
            <a:off x="5916272" y="1566053"/>
            <a:ext cx="3859583" cy="3214710"/>
            <a:chOff x="1612435" y="2340471"/>
            <a:chExt cx="3523964" cy="4217426"/>
          </a:xfrm>
          <a:solidFill>
            <a:schemeClr val="bg1">
              <a:lumMod val="75000"/>
            </a:schemeClr>
          </a:solidFill>
        </p:grpSpPr>
        <p:grpSp>
          <p:nvGrpSpPr>
            <p:cNvPr id="9" name="그룹 122"/>
            <p:cNvGrpSpPr/>
            <p:nvPr/>
          </p:nvGrpSpPr>
          <p:grpSpPr>
            <a:xfrm>
              <a:off x="1702437" y="6372919"/>
              <a:ext cx="3347136" cy="180000"/>
              <a:chOff x="5130676" y="5652839"/>
              <a:chExt cx="3347136" cy="180000"/>
            </a:xfrm>
            <a:grpFill/>
          </p:grpSpPr>
          <p:sp>
            <p:nvSpPr>
              <p:cNvPr id="140" name="모서리가 둥근 직사각형 41"/>
              <p:cNvSpPr/>
              <p:nvPr/>
            </p:nvSpPr>
            <p:spPr>
              <a:xfrm flipH="1">
                <a:off x="5130676" y="5652839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모서리가 둥근 직사각형 41"/>
              <p:cNvSpPr/>
              <p:nvPr/>
            </p:nvSpPr>
            <p:spPr>
              <a:xfrm flipH="1">
                <a:off x="6246388" y="5652839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모서리가 둥근 직사각형 41"/>
              <p:cNvSpPr/>
              <p:nvPr/>
            </p:nvSpPr>
            <p:spPr>
              <a:xfrm flipH="1">
                <a:off x="7362100" y="5652839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그룹 123"/>
            <p:cNvGrpSpPr/>
            <p:nvPr/>
          </p:nvGrpSpPr>
          <p:grpSpPr>
            <a:xfrm>
              <a:off x="1702437" y="2340471"/>
              <a:ext cx="3347136" cy="180000"/>
              <a:chOff x="1702437" y="2340471"/>
              <a:chExt cx="3347136" cy="180000"/>
            </a:xfrm>
            <a:grpFill/>
          </p:grpSpPr>
          <p:sp>
            <p:nvSpPr>
              <p:cNvPr id="137" name="모서리가 둥근 직사각형 41"/>
              <p:cNvSpPr/>
              <p:nvPr/>
            </p:nvSpPr>
            <p:spPr>
              <a:xfrm flipH="1">
                <a:off x="1702437" y="2340471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모서리가 둥근 직사각형 41"/>
              <p:cNvSpPr/>
              <p:nvPr/>
            </p:nvSpPr>
            <p:spPr>
              <a:xfrm flipH="1">
                <a:off x="2818149" y="2340471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모서리가 둥근 직사각형 41"/>
              <p:cNvSpPr/>
              <p:nvPr/>
            </p:nvSpPr>
            <p:spPr>
              <a:xfrm flipH="1">
                <a:off x="3933861" y="2340471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" name="그룹 124"/>
            <p:cNvGrpSpPr/>
            <p:nvPr/>
          </p:nvGrpSpPr>
          <p:grpSpPr>
            <a:xfrm rot="5400000">
              <a:off x="2940176" y="4356694"/>
              <a:ext cx="4212443" cy="180000"/>
              <a:chOff x="5130679" y="5652840"/>
              <a:chExt cx="3347133" cy="180000"/>
            </a:xfrm>
            <a:grpFill/>
          </p:grpSpPr>
          <p:sp>
            <p:nvSpPr>
              <p:cNvPr id="134" name="모서리가 둥근 직사각형 41"/>
              <p:cNvSpPr/>
              <p:nvPr/>
            </p:nvSpPr>
            <p:spPr>
              <a:xfrm flipH="1">
                <a:off x="5130679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모서리가 둥근 직사각형 41"/>
              <p:cNvSpPr/>
              <p:nvPr/>
            </p:nvSpPr>
            <p:spPr>
              <a:xfrm flipH="1">
                <a:off x="6246390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모서리가 둥근 직사각형 41"/>
              <p:cNvSpPr/>
              <p:nvPr/>
            </p:nvSpPr>
            <p:spPr>
              <a:xfrm flipH="1">
                <a:off x="7362100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" name="그룹 125"/>
            <p:cNvGrpSpPr/>
            <p:nvPr/>
          </p:nvGrpSpPr>
          <p:grpSpPr>
            <a:xfrm rot="5400000">
              <a:off x="-403785" y="4356693"/>
              <a:ext cx="4212444" cy="180001"/>
              <a:chOff x="5130678" y="5652839"/>
              <a:chExt cx="3347134" cy="180001"/>
            </a:xfrm>
            <a:grpFill/>
          </p:grpSpPr>
          <p:sp>
            <p:nvSpPr>
              <p:cNvPr id="131" name="모서리가 둥근 직사각형 41"/>
              <p:cNvSpPr/>
              <p:nvPr/>
            </p:nvSpPr>
            <p:spPr>
              <a:xfrm flipH="1">
                <a:off x="5130678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모서리가 둥근 직사각형 41"/>
              <p:cNvSpPr/>
              <p:nvPr/>
            </p:nvSpPr>
            <p:spPr>
              <a:xfrm flipH="1">
                <a:off x="6246390" y="5652840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모서리가 둥근 직사각형 41"/>
              <p:cNvSpPr/>
              <p:nvPr/>
            </p:nvSpPr>
            <p:spPr>
              <a:xfrm flipH="1">
                <a:off x="7362100" y="5652839"/>
                <a:ext cx="111571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1115712" h="180000">
                    <a:moveTo>
                      <a:pt x="1115712" y="0"/>
                    </a:moveTo>
                    <a:lnTo>
                      <a:pt x="1018441" y="0"/>
                    </a:lnTo>
                    <a:cubicBezTo>
                      <a:pt x="856863" y="38914"/>
                      <a:pt x="802640" y="120380"/>
                      <a:pt x="557882" y="50398"/>
                    </a:cubicBezTo>
                    <a:lnTo>
                      <a:pt x="557882" y="50386"/>
                    </a:lnTo>
                    <a:lnTo>
                      <a:pt x="557857" y="50392"/>
                    </a:lnTo>
                    <a:lnTo>
                      <a:pt x="557832" y="50386"/>
                    </a:lnTo>
                    <a:lnTo>
                      <a:pt x="557832" y="50398"/>
                    </a:lnTo>
                    <a:cubicBezTo>
                      <a:pt x="313073" y="120380"/>
                      <a:pt x="258851" y="38914"/>
                      <a:pt x="97274" y="0"/>
                    </a:cubicBezTo>
                    <a:lnTo>
                      <a:pt x="0" y="0"/>
                    </a:lnTo>
                    <a:lnTo>
                      <a:pt x="0" y="180000"/>
                    </a:lnTo>
                    <a:lnTo>
                      <a:pt x="96867" y="180000"/>
                    </a:lnTo>
                    <a:cubicBezTo>
                      <a:pt x="258533" y="141065"/>
                      <a:pt x="312726" y="59531"/>
                      <a:pt x="557832" y="129706"/>
                    </a:cubicBezTo>
                    <a:lnTo>
                      <a:pt x="557832" y="129718"/>
                    </a:lnTo>
                    <a:cubicBezTo>
                      <a:pt x="557841" y="129716"/>
                      <a:pt x="557848" y="129713"/>
                      <a:pt x="557857" y="129712"/>
                    </a:cubicBezTo>
                    <a:cubicBezTo>
                      <a:pt x="557866" y="129713"/>
                      <a:pt x="557875" y="129716"/>
                      <a:pt x="557882" y="129718"/>
                    </a:cubicBezTo>
                    <a:lnTo>
                      <a:pt x="557882" y="129706"/>
                    </a:lnTo>
                    <a:cubicBezTo>
                      <a:pt x="802987" y="59531"/>
                      <a:pt x="857181" y="141065"/>
                      <a:pt x="1018847" y="180000"/>
                    </a:cubicBezTo>
                    <a:lnTo>
                      <a:pt x="1115712" y="180000"/>
                    </a:lnTo>
                    <a:close/>
                  </a:path>
                </a:pathLst>
              </a:custGeom>
              <a:solidFill>
                <a:srgbClr val="7391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ko-KR" altLang="en-US" sz="18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7" name="직사각형 126"/>
            <p:cNvSpPr/>
            <p:nvPr/>
          </p:nvSpPr>
          <p:spPr>
            <a:xfrm>
              <a:off x="1612435" y="2444577"/>
              <a:ext cx="79847" cy="4068000"/>
            </a:xfrm>
            <a:prstGeom prst="rect">
              <a:avLst/>
            </a:prstGeom>
            <a:solidFill>
              <a:srgbClr val="739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28" name="직사각형 127"/>
            <p:cNvSpPr/>
            <p:nvPr/>
          </p:nvSpPr>
          <p:spPr>
            <a:xfrm>
              <a:off x="5052061" y="2444577"/>
              <a:ext cx="84338" cy="4068000"/>
            </a:xfrm>
            <a:prstGeom prst="rect">
              <a:avLst/>
            </a:prstGeom>
            <a:solidFill>
              <a:srgbClr val="739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29" name="직사각형 128"/>
            <p:cNvSpPr/>
            <p:nvPr/>
          </p:nvSpPr>
          <p:spPr>
            <a:xfrm rot="16200000">
              <a:off x="3331039" y="621870"/>
              <a:ext cx="84338" cy="3521540"/>
            </a:xfrm>
            <a:prstGeom prst="rect">
              <a:avLst/>
            </a:prstGeom>
            <a:solidFill>
              <a:srgbClr val="739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30" name="직사각형 129"/>
            <p:cNvSpPr/>
            <p:nvPr/>
          </p:nvSpPr>
          <p:spPr>
            <a:xfrm rot="16200000">
              <a:off x="3331039" y="4754958"/>
              <a:ext cx="84338" cy="3521540"/>
            </a:xfrm>
            <a:prstGeom prst="rect">
              <a:avLst/>
            </a:prstGeom>
            <a:solidFill>
              <a:srgbClr val="739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ko-KR" altLang="en-US" sz="1800">
                <a:solidFill>
                  <a:schemeClr val="tx1"/>
                </a:solidFill>
              </a:endParaRPr>
            </a:p>
          </p:txBody>
        </p:sp>
      </p:grpSp>
      <p:pic>
        <p:nvPicPr>
          <p:cNvPr id="52" name="그림 51" descr="visual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40" y="4871205"/>
            <a:ext cx="9990170" cy="2513152"/>
          </a:xfrm>
          <a:prstGeom prst="rect">
            <a:avLst/>
          </a:prstGeom>
        </p:spPr>
      </p:pic>
      <p:pic>
        <p:nvPicPr>
          <p:cNvPr id="53" name="그림 52" descr="123454322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90" y="5066515"/>
            <a:ext cx="5346700" cy="21647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25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그림 94" descr="그림2.jpg"/>
          <p:cNvPicPr>
            <a:picLocks noChangeAspect="1"/>
          </p:cNvPicPr>
          <p:nvPr/>
        </p:nvPicPr>
        <p:blipFill>
          <a:blip r:embed="rId2"/>
          <a:srcRect b="86858"/>
          <a:stretch>
            <a:fillRect/>
          </a:stretch>
        </p:blipFill>
        <p:spPr>
          <a:xfrm>
            <a:off x="0" y="0"/>
            <a:ext cx="10692384" cy="993438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1203296" y="1021796"/>
            <a:ext cx="9501254" cy="6023100"/>
            <a:chOff x="2203428" y="1093234"/>
            <a:chExt cx="9501254" cy="6023100"/>
          </a:xfrm>
        </p:grpSpPr>
        <p:sp>
          <p:nvSpPr>
            <p:cNvPr id="27" name="육각형 26"/>
            <p:cNvSpPr/>
            <p:nvPr/>
          </p:nvSpPr>
          <p:spPr>
            <a:xfrm rot="5400000">
              <a:off x="2988942" y="2578386"/>
              <a:ext cx="835292" cy="720080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8" name="육각형 27"/>
            <p:cNvSpPr/>
            <p:nvPr/>
          </p:nvSpPr>
          <p:spPr>
            <a:xfrm rot="5400000">
              <a:off x="3709022" y="2578386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9" name="육각형 28"/>
            <p:cNvSpPr/>
            <p:nvPr/>
          </p:nvSpPr>
          <p:spPr>
            <a:xfrm rot="5400000">
              <a:off x="3348981" y="3226458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30" name="육각형 29"/>
            <p:cNvSpPr/>
            <p:nvPr/>
          </p:nvSpPr>
          <p:spPr>
            <a:xfrm rot="5400000">
              <a:off x="4069061" y="3226458"/>
              <a:ext cx="835292" cy="720080"/>
            </a:xfrm>
            <a:prstGeom prst="hexagon">
              <a:avLst/>
            </a:prstGeom>
            <a:solidFill>
              <a:srgbClr val="739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육각형 30"/>
            <p:cNvSpPr/>
            <p:nvPr/>
          </p:nvSpPr>
          <p:spPr>
            <a:xfrm rot="5400000">
              <a:off x="4429102" y="2578386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32" name="육각형 31"/>
            <p:cNvSpPr/>
            <p:nvPr/>
          </p:nvSpPr>
          <p:spPr>
            <a:xfrm rot="5400000">
              <a:off x="5149182" y="2578386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33" name="육각형 32"/>
            <p:cNvSpPr/>
            <p:nvPr/>
          </p:nvSpPr>
          <p:spPr>
            <a:xfrm rot="5400000">
              <a:off x="4789141" y="3226458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34" name="육각형 33"/>
            <p:cNvSpPr/>
            <p:nvPr/>
          </p:nvSpPr>
          <p:spPr>
            <a:xfrm rot="5400000">
              <a:off x="5509221" y="3226458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37" name="육각형 36"/>
            <p:cNvSpPr/>
            <p:nvPr/>
          </p:nvSpPr>
          <p:spPr>
            <a:xfrm rot="5400000">
              <a:off x="3709022" y="3874530"/>
              <a:ext cx="835292" cy="720080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5" name="육각형 44"/>
            <p:cNvSpPr/>
            <p:nvPr/>
          </p:nvSpPr>
          <p:spPr>
            <a:xfrm rot="5400000">
              <a:off x="4429102" y="3874530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1" name="육각형 60"/>
            <p:cNvSpPr/>
            <p:nvPr/>
          </p:nvSpPr>
          <p:spPr>
            <a:xfrm rot="5400000">
              <a:off x="5149182" y="3874530"/>
              <a:ext cx="835292" cy="720080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2" name="육각형 61"/>
            <p:cNvSpPr/>
            <p:nvPr/>
          </p:nvSpPr>
          <p:spPr>
            <a:xfrm rot="5400000">
              <a:off x="3348981" y="4522602"/>
              <a:ext cx="835292" cy="720080"/>
            </a:xfrm>
            <a:prstGeom prst="hexagon">
              <a:avLst/>
            </a:prstGeom>
            <a:solidFill>
              <a:srgbClr val="A38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육각형 62"/>
            <p:cNvSpPr/>
            <p:nvPr/>
          </p:nvSpPr>
          <p:spPr>
            <a:xfrm rot="5400000">
              <a:off x="2628902" y="4523174"/>
              <a:ext cx="835292" cy="720080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4" name="육각형 63"/>
            <p:cNvSpPr/>
            <p:nvPr/>
          </p:nvSpPr>
          <p:spPr>
            <a:xfrm rot="5400000">
              <a:off x="4069061" y="4522602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5" name="육각형 64"/>
            <p:cNvSpPr/>
            <p:nvPr/>
          </p:nvSpPr>
          <p:spPr>
            <a:xfrm rot="5400000">
              <a:off x="4789141" y="4522602"/>
              <a:ext cx="835292" cy="720080"/>
            </a:xfrm>
            <a:prstGeom prst="hexagon">
              <a:avLst/>
            </a:prstGeom>
            <a:solidFill>
              <a:srgbClr val="739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육각형 65"/>
            <p:cNvSpPr/>
            <p:nvPr/>
          </p:nvSpPr>
          <p:spPr>
            <a:xfrm rot="5400000">
              <a:off x="5509221" y="4522602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7" name="육각형 66"/>
            <p:cNvSpPr/>
            <p:nvPr/>
          </p:nvSpPr>
          <p:spPr>
            <a:xfrm rot="5400000">
              <a:off x="3709022" y="5170674"/>
              <a:ext cx="835292" cy="720080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8" name="육각형 67"/>
            <p:cNvSpPr/>
            <p:nvPr/>
          </p:nvSpPr>
          <p:spPr>
            <a:xfrm rot="5400000">
              <a:off x="4429102" y="5170674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9" name="육각형 68"/>
            <p:cNvSpPr/>
            <p:nvPr/>
          </p:nvSpPr>
          <p:spPr>
            <a:xfrm rot="5400000">
              <a:off x="5149182" y="5170674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0" name="육각형 69"/>
            <p:cNvSpPr/>
            <p:nvPr/>
          </p:nvSpPr>
          <p:spPr>
            <a:xfrm rot="5400000">
              <a:off x="6229302" y="4522602"/>
              <a:ext cx="835292" cy="720080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1" name="육각형 70"/>
            <p:cNvSpPr/>
            <p:nvPr/>
          </p:nvSpPr>
          <p:spPr>
            <a:xfrm rot="5400000">
              <a:off x="6589342" y="5170674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2" name="육각형 71"/>
            <p:cNvSpPr/>
            <p:nvPr/>
          </p:nvSpPr>
          <p:spPr>
            <a:xfrm rot="5400000">
              <a:off x="7309422" y="5170674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3" name="육각형 72"/>
            <p:cNvSpPr/>
            <p:nvPr/>
          </p:nvSpPr>
          <p:spPr>
            <a:xfrm rot="5400000">
              <a:off x="6949382" y="4522602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4" name="육각형 73"/>
            <p:cNvSpPr/>
            <p:nvPr/>
          </p:nvSpPr>
          <p:spPr>
            <a:xfrm rot="5400000">
              <a:off x="6589342" y="3874530"/>
              <a:ext cx="835292" cy="720080"/>
            </a:xfrm>
            <a:prstGeom prst="hexagon">
              <a:avLst/>
            </a:prstGeom>
            <a:solidFill>
              <a:srgbClr val="A38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육각형 74"/>
            <p:cNvSpPr/>
            <p:nvPr/>
          </p:nvSpPr>
          <p:spPr>
            <a:xfrm rot="5400000">
              <a:off x="7309422" y="3874530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6" name="육각형 75"/>
            <p:cNvSpPr/>
            <p:nvPr/>
          </p:nvSpPr>
          <p:spPr>
            <a:xfrm rot="5400000">
              <a:off x="6949382" y="3226458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7" name="육각형 76"/>
            <p:cNvSpPr/>
            <p:nvPr/>
          </p:nvSpPr>
          <p:spPr>
            <a:xfrm rot="5400000">
              <a:off x="7345423" y="2578386"/>
              <a:ext cx="835292" cy="720080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cxnSp>
          <p:nvCxnSpPr>
            <p:cNvPr id="78" name="Shape 74"/>
            <p:cNvCxnSpPr>
              <a:stCxn id="7" idx="3"/>
              <a:endCxn id="80" idx="3"/>
            </p:cNvCxnSpPr>
            <p:nvPr/>
          </p:nvCxnSpPr>
          <p:spPr>
            <a:xfrm flipV="1">
              <a:off x="4846747" y="2221137"/>
              <a:ext cx="285639" cy="1365362"/>
            </a:xfrm>
            <a:prstGeom prst="bentConnector3">
              <a:avLst>
                <a:gd name="adj1" fmla="val 180031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8"/>
            <p:cNvSpPr txBox="1"/>
            <p:nvPr/>
          </p:nvSpPr>
          <p:spPr>
            <a:xfrm>
              <a:off x="2203428" y="1851805"/>
              <a:ext cx="29289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accent1">
                      <a:lumMod val="75000"/>
                    </a:schemeClr>
                  </a:solidFill>
                </a:rPr>
                <a:t>삼성전자</a:t>
              </a:r>
              <a:endParaRPr lang="en-US" altLang="ko-KR" sz="1600" b="1" dirty="0" smtClean="0">
                <a:solidFill>
                  <a:schemeClr val="accent1">
                    <a:lumMod val="7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“2016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년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환경안전 혁신제품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” 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으로 선정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26668" y="3447999"/>
              <a:ext cx="7200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</a:rPr>
                <a:t>2016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406587" y="4744714"/>
              <a:ext cx="7200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smtClean="0">
                  <a:solidFill>
                    <a:schemeClr val="bg1"/>
                  </a:solidFill>
                </a:rPr>
                <a:t>2017</a:t>
              </a:r>
              <a:endParaRPr lang="ko-KR" altLang="en-US" sz="1200" b="1">
                <a:solidFill>
                  <a:schemeClr val="bg1"/>
                </a:solidFill>
              </a:endParaRPr>
            </a:p>
          </p:txBody>
        </p:sp>
        <p:cxnSp>
          <p:nvCxnSpPr>
            <p:cNvPr id="84" name="Shape 74"/>
            <p:cNvCxnSpPr/>
            <p:nvPr/>
          </p:nvCxnSpPr>
          <p:spPr>
            <a:xfrm rot="16200000" flipH="1">
              <a:off x="4893563" y="5670662"/>
              <a:ext cx="980674" cy="354228"/>
            </a:xfrm>
            <a:prstGeom prst="bentConnector2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4846747" y="4744714"/>
              <a:ext cx="7200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smtClean="0">
                  <a:solidFill>
                    <a:schemeClr val="bg1"/>
                  </a:solidFill>
                </a:rPr>
                <a:t>2018</a:t>
              </a:r>
              <a:endParaRPr lang="ko-KR" altLang="en-US" sz="1200" b="1">
                <a:solidFill>
                  <a:schemeClr val="bg1"/>
                </a:solidFill>
              </a:endParaRPr>
            </a:p>
          </p:txBody>
        </p:sp>
        <p:cxnSp>
          <p:nvCxnSpPr>
            <p:cNvPr id="87" name="Shape 74"/>
            <p:cNvCxnSpPr>
              <a:stCxn id="62" idx="0"/>
            </p:cNvCxnSpPr>
            <p:nvPr/>
          </p:nvCxnSpPr>
          <p:spPr>
            <a:xfrm rot="5400000">
              <a:off x="3066196" y="5366215"/>
              <a:ext cx="766359" cy="634505"/>
            </a:xfrm>
            <a:prstGeom prst="bentConnector3">
              <a:avLst>
                <a:gd name="adj1" fmla="val 48819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6646949" y="4096070"/>
              <a:ext cx="7200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smtClean="0">
                  <a:solidFill>
                    <a:schemeClr val="bg1"/>
                  </a:solidFill>
                </a:rPr>
                <a:t>2019</a:t>
              </a:r>
              <a:endParaRPr lang="ko-KR" altLang="en-US" sz="1200" b="1">
                <a:solidFill>
                  <a:schemeClr val="bg1"/>
                </a:solidFill>
              </a:endParaRPr>
            </a:p>
          </p:txBody>
        </p:sp>
        <p:cxnSp>
          <p:nvCxnSpPr>
            <p:cNvPr id="90" name="Shape 74"/>
            <p:cNvCxnSpPr>
              <a:stCxn id="88" idx="3"/>
              <a:endCxn id="103" idx="2"/>
            </p:cNvCxnSpPr>
            <p:nvPr/>
          </p:nvCxnSpPr>
          <p:spPr>
            <a:xfrm flipV="1">
              <a:off x="7367028" y="2709061"/>
              <a:ext cx="2337390" cy="1525509"/>
            </a:xfrm>
            <a:prstGeom prst="bentConnector2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78"/>
            <p:cNvSpPr txBox="1"/>
            <p:nvPr/>
          </p:nvSpPr>
          <p:spPr>
            <a:xfrm>
              <a:off x="2417742" y="6185239"/>
              <a:ext cx="29289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ko-KR" altLang="en-US" sz="16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행정안전부</a:t>
              </a:r>
              <a:endParaRPr lang="en-US" altLang="ko-KR" sz="1600" b="1" dirty="0" smtClean="0">
                <a:solidFill>
                  <a:schemeClr val="accent1">
                    <a:lumMod val="7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“2017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년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대한민국 안전기술대상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” 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입선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1" name="TextBox 78"/>
            <p:cNvSpPr txBox="1"/>
            <p:nvPr/>
          </p:nvSpPr>
          <p:spPr>
            <a:xfrm>
              <a:off x="7346964" y="6423837"/>
              <a:ext cx="4346568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ko-KR" altLang="en-US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안전보건공단 </a:t>
              </a:r>
              <a:r>
                <a:rPr lang="en-US" altLang="ko-KR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/ </a:t>
              </a:r>
              <a:r>
                <a:rPr lang="ko-KR" altLang="en-US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울산창조경제혁신센터 공동주관</a:t>
              </a:r>
              <a:endParaRPr lang="en-US" altLang="ko-KR" sz="1200" b="1" dirty="0" smtClean="0">
                <a:solidFill>
                  <a:schemeClr val="accent1">
                    <a:lumMod val="7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“2018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년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안전신기술 우수상 수상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”</a:t>
              </a:r>
            </a:p>
          </p:txBody>
        </p:sp>
        <p:sp>
          <p:nvSpPr>
            <p:cNvPr id="103" name="TextBox 78"/>
            <p:cNvSpPr txBox="1"/>
            <p:nvPr/>
          </p:nvSpPr>
          <p:spPr>
            <a:xfrm>
              <a:off x="7704154" y="1093234"/>
              <a:ext cx="4000528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accent1">
                      <a:lumMod val="75000"/>
                    </a:schemeClr>
                  </a:solidFill>
                </a:rPr>
                <a:t>삼성전자</a:t>
              </a:r>
              <a:endParaRPr lang="en-US" altLang="ko-KR" sz="1600" b="1" dirty="0" smtClean="0">
                <a:solidFill>
                  <a:schemeClr val="accent1">
                    <a:lumMod val="7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“2019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년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무 비계 </a:t>
              </a:r>
              <a:r>
                <a:rPr lang="ko-KR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공법 시스템작업발판 개발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”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삼성전자 평택 현장 적용</a:t>
              </a:r>
              <a:endPara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삼성전자 화성 현장 적용</a:t>
              </a:r>
              <a:endPara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삼성전기 부산 현장 적용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TextBox 78"/>
            <p:cNvSpPr txBox="1"/>
            <p:nvPr/>
          </p:nvSpPr>
          <p:spPr>
            <a:xfrm>
              <a:off x="2703494" y="1113141"/>
              <a:ext cx="26432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ko-KR" altLang="en-US" sz="1600" b="1" dirty="0" err="1" smtClean="0"/>
                <a:t>능동형</a:t>
              </a:r>
              <a:r>
                <a:rPr lang="ko-KR" altLang="en-US" sz="1600" b="1" dirty="0" smtClean="0"/>
                <a:t> 사다리 안전장치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“2015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년 개발 및 특허 출원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”</a:t>
              </a:r>
              <a:endPara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육각형 58"/>
            <p:cNvSpPr/>
            <p:nvPr/>
          </p:nvSpPr>
          <p:spPr>
            <a:xfrm rot="5400000">
              <a:off x="5503408" y="3217259"/>
              <a:ext cx="835292" cy="720080"/>
            </a:xfrm>
            <a:prstGeom prst="hexagon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561014" y="3423441"/>
              <a:ext cx="7200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</a:rPr>
                <a:t>2015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1" name="Shape 74"/>
            <p:cNvCxnSpPr>
              <a:stCxn id="59" idx="3"/>
              <a:endCxn id="52" idx="3"/>
            </p:cNvCxnSpPr>
            <p:nvPr/>
          </p:nvCxnSpPr>
          <p:spPr>
            <a:xfrm rot="16200000" flipV="1">
              <a:off x="4795287" y="2033886"/>
              <a:ext cx="1677180" cy="574354"/>
            </a:xfrm>
            <a:prstGeom prst="bentConnector2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그림 42" descr="bn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26" y="1980396"/>
            <a:ext cx="1133475" cy="371475"/>
          </a:xfrm>
          <a:prstGeom prst="rect">
            <a:avLst/>
          </a:prstGeom>
        </p:spPr>
      </p:pic>
      <p:pic>
        <p:nvPicPr>
          <p:cNvPr id="53" name="그림 52" descr="bnf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92" y="5923771"/>
            <a:ext cx="781050" cy="933450"/>
          </a:xfrm>
          <a:prstGeom prst="rect">
            <a:avLst/>
          </a:prstGeom>
        </p:spPr>
      </p:pic>
      <p:pic>
        <p:nvPicPr>
          <p:cNvPr id="92" name="그림 91" descr="img-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9468" y="6066647"/>
            <a:ext cx="1543050" cy="581025"/>
          </a:xfrm>
          <a:prstGeom prst="rect">
            <a:avLst/>
          </a:prstGeom>
        </p:spPr>
      </p:pic>
      <p:pic>
        <p:nvPicPr>
          <p:cNvPr id="94" name="그림 93" descr="울산창조경제혁신센터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378" y="6709589"/>
            <a:ext cx="1780454" cy="428628"/>
          </a:xfrm>
          <a:prstGeom prst="rect">
            <a:avLst/>
          </a:prstGeom>
        </p:spPr>
      </p:pic>
      <p:sp>
        <p:nvSpPr>
          <p:cNvPr id="96" name="제목 1"/>
          <p:cNvSpPr txBox="1">
            <a:spLocks/>
          </p:cNvSpPr>
          <p:nvPr/>
        </p:nvSpPr>
        <p:spPr>
          <a:xfrm>
            <a:off x="193888" y="108223"/>
            <a:ext cx="8505145" cy="848436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pPr marL="0" marR="0" lvl="0" indent="0" algn="l" defTabSz="99569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1-3.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회사 연혁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pic>
        <p:nvPicPr>
          <p:cNvPr id="101" name="그림 100" descr="bn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547" y="1208863"/>
            <a:ext cx="1133475" cy="3714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22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모서리가 둥근 직사각형 140"/>
          <p:cNvSpPr/>
          <p:nvPr/>
        </p:nvSpPr>
        <p:spPr>
          <a:xfrm>
            <a:off x="821251" y="4583745"/>
            <a:ext cx="2096557" cy="625646"/>
          </a:xfrm>
          <a:prstGeom prst="roundRect">
            <a:avLst/>
          </a:prstGeom>
          <a:solidFill>
            <a:srgbClr val="7391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ko-KR" altLang="en-US" sz="1400" b="1" dirty="0" smtClean="0">
                <a:solidFill>
                  <a:schemeClr val="bg1"/>
                </a:solidFill>
              </a:rPr>
              <a:t>경영지원부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pic>
        <p:nvPicPr>
          <p:cNvPr id="117" name="그림 116" descr="그림2.jpg"/>
          <p:cNvPicPr>
            <a:picLocks noChangeAspect="1"/>
          </p:cNvPicPr>
          <p:nvPr/>
        </p:nvPicPr>
        <p:blipFill>
          <a:blip r:embed="rId2"/>
          <a:srcRect b="86858"/>
          <a:stretch>
            <a:fillRect/>
          </a:stretch>
        </p:blipFill>
        <p:spPr>
          <a:xfrm>
            <a:off x="0" y="0"/>
            <a:ext cx="10692384" cy="99343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1-4. </a:t>
            </a:r>
            <a:r>
              <a:rPr sz="2400" b="1" smtClean="0"/>
              <a:t>조직도</a:t>
            </a:r>
            <a:endParaRPr lang="ko-KR" altLang="en-US" sz="2400" b="1" dirty="0"/>
          </a:p>
        </p:txBody>
      </p:sp>
      <p:grpSp>
        <p:nvGrpSpPr>
          <p:cNvPr id="129" name="그룹 128"/>
          <p:cNvGrpSpPr/>
          <p:nvPr/>
        </p:nvGrpSpPr>
        <p:grpSpPr>
          <a:xfrm>
            <a:off x="774668" y="1351739"/>
            <a:ext cx="9715568" cy="4823667"/>
            <a:chOff x="1534605" y="1797335"/>
            <a:chExt cx="7682328" cy="4823667"/>
          </a:xfrm>
        </p:grpSpPr>
        <p:sp>
          <p:nvSpPr>
            <p:cNvPr id="153" name="모서리가 둥근 직사각형 152"/>
            <p:cNvSpPr/>
            <p:nvPr/>
          </p:nvSpPr>
          <p:spPr>
            <a:xfrm>
              <a:off x="1534605" y="3529143"/>
              <a:ext cx="1755263" cy="625646"/>
            </a:xfrm>
            <a:prstGeom prst="roundRect">
              <a:avLst/>
            </a:prstGeom>
            <a:solidFill>
              <a:srgbClr val="A38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ko-KR" altLang="en-US" sz="1400" b="1" smtClean="0">
                  <a:solidFill>
                    <a:schemeClr val="bg1"/>
                  </a:solidFill>
                </a:rPr>
                <a:t>연구개발 전담부서</a:t>
              </a:r>
              <a:endParaRPr lang="ko-KR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4396341" y="1797335"/>
              <a:ext cx="1857558" cy="625646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ko-KR" altLang="en-US" sz="1800" b="1" dirty="0" smtClean="0">
                  <a:solidFill>
                    <a:schemeClr val="bg1"/>
                  </a:solidFill>
                </a:rPr>
                <a:t>대표이사</a:t>
              </a:r>
              <a:endParaRPr lang="ko-KR" altLang="en-US" sz="18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21" name="직선 연결선 120"/>
            <p:cNvCxnSpPr/>
            <p:nvPr/>
          </p:nvCxnSpPr>
          <p:spPr>
            <a:xfrm>
              <a:off x="8360788" y="4082701"/>
              <a:ext cx="85614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직사각형 121"/>
            <p:cNvSpPr/>
            <p:nvPr/>
          </p:nvSpPr>
          <p:spPr>
            <a:xfrm>
              <a:off x="8348151" y="3800799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smtClean="0">
                  <a:solidFill>
                    <a:schemeClr val="bg1"/>
                  </a:solidFill>
                  <a:latin typeface="+mn-ea"/>
                </a:rPr>
                <a:t>직책</a:t>
              </a:r>
              <a:endParaRPr lang="ko-KR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8348151" y="4839582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8348151" y="6349866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0" name="직사각형 139"/>
            <p:cNvSpPr/>
            <p:nvPr/>
          </p:nvSpPr>
          <p:spPr>
            <a:xfrm>
              <a:off x="8348151" y="6066226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smtClean="0">
                  <a:solidFill>
                    <a:schemeClr val="bg1"/>
                  </a:solidFill>
                  <a:latin typeface="+mn-ea"/>
                </a:rPr>
                <a:t>직책</a:t>
              </a:r>
              <a:endParaRPr lang="ko-KR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9" name="직사각형 148"/>
            <p:cNvSpPr/>
            <p:nvPr/>
          </p:nvSpPr>
          <p:spPr>
            <a:xfrm>
              <a:off x="2476079" y="4839582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51" name="직선 연결선 150"/>
            <p:cNvCxnSpPr/>
            <p:nvPr/>
          </p:nvCxnSpPr>
          <p:spPr>
            <a:xfrm>
              <a:off x="2488716" y="4837844"/>
              <a:ext cx="85614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직사각형 154"/>
            <p:cNvSpPr/>
            <p:nvPr/>
          </p:nvSpPr>
          <p:spPr>
            <a:xfrm>
              <a:off x="2476079" y="5594724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476079" y="6349866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65" name="Shape 302"/>
            <p:cNvCxnSpPr/>
            <p:nvPr/>
          </p:nvCxnSpPr>
          <p:spPr>
            <a:xfrm flipV="1">
              <a:off x="2325433" y="3212776"/>
              <a:ext cx="2950494" cy="299071"/>
            </a:xfrm>
            <a:prstGeom prst="bentConnector3">
              <a:avLst>
                <a:gd name="adj1" fmla="val -262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직선 연결선 169"/>
            <p:cNvCxnSpPr/>
            <p:nvPr/>
          </p:nvCxnSpPr>
          <p:spPr>
            <a:xfrm>
              <a:off x="4309303" y="4082701"/>
              <a:ext cx="85614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직사각형 173"/>
            <p:cNvSpPr/>
            <p:nvPr/>
          </p:nvSpPr>
          <p:spPr>
            <a:xfrm>
              <a:off x="4296665" y="4839582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0" name="직사각형 179"/>
            <p:cNvSpPr/>
            <p:nvPr/>
          </p:nvSpPr>
          <p:spPr>
            <a:xfrm>
              <a:off x="6157640" y="4084439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3" name="직사각형 182"/>
            <p:cNvSpPr/>
            <p:nvPr/>
          </p:nvSpPr>
          <p:spPr>
            <a:xfrm>
              <a:off x="6157640" y="3800799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smtClean="0">
                  <a:solidFill>
                    <a:schemeClr val="bg1"/>
                  </a:solidFill>
                  <a:latin typeface="+mn-ea"/>
                </a:rPr>
                <a:t>직책</a:t>
              </a:r>
              <a:endParaRPr lang="ko-KR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6157640" y="4839582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8" name="직사각형 217"/>
            <p:cNvSpPr/>
            <p:nvPr/>
          </p:nvSpPr>
          <p:spPr>
            <a:xfrm>
              <a:off x="4296665" y="5594724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1" name="직사각형 220"/>
            <p:cNvSpPr/>
            <p:nvPr/>
          </p:nvSpPr>
          <p:spPr>
            <a:xfrm>
              <a:off x="4296665" y="5311084"/>
              <a:ext cx="849907" cy="27113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smtClean="0">
                  <a:solidFill>
                    <a:schemeClr val="bg1"/>
                  </a:solidFill>
                  <a:latin typeface="+mn-ea"/>
                </a:rPr>
                <a:t>직책</a:t>
              </a:r>
              <a:endParaRPr lang="ko-KR" altLang="en-US" sz="120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25" name="직선 연결선 224"/>
            <p:cNvCxnSpPr/>
            <p:nvPr/>
          </p:nvCxnSpPr>
          <p:spPr>
            <a:xfrm rot="10800000" flipV="1">
              <a:off x="3130307" y="5369233"/>
              <a:ext cx="1228683" cy="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모서리가 둥근 직사각형 183"/>
          <p:cNvSpPr/>
          <p:nvPr/>
        </p:nvSpPr>
        <p:spPr>
          <a:xfrm>
            <a:off x="7847030" y="4583745"/>
            <a:ext cx="2096557" cy="625646"/>
          </a:xfrm>
          <a:prstGeom prst="roundRect">
            <a:avLst/>
          </a:prstGeom>
          <a:solidFill>
            <a:srgbClr val="7391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ko-KR" altLang="en-US" sz="1400" b="1" dirty="0" smtClean="0">
                <a:solidFill>
                  <a:schemeClr val="bg1"/>
                </a:solidFill>
              </a:rPr>
              <a:t>안전장치 </a:t>
            </a:r>
            <a:r>
              <a:rPr lang="ko-KR" altLang="en-US" sz="1400" b="1" dirty="0" err="1" smtClean="0">
                <a:solidFill>
                  <a:schemeClr val="bg1"/>
                </a:solidFill>
              </a:rPr>
              <a:t>생산부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199" name="직선 연결선 198"/>
          <p:cNvCxnSpPr/>
          <p:nvPr/>
        </p:nvCxnSpPr>
        <p:spPr>
          <a:xfrm rot="10800000" flipV="1">
            <a:off x="6346833" y="4923639"/>
            <a:ext cx="1500197" cy="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>
            <a:spLocks noChangeArrowheads="1"/>
          </p:cNvSpPr>
          <p:nvPr/>
        </p:nvSpPr>
        <p:spPr bwMode="auto">
          <a:xfrm>
            <a:off x="846106" y="5265298"/>
            <a:ext cx="24288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 기획</a:t>
            </a:r>
            <a:endParaRPr kumimoji="1" lang="en-US" altLang="ko-KR" sz="1500" b="1" dirty="0" smtClean="0"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굴림" pitchFamily="50" charset="-127"/>
              </a:rPr>
              <a:t>경리</a:t>
            </a:r>
            <a:endParaRPr kumimoji="1" lang="en-US" altLang="ko-KR" sz="1500" b="1" i="0" u="none" strike="noStrike" cap="none" normalizeH="0" baseline="0" dirty="0" smtClean="0">
              <a:ln>
                <a:noFill/>
              </a:ln>
              <a:effectLst/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dirty="0" smtClean="0"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총무</a:t>
            </a:r>
            <a:endParaRPr kumimoji="1" lang="en-US" altLang="ko-KR" sz="1500" b="1" dirty="0" smtClean="0"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굴림" pitchFamily="50" charset="-127"/>
              </a:rPr>
              <a:t>마케팅</a:t>
            </a:r>
            <a:endParaRPr kumimoji="1" lang="ko-KR" altLang="ko-KR" sz="1500" b="1" i="0" u="none" strike="noStrike" cap="none" normalizeH="0" baseline="0" dirty="0" smtClean="0">
              <a:ln>
                <a:noFill/>
              </a:ln>
              <a:effectLst/>
              <a:latin typeface="+mn-ea"/>
              <a:cs typeface="굴림" pitchFamily="50" charset="-127"/>
            </a:endParaRPr>
          </a:p>
        </p:txBody>
      </p:sp>
      <p:cxnSp>
        <p:nvCxnSpPr>
          <p:cNvPr id="202" name="직선 연결선 201"/>
          <p:cNvCxnSpPr/>
          <p:nvPr/>
        </p:nvCxnSpPr>
        <p:spPr>
          <a:xfrm rot="5400000">
            <a:off x="4111841" y="3347735"/>
            <a:ext cx="2748085" cy="738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모서리가 둥근 직사각형 177"/>
          <p:cNvSpPr/>
          <p:nvPr/>
        </p:nvSpPr>
        <p:spPr>
          <a:xfrm>
            <a:off x="4275130" y="4566449"/>
            <a:ext cx="2096557" cy="625646"/>
          </a:xfrm>
          <a:prstGeom prst="roundRect">
            <a:avLst/>
          </a:prstGeom>
          <a:solidFill>
            <a:srgbClr val="7391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ko-KR" altLang="en-US" sz="1400" b="1" dirty="0" smtClean="0">
                <a:solidFill>
                  <a:schemeClr val="bg1"/>
                </a:solidFill>
              </a:rPr>
              <a:t>시스템 개발부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05" name="직사각형 204"/>
          <p:cNvSpPr>
            <a:spLocks noChangeArrowheads="1"/>
          </p:cNvSpPr>
          <p:nvPr/>
        </p:nvSpPr>
        <p:spPr bwMode="auto">
          <a:xfrm>
            <a:off x="4346568" y="5353255"/>
            <a:ext cx="24288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 시스템 작업발판</a:t>
            </a:r>
            <a:endParaRPr kumimoji="1" lang="en-US" altLang="ko-KR" sz="1500" b="1" dirty="0" smtClean="0"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dirty="0" smtClean="0"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생산</a:t>
            </a:r>
            <a:endParaRPr kumimoji="1" lang="en-US" altLang="ko-KR" sz="1500" b="1" dirty="0" smtClean="0"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굴림" pitchFamily="50" charset="-127"/>
              </a:rPr>
              <a:t>품질</a:t>
            </a:r>
            <a:endParaRPr kumimoji="1" lang="en-US" altLang="ko-KR" sz="1500" b="1" i="0" u="none" strike="noStrike" cap="none" normalizeH="0" baseline="0" dirty="0" smtClean="0">
              <a:ln>
                <a:noFill/>
              </a:ln>
              <a:effectLst/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dirty="0" smtClean="0"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자재</a:t>
            </a:r>
            <a:endParaRPr kumimoji="1" lang="en-US" altLang="ko-KR" sz="1500" b="1" dirty="0" smtClean="0">
              <a:latin typeface="+mn-ea"/>
              <a:cs typeface="굴림" pitchFamily="50" charset="-127"/>
            </a:endParaRPr>
          </a:p>
        </p:txBody>
      </p:sp>
      <p:sp>
        <p:nvSpPr>
          <p:cNvPr id="207" name="직사각형 206"/>
          <p:cNvSpPr>
            <a:spLocks noChangeArrowheads="1"/>
          </p:cNvSpPr>
          <p:nvPr/>
        </p:nvSpPr>
        <p:spPr bwMode="auto">
          <a:xfrm>
            <a:off x="7847030" y="5352267"/>
            <a:ext cx="24288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dirty="0" err="1" smtClean="0">
                <a:latin typeface="+mn-ea"/>
                <a:cs typeface="굴림" pitchFamily="50" charset="-127"/>
              </a:rPr>
              <a:t>능동형</a:t>
            </a: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 안전사다리</a:t>
            </a:r>
            <a:endParaRPr kumimoji="1" lang="en-US" altLang="ko-KR" sz="1500" b="1" dirty="0" smtClean="0"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dirty="0" smtClean="0"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생산</a:t>
            </a:r>
            <a:endParaRPr kumimoji="1" lang="en-US" altLang="ko-KR" sz="1500" b="1" dirty="0" smtClean="0"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i="0" u="none" strike="noStrike" cap="none" normalizeH="0" baseline="0" dirty="0" smtClean="0">
                <a:ln>
                  <a:noFill/>
                </a:ln>
                <a:effectLst/>
                <a:latin typeface="+mn-ea"/>
                <a:cs typeface="굴림" pitchFamily="50" charset="-127"/>
              </a:rPr>
              <a:t>품질</a:t>
            </a:r>
            <a:endParaRPr kumimoji="1" lang="en-US" altLang="ko-KR" sz="1500" b="1" i="0" u="none" strike="noStrike" cap="none" normalizeH="0" baseline="0" dirty="0" smtClean="0">
              <a:ln>
                <a:noFill/>
              </a:ln>
              <a:effectLst/>
              <a:latin typeface="+mn-ea"/>
              <a:cs typeface="굴림" pitchFamily="50" charset="-127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500" b="1" dirty="0" smtClean="0">
                <a:latin typeface="+mn-ea"/>
                <a:cs typeface="굴림" pitchFamily="50" charset="-127"/>
              </a:rPr>
              <a:t> </a:t>
            </a:r>
            <a:r>
              <a:rPr kumimoji="1" lang="ko-KR" altLang="en-US" sz="1500" b="1" dirty="0" smtClean="0">
                <a:latin typeface="+mn-ea"/>
                <a:cs typeface="굴림" pitchFamily="50" charset="-127"/>
              </a:rPr>
              <a:t>자재</a:t>
            </a:r>
            <a:endParaRPr kumimoji="1" lang="en-US" altLang="ko-KR" sz="1500" b="1" dirty="0" smtClean="0">
              <a:latin typeface="+mn-ea"/>
              <a:cs typeface="굴림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464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그림 116" descr="그림2.jpg"/>
          <p:cNvPicPr>
            <a:picLocks noChangeAspect="1"/>
          </p:cNvPicPr>
          <p:nvPr/>
        </p:nvPicPr>
        <p:blipFill>
          <a:blip r:embed="rId2"/>
          <a:srcRect b="86858"/>
          <a:stretch>
            <a:fillRect/>
          </a:stretch>
        </p:blipFill>
        <p:spPr>
          <a:xfrm>
            <a:off x="0" y="0"/>
            <a:ext cx="10692384" cy="99343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 smtClean="0"/>
              <a:t>1-5. </a:t>
            </a:r>
            <a:r>
              <a:rPr sz="2400" b="1" smtClean="0"/>
              <a:t>이행실적</a:t>
            </a:r>
            <a:endParaRPr lang="ko-KR" altLang="en-US" sz="2400" b="1" dirty="0"/>
          </a:p>
        </p:txBody>
      </p:sp>
      <p:cxnSp>
        <p:nvCxnSpPr>
          <p:cNvPr id="33" name="직선 연결선 32"/>
          <p:cNvCxnSpPr/>
          <p:nvPr/>
        </p:nvCxnSpPr>
        <p:spPr>
          <a:xfrm>
            <a:off x="44456" y="923111"/>
            <a:ext cx="9144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1187432" y="1321952"/>
            <a:ext cx="0" cy="432197"/>
          </a:xfrm>
          <a:prstGeom prst="line">
            <a:avLst/>
          </a:prstGeom>
          <a:ln w="25400">
            <a:solidFill>
              <a:srgbClr val="00B0F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"/>
          <p:cNvSpPr txBox="1">
            <a:spLocks noChangeArrowheads="1"/>
          </p:cNvSpPr>
          <p:nvPr/>
        </p:nvSpPr>
        <p:spPr bwMode="auto">
          <a:xfrm>
            <a:off x="-27014" y="1299927"/>
            <a:ext cx="11514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2015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sp>
        <p:nvSpPr>
          <p:cNvPr id="36" name="TextBox 10"/>
          <p:cNvSpPr txBox="1">
            <a:spLocks noChangeArrowheads="1"/>
          </p:cNvSpPr>
          <p:nvPr/>
        </p:nvSpPr>
        <p:spPr bwMode="auto">
          <a:xfrm>
            <a:off x="1262599" y="1217195"/>
            <a:ext cx="34967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 err="1">
                <a:latin typeface="맑은 고딕" pitchFamily="50" charset="-127"/>
                <a:ea typeface="맑은 고딕" pitchFamily="50" charset="-127"/>
              </a:rPr>
              <a:t>능동형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 사다리 안전장치 개발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특허출원</a:t>
            </a: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-27014" y="1728555"/>
            <a:ext cx="11514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2016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sp>
        <p:nvSpPr>
          <p:cNvPr id="38" name="TextBox 12"/>
          <p:cNvSpPr txBox="1">
            <a:spLocks noChangeArrowheads="1"/>
          </p:cNvSpPr>
          <p:nvPr/>
        </p:nvSpPr>
        <p:spPr bwMode="auto">
          <a:xfrm>
            <a:off x="1258870" y="1672014"/>
            <a:ext cx="6608233" cy="104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 err="1">
                <a:latin typeface="맑은 고딕" pitchFamily="50" charset="-127"/>
                <a:ea typeface="맑은 고딕" pitchFamily="50" charset="-127"/>
              </a:rPr>
              <a:t>삼성에스원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 err="1">
                <a:latin typeface="맑은 고딕" pitchFamily="50" charset="-127"/>
                <a:ea typeface="맑은 고딕" pitchFamily="50" charset="-127"/>
              </a:rPr>
              <a:t>능동형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 사다리 안전장치</a:t>
            </a: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전국 출동차량 적용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삼성전자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 2016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환경안전 혁신제품 선정</a:t>
            </a: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cxnSp>
        <p:nvCxnSpPr>
          <p:cNvPr id="39" name="직선 연결선 38"/>
          <p:cNvCxnSpPr/>
          <p:nvPr/>
        </p:nvCxnSpPr>
        <p:spPr>
          <a:xfrm>
            <a:off x="1187432" y="1777026"/>
            <a:ext cx="0" cy="1188000"/>
          </a:xfrm>
          <a:prstGeom prst="line">
            <a:avLst/>
          </a:prstGeom>
          <a:ln w="25400">
            <a:solidFill>
              <a:srgbClr val="00B0F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6"/>
          <p:cNvSpPr txBox="1">
            <a:spLocks noChangeArrowheads="1"/>
          </p:cNvSpPr>
          <p:nvPr/>
        </p:nvSpPr>
        <p:spPr bwMode="auto">
          <a:xfrm>
            <a:off x="-27014" y="2800125"/>
            <a:ext cx="11535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2017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sp>
        <p:nvSpPr>
          <p:cNvPr id="41" name="TextBox 17"/>
          <p:cNvSpPr txBox="1">
            <a:spLocks noChangeArrowheads="1"/>
          </p:cNvSpPr>
          <p:nvPr/>
        </p:nvSpPr>
        <p:spPr bwMode="auto">
          <a:xfrm>
            <a:off x="1310751" y="2007771"/>
            <a:ext cx="66082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18"/>
          <p:cNvSpPr txBox="1">
            <a:spLocks noChangeArrowheads="1"/>
          </p:cNvSpPr>
          <p:nvPr/>
        </p:nvSpPr>
        <p:spPr bwMode="auto">
          <a:xfrm>
            <a:off x="1256793" y="2665317"/>
            <a:ext cx="7304617" cy="104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 err="1">
                <a:latin typeface="맑은 고딕" pitchFamily="50" charset="-127"/>
                <a:ea typeface="맑은 고딕" pitchFamily="50" charset="-127"/>
              </a:rPr>
              <a:t>행정안전부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 주관 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 2017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대한민국안전기술대상 입선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삼성엔지니어링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삼성전자반도체 공장 수조용 하향식 사다리 및 </a:t>
            </a: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CAGE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공동개발 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1187432" y="2959406"/>
            <a:ext cx="0" cy="720000"/>
          </a:xfrm>
          <a:prstGeom prst="line">
            <a:avLst/>
          </a:prstGeom>
          <a:ln w="25400">
            <a:solidFill>
              <a:srgbClr val="00B0F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1240900" y="3665922"/>
            <a:ext cx="6608233" cy="2085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안전보건공단 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울산창조경제혁신센터 공동주관  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 2018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안전신기술 수상</a:t>
            </a: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우수상</a:t>
            </a: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한국발명진흥회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우수발명품 우선구매 선정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 현대중공업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울산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spcAft>
                <a:spcPts val="700"/>
              </a:spcAft>
            </a:pP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사업장내 </a:t>
            </a:r>
            <a:r>
              <a:rPr kumimoji="0" lang="ko-KR" altLang="en-US" sz="1400" b="1" dirty="0" err="1">
                <a:latin typeface="맑은 고딕" pitchFamily="50" charset="-127"/>
                <a:ea typeface="맑은 고딕" pitchFamily="50" charset="-127"/>
              </a:rPr>
              <a:t>능동형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 사다리 안전장치 적용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안전보건공단 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성과공유제 계약체결</a:t>
            </a:r>
          </a:p>
        </p:txBody>
      </p:sp>
      <p:sp>
        <p:nvSpPr>
          <p:cNvPr id="45" name="TextBox 24"/>
          <p:cNvSpPr txBox="1">
            <a:spLocks noChangeArrowheads="1"/>
          </p:cNvSpPr>
          <p:nvPr/>
        </p:nvSpPr>
        <p:spPr bwMode="auto">
          <a:xfrm>
            <a:off x="-27014" y="3536530"/>
            <a:ext cx="11514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2018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cxnSp>
        <p:nvCxnSpPr>
          <p:cNvPr id="46" name="직선 연결선 45"/>
          <p:cNvCxnSpPr/>
          <p:nvPr/>
        </p:nvCxnSpPr>
        <p:spPr>
          <a:xfrm rot="5400000">
            <a:off x="108491" y="4741487"/>
            <a:ext cx="2160000" cy="2117"/>
          </a:xfrm>
          <a:prstGeom prst="line">
            <a:avLst/>
          </a:prstGeom>
          <a:ln w="25400">
            <a:solidFill>
              <a:srgbClr val="00B0F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2" descr="D:\은진산업no18\은진산업 서류\[은진산업]실용신안특허증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9840" y="994549"/>
            <a:ext cx="1357321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" descr="D:\은진산업no18\2018 안전 신기술 공모전\사진\IMG_4928.JPG"/>
          <p:cNvPicPr>
            <a:picLocks noChangeAspect="1" noChangeArrowheads="1"/>
          </p:cNvPicPr>
          <p:nvPr/>
        </p:nvPicPr>
        <p:blipFill>
          <a:blip r:embed="rId4"/>
          <a:srcRect l="19739" t="8054" r="31085"/>
          <a:stretch>
            <a:fillRect/>
          </a:stretch>
        </p:blipFill>
        <p:spPr bwMode="auto">
          <a:xfrm>
            <a:off x="8918600" y="4280697"/>
            <a:ext cx="135732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" descr="D:\은진산업no18\전시회\2018국제안전보건전시회 코엑스\1530519711530.jpg"/>
          <p:cNvPicPr>
            <a:picLocks noChangeAspect="1" noChangeArrowheads="1"/>
          </p:cNvPicPr>
          <p:nvPr/>
        </p:nvPicPr>
        <p:blipFill>
          <a:blip r:embed="rId5"/>
          <a:srcRect l="9915" r="15958"/>
          <a:stretch>
            <a:fillRect/>
          </a:stretch>
        </p:blipFill>
        <p:spPr bwMode="auto">
          <a:xfrm>
            <a:off x="7684671" y="5923771"/>
            <a:ext cx="2591251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 descr="D:\은진산업no18\은진산업 서류\[은진산업]우수발명품 선정 확인서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47162" y="994549"/>
            <a:ext cx="135732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직선 연결선 51"/>
          <p:cNvCxnSpPr/>
          <p:nvPr/>
        </p:nvCxnSpPr>
        <p:spPr>
          <a:xfrm rot="5400000">
            <a:off x="504491" y="6494809"/>
            <a:ext cx="1368000" cy="2117"/>
          </a:xfrm>
          <a:prstGeom prst="line">
            <a:avLst/>
          </a:prstGeom>
          <a:ln w="25400">
            <a:solidFill>
              <a:srgbClr val="00B0F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29"/>
          <p:cNvSpPr txBox="1">
            <a:spLocks noChangeArrowheads="1"/>
          </p:cNvSpPr>
          <p:nvPr/>
        </p:nvSpPr>
        <p:spPr bwMode="auto">
          <a:xfrm>
            <a:off x="-27014" y="5729083"/>
            <a:ext cx="11514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2019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년</a:t>
            </a:r>
          </a:p>
        </p:txBody>
      </p:sp>
      <p:sp>
        <p:nvSpPr>
          <p:cNvPr id="54" name="TextBox 32"/>
          <p:cNvSpPr txBox="1">
            <a:spLocks noChangeArrowheads="1"/>
          </p:cNvSpPr>
          <p:nvPr/>
        </p:nvSpPr>
        <p:spPr bwMode="auto">
          <a:xfrm>
            <a:off x="1294371" y="5686775"/>
            <a:ext cx="6608233" cy="156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KT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 err="1">
                <a:latin typeface="맑은 고딕" pitchFamily="50" charset="-127"/>
                <a:ea typeface="맑은 고딕" pitchFamily="50" charset="-127"/>
              </a:rPr>
              <a:t>그룹사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ko-KR" altLang="en-US" sz="1400" b="1" dirty="0" err="1">
                <a:latin typeface="맑은 고딕" pitchFamily="50" charset="-127"/>
                <a:ea typeface="맑은 고딕" pitchFamily="50" charset="-127"/>
              </a:rPr>
              <a:t>능동형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 안전사다리 전체적용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ADT</a:t>
            </a:r>
            <a:r>
              <a:rPr kumimoji="0" lang="ko-KR" altLang="en-US" sz="1400" dirty="0" err="1">
                <a:latin typeface="맑은 고딕" pitchFamily="50" charset="-127"/>
                <a:ea typeface="맑은 고딕" pitchFamily="50" charset="-127"/>
              </a:rPr>
              <a:t>캡스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ko-KR" altLang="en-US" sz="1400" b="1" dirty="0" err="1">
                <a:latin typeface="맑은 고딕" pitchFamily="50" charset="-127"/>
                <a:ea typeface="맑은 고딕" pitchFamily="50" charset="-127"/>
              </a:rPr>
              <a:t>능동형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 안전사다리 전국 출동차량 적용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삼성엔지니어링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spcAft>
                <a:spcPts val="700"/>
              </a:spcAft>
            </a:pPr>
            <a:r>
              <a:rPr kumimoji="0" lang="ko-KR" altLang="en-US" sz="1400" b="1" dirty="0" err="1">
                <a:latin typeface="맑은 고딕" pitchFamily="50" charset="-127"/>
                <a:ea typeface="맑은 고딕" pitchFamily="50" charset="-127"/>
              </a:rPr>
              <a:t>무비계</a:t>
            </a: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 공법 시스템작업발판 개발 및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적용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5" name="그림 54" descr="[은진산업]2018안전신기술 우수상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61278" y="4279133"/>
            <a:ext cx="1347034" cy="1573200"/>
          </a:xfrm>
          <a:prstGeom prst="rect">
            <a:avLst/>
          </a:prstGeom>
        </p:spPr>
      </p:pic>
      <p:pic>
        <p:nvPicPr>
          <p:cNvPr id="56" name="그림 55" descr="벤처기업확인서(기술보증기금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89840" y="2636059"/>
            <a:ext cx="1357324" cy="1573200"/>
          </a:xfrm>
          <a:prstGeom prst="rect">
            <a:avLst/>
          </a:prstGeom>
        </p:spPr>
      </p:pic>
      <p:pic>
        <p:nvPicPr>
          <p:cNvPr id="57" name="그림 56" descr="연구개발전담부서 인정서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847161" y="2637623"/>
            <a:ext cx="1357323" cy="1573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464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CCCCFF"/>
                </a:solidFill>
              </a:rPr>
              <a:t>THANK</a:t>
            </a:r>
            <a:r>
              <a:rPr lang="en-US" altLang="ko-KR" smtClean="0"/>
              <a:t> YOU</a:t>
            </a:r>
            <a:endParaRPr lang="ko-KR" altLang="en-US" dirty="0"/>
          </a:p>
        </p:txBody>
      </p:sp>
      <p:sp>
        <p:nvSpPr>
          <p:cNvPr id="12" name="텍스트 개체 틀 39"/>
          <p:cNvSpPr txBox="1">
            <a:spLocks/>
          </p:cNvSpPr>
          <p:nvPr/>
        </p:nvSpPr>
        <p:spPr>
          <a:xfrm>
            <a:off x="1386260" y="2916535"/>
            <a:ext cx="5832648" cy="1935666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ko-KR" altLang="en-US" sz="1400" dirty="0" smtClean="0">
                <a:solidFill>
                  <a:schemeClr val="bg1"/>
                </a:solidFill>
              </a:rPr>
              <a:t>주식회사  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은진산업</a:t>
            </a:r>
            <a:endParaRPr lang="en-US" altLang="ko-KR" sz="1400" dirty="0" smtClean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ko-KR" altLang="en-US" sz="1400" dirty="0" smtClean="0">
                <a:solidFill>
                  <a:schemeClr val="bg1"/>
                </a:solidFill>
              </a:rPr>
              <a:t>경기도 군포시 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당정로</a:t>
            </a:r>
            <a:r>
              <a:rPr lang="en-US" altLang="ko-KR" sz="1400" dirty="0" smtClean="0">
                <a:solidFill>
                  <a:schemeClr val="bg1"/>
                </a:solidFill>
              </a:rPr>
              <a:t>75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번길</a:t>
            </a:r>
            <a:r>
              <a:rPr lang="ko-K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ko-KR" sz="1400" dirty="0" smtClean="0">
                <a:solidFill>
                  <a:schemeClr val="bg1"/>
                </a:solidFill>
              </a:rPr>
              <a:t>23 </a:t>
            </a:r>
            <a:r>
              <a:rPr lang="ko-KR" altLang="en-US" sz="1400" dirty="0" smtClean="0">
                <a:solidFill>
                  <a:schemeClr val="bg1"/>
                </a:solidFill>
              </a:rPr>
              <a:t>군포제일공단 </a:t>
            </a:r>
            <a:r>
              <a:rPr lang="en-US" altLang="ko-KR" sz="1400" dirty="0" smtClean="0">
                <a:solidFill>
                  <a:schemeClr val="bg1"/>
                </a:solidFill>
              </a:rPr>
              <a:t>508</a:t>
            </a:r>
            <a:r>
              <a:rPr lang="ko-KR" altLang="en-US" sz="1400" dirty="0" smtClean="0">
                <a:solidFill>
                  <a:schemeClr val="bg1"/>
                </a:solidFill>
              </a:rPr>
              <a:t>호</a:t>
            </a:r>
            <a:endParaRPr lang="en-US" altLang="ko-KR" sz="1400" dirty="0" smtClean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ko-KR" sz="1400" dirty="0" smtClean="0">
                <a:solidFill>
                  <a:schemeClr val="bg1"/>
                </a:solidFill>
              </a:rPr>
              <a:t>Tel.   031-477-6625</a:t>
            </a:r>
          </a:p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ko-KR" sz="1400" dirty="0" smtClean="0">
                <a:solidFill>
                  <a:schemeClr val="bg1"/>
                </a:solidFill>
              </a:rPr>
              <a:t>E-mail.   </a:t>
            </a:r>
            <a:r>
              <a:rPr lang="en-US" altLang="ko-KR" sz="1400" dirty="0" smtClean="0">
                <a:solidFill>
                  <a:schemeClr val="bg1"/>
                </a:solidFill>
              </a:rPr>
              <a:t>ej-sanup@daum.n</a:t>
            </a:r>
            <a:r>
              <a:rPr lang="en-US" altLang="ko-KR" sz="1400" dirty="0" smtClean="0">
                <a:solidFill>
                  <a:schemeClr val="bg1"/>
                </a:solidFill>
              </a:rPr>
              <a:t>et</a:t>
            </a:r>
            <a:endParaRPr lang="en-US" altLang="ko-KR" sz="1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17353</TotalTime>
  <Words>375</Words>
  <Application>Microsoft Office PowerPoint</Application>
  <PresentationFormat>사용자 지정</PresentationFormat>
  <Paragraphs>131</Paragraphs>
  <Slides>8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굴림</vt:lpstr>
      <vt:lpstr>Arial</vt:lpstr>
      <vt:lpstr>맑은 고딕</vt:lpstr>
      <vt:lpstr>굴림체</vt:lpstr>
      <vt:lpstr>Wingdings</vt:lpstr>
      <vt:lpstr>Office 테마</vt:lpstr>
      <vt:lpstr>2020년 은진산업 회사소개서</vt:lpstr>
      <vt:lpstr>슬라이드 2</vt:lpstr>
      <vt:lpstr>1-1. 경영 이념</vt:lpstr>
      <vt:lpstr>1-2. 회사개요</vt:lpstr>
      <vt:lpstr>슬라이드 5</vt:lpstr>
      <vt:lpstr>1-4. 조직도</vt:lpstr>
      <vt:lpstr>1-5. 이행실적</vt:lpstr>
      <vt:lpstr>THANK YOU</vt:lpstr>
    </vt:vector>
  </TitlesOfParts>
  <Company>(주) 예스폼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사업계획서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home</cp:lastModifiedBy>
  <cp:revision>1091</cp:revision>
  <dcterms:created xsi:type="dcterms:W3CDTF">2010-02-01T08:03:16Z</dcterms:created>
  <dcterms:modified xsi:type="dcterms:W3CDTF">2020-09-04T03:03:44Z</dcterms:modified>
</cp:coreProperties>
</file>